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70" r:id="rId4"/>
    <p:sldId id="273" r:id="rId5"/>
    <p:sldId id="274" r:id="rId6"/>
    <p:sldId id="275" r:id="rId7"/>
    <p:sldId id="276" r:id="rId8"/>
    <p:sldId id="277" r:id="rId9"/>
    <p:sldId id="281" r:id="rId10"/>
    <p:sldId id="280" r:id="rId11"/>
    <p:sldId id="279" r:id="rId12"/>
    <p:sldId id="285" r:id="rId13"/>
    <p:sldId id="283" r:id="rId14"/>
    <p:sldId id="278" r:id="rId15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Roth" initials="TR" lastIdx="2" clrIdx="0">
    <p:extLst>
      <p:ext uri="{19B8F6BF-5375-455C-9EA6-DF929625EA0E}">
        <p15:presenceInfo xmlns:p15="http://schemas.microsoft.com/office/powerpoint/2012/main" userId="7a7936ad18b17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FF"/>
    <a:srgbClr val="F7941D"/>
    <a:srgbClr val="C41230"/>
    <a:srgbClr val="BD8CBF"/>
    <a:srgbClr val="FF9933"/>
    <a:srgbClr val="FF9900"/>
    <a:srgbClr val="5C6971"/>
    <a:srgbClr val="F12F2F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86517" autoAdjust="0"/>
  </p:normalViewPr>
  <p:slideViewPr>
    <p:cSldViewPr>
      <p:cViewPr varScale="1">
        <p:scale>
          <a:sx n="103" d="100"/>
          <a:sy n="103" d="100"/>
        </p:scale>
        <p:origin x="2088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Roth: Meeting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und Dokumentationen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Assurence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Zaoral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Kommunikation mit dem Kunden bezüglich SRS/CRS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Ich: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Gegebens</a:t>
            </a:r>
            <a:r>
              <a:rPr lang="de-DE" dirty="0"/>
              <a:t> MVC Pattern, Änderungen hauptsächlich an Modulen GUI und Controller</a:t>
            </a:r>
          </a:p>
          <a:p>
            <a:endParaRPr lang="de-DE" dirty="0"/>
          </a:p>
          <a:p>
            <a:r>
              <a:rPr lang="de-DE" dirty="0"/>
              <a:t>GUI: Windows Forms implementiert</a:t>
            </a:r>
          </a:p>
          <a:p>
            <a:r>
              <a:rPr lang="de-DE" dirty="0"/>
              <a:t>Usability – Konzept, Anpassungen an der GUI, </a:t>
            </a:r>
          </a:p>
          <a:p>
            <a:r>
              <a:rPr lang="de-DE" dirty="0"/>
              <a:t>intuitivere Bedienung, </a:t>
            </a:r>
          </a:p>
          <a:p>
            <a:r>
              <a:rPr lang="de-DE" dirty="0"/>
              <a:t>GUI gibt mehr Rückmeldung an den User (Fehlermeldungen),</a:t>
            </a:r>
          </a:p>
          <a:p>
            <a:endParaRPr lang="de-DE" dirty="0"/>
          </a:p>
          <a:p>
            <a:r>
              <a:rPr lang="de-DE" dirty="0"/>
              <a:t>Controller: </a:t>
            </a:r>
          </a:p>
          <a:p>
            <a:r>
              <a:rPr lang="de-DE" dirty="0" err="1"/>
              <a:t>Buttonclick</a:t>
            </a:r>
            <a:r>
              <a:rPr lang="de-DE" dirty="0"/>
              <a:t> passiert im Controller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Eventhandling, Interaktion</a:t>
            </a:r>
          </a:p>
          <a:p>
            <a:r>
              <a:rPr lang="de-DE" dirty="0"/>
              <a:t>Import / Export von </a:t>
            </a:r>
            <a:r>
              <a:rPr lang="de-DE" dirty="0" err="1"/>
              <a:t>aml</a:t>
            </a:r>
            <a:r>
              <a:rPr lang="de-DE" dirty="0"/>
              <a:t>-files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48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POC: Point </a:t>
            </a:r>
            <a:r>
              <a:rPr lang="de-DE" dirty="0" err="1"/>
              <a:t>of</a:t>
            </a:r>
            <a:r>
              <a:rPr lang="de-DE" dirty="0"/>
              <a:t> Control, definieren der Testdaten für das Produkt</a:t>
            </a:r>
          </a:p>
          <a:p>
            <a:r>
              <a:rPr lang="de-DE" dirty="0"/>
              <a:t>POO: Point </a:t>
            </a:r>
            <a:r>
              <a:rPr lang="de-DE" dirty="0" err="1"/>
              <a:t>of</a:t>
            </a:r>
            <a:r>
              <a:rPr lang="de-DE" dirty="0"/>
              <a:t> Observation, Auswerten der Testdaten nach </a:t>
            </a:r>
            <a:r>
              <a:rPr lang="de-DE" dirty="0" err="1"/>
              <a:t>ausgabe</a:t>
            </a:r>
            <a:r>
              <a:rPr lang="de-DE" dirty="0"/>
              <a:t> von Produkt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EE2F2-E037-4778-A169-A12E4CD724E0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4573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20.05.2021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for Device Descriptions</a:t>
            </a: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ml.org/o.red.c/news-220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7952" y="2132856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for Device Descriptions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20.05.2021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AD0E7-7B4E-49F7-989D-C2EE9D8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6F678-9F6F-4074-8B8C-346F47D444C0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4AA3A-AD34-4BEA-8094-34665B0D7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pic>
        <p:nvPicPr>
          <p:cNvPr id="51" name="Picture 12">
            <a:extLst>
              <a:ext uri="{FF2B5EF4-FFF2-40B4-BE49-F238E27FC236}">
                <a16:creationId xmlns:a16="http://schemas.microsoft.com/office/drawing/2014/main" id="{7618B1AD-35BF-47C8-8E7E-E0571D50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54313" y="1481867"/>
            <a:ext cx="4397375" cy="17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21">
            <a:extLst>
              <a:ext uri="{FF2B5EF4-FFF2-40B4-BE49-F238E27FC236}">
                <a16:creationId xmlns:a16="http://schemas.microsoft.com/office/drawing/2014/main" id="{602200D5-87F3-4EC8-9DA7-8424A3CD374A}"/>
              </a:ext>
            </a:extLst>
          </p:cNvPr>
          <p:cNvCxnSpPr/>
          <p:nvPr/>
        </p:nvCxnSpPr>
        <p:spPr>
          <a:xfrm>
            <a:off x="3741028" y="260921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>
            <a:extLst>
              <a:ext uri="{FF2B5EF4-FFF2-40B4-BE49-F238E27FC236}">
                <a16:creationId xmlns:a16="http://schemas.microsoft.com/office/drawing/2014/main" id="{4A66EC80-058C-4E46-9D0D-31BD25226DE0}"/>
              </a:ext>
            </a:extLst>
          </p:cNvPr>
          <p:cNvCxnSpPr/>
          <p:nvPr/>
        </p:nvCxnSpPr>
        <p:spPr>
          <a:xfrm>
            <a:off x="6442318" y="180721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7">
            <a:extLst>
              <a:ext uri="{FF2B5EF4-FFF2-40B4-BE49-F238E27FC236}">
                <a16:creationId xmlns:a16="http://schemas.microsoft.com/office/drawing/2014/main" id="{90DE18F7-FC05-412C-983E-687689AAD087}"/>
              </a:ext>
            </a:extLst>
          </p:cNvPr>
          <p:cNvCxnSpPr/>
          <p:nvPr/>
        </p:nvCxnSpPr>
        <p:spPr>
          <a:xfrm>
            <a:off x="9000733" y="257810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0">
            <a:extLst>
              <a:ext uri="{FF2B5EF4-FFF2-40B4-BE49-F238E27FC236}">
                <a16:creationId xmlns:a16="http://schemas.microsoft.com/office/drawing/2014/main" id="{8D654C6C-4D2E-4C24-B0B2-50EB56EB34BA}"/>
              </a:ext>
            </a:extLst>
          </p:cNvPr>
          <p:cNvCxnSpPr/>
          <p:nvPr/>
        </p:nvCxnSpPr>
        <p:spPr>
          <a:xfrm>
            <a:off x="2230998" y="4468495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3">
            <a:extLst>
              <a:ext uri="{FF2B5EF4-FFF2-40B4-BE49-F238E27FC236}">
                <a16:creationId xmlns:a16="http://schemas.microsoft.com/office/drawing/2014/main" id="{682733DA-BD56-408B-863D-90D2BE41BAFE}"/>
              </a:ext>
            </a:extLst>
          </p:cNvPr>
          <p:cNvCxnSpPr/>
          <p:nvPr/>
        </p:nvCxnSpPr>
        <p:spPr>
          <a:xfrm>
            <a:off x="10232633" y="4458970"/>
            <a:ext cx="16433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xagon 4">
            <a:extLst>
              <a:ext uri="{FF2B5EF4-FFF2-40B4-BE49-F238E27FC236}">
                <a16:creationId xmlns:a16="http://schemas.microsoft.com/office/drawing/2014/main" id="{01833171-4291-4D7A-8FEC-99E2671DF948}"/>
              </a:ext>
            </a:extLst>
          </p:cNvPr>
          <p:cNvSpPr/>
          <p:nvPr/>
        </p:nvSpPr>
        <p:spPr>
          <a:xfrm rot="10800000">
            <a:off x="3843020" y="4009395"/>
            <a:ext cx="2274695" cy="1946916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Oval 47">
            <a:extLst>
              <a:ext uri="{FF2B5EF4-FFF2-40B4-BE49-F238E27FC236}">
                <a16:creationId xmlns:a16="http://schemas.microsoft.com/office/drawing/2014/main" id="{DECDB17A-B0F1-4B4C-BC69-4EAA404E61D0}"/>
              </a:ext>
            </a:extLst>
          </p:cNvPr>
          <p:cNvSpPr/>
          <p:nvPr/>
        </p:nvSpPr>
        <p:spPr>
          <a:xfrm rot="10800000">
            <a:off x="4880992" y="3100198"/>
            <a:ext cx="184785" cy="184785"/>
          </a:xfrm>
          <a:prstGeom prst="ellipse">
            <a:avLst/>
          </a:prstGeom>
          <a:solidFill>
            <a:srgbClr val="33339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4" name="Straight Connector 194">
            <a:extLst>
              <a:ext uri="{FF2B5EF4-FFF2-40B4-BE49-F238E27FC236}">
                <a16:creationId xmlns:a16="http://schemas.microsoft.com/office/drawing/2014/main" id="{3FDFE2D4-E928-489D-8671-9BA2D9202CCF}"/>
              </a:ext>
            </a:extLst>
          </p:cNvPr>
          <p:cNvCxnSpPr>
            <a:cxnSpLocks/>
            <a:endCxn id="65" idx="0"/>
          </p:cNvCxnSpPr>
          <p:nvPr/>
        </p:nvCxnSpPr>
        <p:spPr>
          <a:xfrm flipV="1">
            <a:off x="4973216" y="3284983"/>
            <a:ext cx="168" cy="708519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4">
            <a:extLst>
              <a:ext uri="{FF2B5EF4-FFF2-40B4-BE49-F238E27FC236}">
                <a16:creationId xmlns:a16="http://schemas.microsoft.com/office/drawing/2014/main" id="{62E80B45-2E39-4B66-883B-8F18D25D8B12}"/>
              </a:ext>
            </a:extLst>
          </p:cNvPr>
          <p:cNvSpPr/>
          <p:nvPr/>
        </p:nvSpPr>
        <p:spPr>
          <a:xfrm rot="9012897">
            <a:off x="6508635" y="3575095"/>
            <a:ext cx="2054681" cy="175860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Oval 51">
            <a:extLst>
              <a:ext uri="{FF2B5EF4-FFF2-40B4-BE49-F238E27FC236}">
                <a16:creationId xmlns:a16="http://schemas.microsoft.com/office/drawing/2014/main" id="{5245ECA9-C5F2-4257-BB57-9011A6EA923E}"/>
              </a:ext>
            </a:extLst>
          </p:cNvPr>
          <p:cNvSpPr/>
          <p:nvPr/>
        </p:nvSpPr>
        <p:spPr>
          <a:xfrm rot="7200000">
            <a:off x="6357784" y="2578468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6" name="Straight Connector 198">
            <a:extLst>
              <a:ext uri="{FF2B5EF4-FFF2-40B4-BE49-F238E27FC236}">
                <a16:creationId xmlns:a16="http://schemas.microsoft.com/office/drawing/2014/main" id="{9C67B853-0818-48C6-A758-F7BF5C7D952C}"/>
              </a:ext>
            </a:extLst>
          </p:cNvPr>
          <p:cNvCxnSpPr>
            <a:cxnSpLocks/>
          </p:cNvCxnSpPr>
          <p:nvPr/>
        </p:nvCxnSpPr>
        <p:spPr>
          <a:xfrm flipH="1" flipV="1">
            <a:off x="6475446" y="2705879"/>
            <a:ext cx="625150" cy="951721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>
            <a:extLst>
              <a:ext uri="{FF2B5EF4-FFF2-40B4-BE49-F238E27FC236}">
                <a16:creationId xmlns:a16="http://schemas.microsoft.com/office/drawing/2014/main" id="{2BD14105-AC94-45D4-BF39-A44F28D52879}"/>
              </a:ext>
            </a:extLst>
          </p:cNvPr>
          <p:cNvSpPr/>
          <p:nvPr/>
        </p:nvSpPr>
        <p:spPr>
          <a:xfrm rot="3638304">
            <a:off x="7044845" y="1414622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Straight Connector 199">
            <a:extLst>
              <a:ext uri="{FF2B5EF4-FFF2-40B4-BE49-F238E27FC236}">
                <a16:creationId xmlns:a16="http://schemas.microsoft.com/office/drawing/2014/main" id="{453CFF3F-D043-40C8-B6CD-7AE0D788A1A4}"/>
              </a:ext>
            </a:extLst>
          </p:cNvPr>
          <p:cNvCxnSpPr>
            <a:cxnSpLocks/>
          </p:cNvCxnSpPr>
          <p:nvPr/>
        </p:nvCxnSpPr>
        <p:spPr>
          <a:xfrm flipH="1" flipV="1">
            <a:off x="7147250" y="1511560"/>
            <a:ext cx="597158" cy="270587"/>
          </a:xfrm>
          <a:prstGeom prst="line">
            <a:avLst/>
          </a:prstGeom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exagon 4">
            <a:extLst>
              <a:ext uri="{FF2B5EF4-FFF2-40B4-BE49-F238E27FC236}">
                <a16:creationId xmlns:a16="http://schemas.microsoft.com/office/drawing/2014/main" id="{498AD4D3-904B-4317-917F-2B2266A7E486}"/>
              </a:ext>
            </a:extLst>
          </p:cNvPr>
          <p:cNvSpPr/>
          <p:nvPr/>
        </p:nvSpPr>
        <p:spPr>
          <a:xfrm rot="12658451">
            <a:off x="1434618" y="3558675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Oval 50">
            <a:extLst>
              <a:ext uri="{FF2B5EF4-FFF2-40B4-BE49-F238E27FC236}">
                <a16:creationId xmlns:a16="http://schemas.microsoft.com/office/drawing/2014/main" id="{FA35F39D-E9E2-473B-8665-E3DC8E2252AB}"/>
              </a:ext>
            </a:extLst>
          </p:cNvPr>
          <p:cNvSpPr/>
          <p:nvPr/>
        </p:nvSpPr>
        <p:spPr>
          <a:xfrm rot="15281085">
            <a:off x="3420357" y="2630337"/>
            <a:ext cx="184785" cy="184785"/>
          </a:xfrm>
          <a:prstGeom prst="ellips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0" name="Straight Connector 203">
            <a:extLst>
              <a:ext uri="{FF2B5EF4-FFF2-40B4-BE49-F238E27FC236}">
                <a16:creationId xmlns:a16="http://schemas.microsoft.com/office/drawing/2014/main" id="{0DE342E4-9397-4B20-AC49-210259A0CB0D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957804" y="2802997"/>
            <a:ext cx="509190" cy="882595"/>
          </a:xfrm>
          <a:prstGeom prst="line">
            <a:avLst/>
          </a:prstGeom>
          <a:ln w="19050">
            <a:solidFill>
              <a:srgbClr val="F7941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48">
            <a:extLst>
              <a:ext uri="{FF2B5EF4-FFF2-40B4-BE49-F238E27FC236}">
                <a16:creationId xmlns:a16="http://schemas.microsoft.com/office/drawing/2014/main" id="{5BC5DDCA-00BB-4430-9B5D-00F8772B5380}"/>
              </a:ext>
            </a:extLst>
          </p:cNvPr>
          <p:cNvSpPr/>
          <p:nvPr/>
        </p:nvSpPr>
        <p:spPr>
          <a:xfrm rot="10800000">
            <a:off x="2682609" y="1466488"/>
            <a:ext cx="184785" cy="184785"/>
          </a:xfrm>
          <a:prstGeom prst="ellipse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Straight Connector 199">
            <a:extLst>
              <a:ext uri="{FF2B5EF4-FFF2-40B4-BE49-F238E27FC236}">
                <a16:creationId xmlns:a16="http://schemas.microsoft.com/office/drawing/2014/main" id="{042179A8-797A-430E-93C7-2D7B87C7FE96}"/>
              </a:ext>
            </a:extLst>
          </p:cNvPr>
          <p:cNvCxnSpPr>
            <a:cxnSpLocks/>
          </p:cNvCxnSpPr>
          <p:nvPr/>
        </p:nvCxnSpPr>
        <p:spPr>
          <a:xfrm flipV="1">
            <a:off x="2230016" y="1558212"/>
            <a:ext cx="550506" cy="251927"/>
          </a:xfrm>
          <a:prstGeom prst="line">
            <a:avLst/>
          </a:prstGeom>
          <a:solidFill>
            <a:srgbClr val="0070C0"/>
          </a:solidFill>
          <a:ln w="1905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89C3EC4-BA72-43C3-98E7-3B7F5617FA67}"/>
              </a:ext>
            </a:extLst>
          </p:cNvPr>
          <p:cNvSpPr txBox="1"/>
          <p:nvPr/>
        </p:nvSpPr>
        <p:spPr>
          <a:xfrm>
            <a:off x="3466994" y="919757"/>
            <a:ext cx="3632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/>
              <a:t>Lessons</a:t>
            </a:r>
            <a:r>
              <a:rPr lang="de-DE" sz="5400" b="1" dirty="0"/>
              <a:t> </a:t>
            </a:r>
            <a:r>
              <a:rPr lang="de-DE" sz="5400" b="1" dirty="0" err="1"/>
              <a:t>Learned</a:t>
            </a:r>
            <a:endParaRPr lang="de-DE" sz="5400" b="1" dirty="0"/>
          </a:p>
        </p:txBody>
      </p:sp>
      <p:sp>
        <p:nvSpPr>
          <p:cNvPr id="148" name="Hexagon 4">
            <a:extLst>
              <a:ext uri="{FF2B5EF4-FFF2-40B4-BE49-F238E27FC236}">
                <a16:creationId xmlns:a16="http://schemas.microsoft.com/office/drawing/2014/main" id="{EDAB30C5-1B95-4770-B4CC-38DF2A5B1673}"/>
              </a:ext>
            </a:extLst>
          </p:cNvPr>
          <p:cNvSpPr/>
          <p:nvPr/>
        </p:nvSpPr>
        <p:spPr>
          <a:xfrm rot="14419568">
            <a:off x="411448" y="1364684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9" name="Hexagon 4">
            <a:extLst>
              <a:ext uri="{FF2B5EF4-FFF2-40B4-BE49-F238E27FC236}">
                <a16:creationId xmlns:a16="http://schemas.microsoft.com/office/drawing/2014/main" id="{C577AB82-B6BB-4DC0-B5D4-0FDB8E5787E2}"/>
              </a:ext>
            </a:extLst>
          </p:cNvPr>
          <p:cNvSpPr/>
          <p:nvPr/>
        </p:nvSpPr>
        <p:spPr>
          <a:xfrm rot="14419568">
            <a:off x="7504570" y="1365763"/>
            <a:ext cx="2048547" cy="1753355"/>
          </a:xfrm>
          <a:custGeom>
            <a:avLst/>
            <a:gdLst>
              <a:gd name="connsiteX0" fmla="*/ 0 w 1454150"/>
              <a:gd name="connsiteY0" fmla="*/ 622300 h 1244600"/>
              <a:gd name="connsiteX1" fmla="*/ 31115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14300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143000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11150 w 1454150"/>
              <a:gd name="connsiteY5" fmla="*/ 1244600 h 1244600"/>
              <a:gd name="connsiteX6" fmla="*/ 0 w 1454150"/>
              <a:gd name="connsiteY6" fmla="*/ 622300 h 1244600"/>
              <a:gd name="connsiteX0" fmla="*/ 0 w 1454150"/>
              <a:gd name="connsiteY0" fmla="*/ 622300 h 1244600"/>
              <a:gd name="connsiteX1" fmla="*/ 355460 w 1454150"/>
              <a:gd name="connsiteY1" fmla="*/ 0 h 1244600"/>
              <a:gd name="connsiteX2" fmla="*/ 1098690 w 1454150"/>
              <a:gd name="connsiteY2" fmla="*/ 0 h 1244600"/>
              <a:gd name="connsiteX3" fmla="*/ 1454150 w 1454150"/>
              <a:gd name="connsiteY3" fmla="*/ 622300 h 1244600"/>
              <a:gd name="connsiteX4" fmla="*/ 1094662 w 1454150"/>
              <a:gd name="connsiteY4" fmla="*/ 1244600 h 1244600"/>
              <a:gd name="connsiteX5" fmla="*/ 343376 w 1454150"/>
              <a:gd name="connsiteY5" fmla="*/ 1244600 h 1244600"/>
              <a:gd name="connsiteX6" fmla="*/ 0 w 1454150"/>
              <a:gd name="connsiteY6" fmla="*/ 6223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50" h="1244600">
                <a:moveTo>
                  <a:pt x="0" y="622300"/>
                </a:moveTo>
                <a:lnTo>
                  <a:pt x="355460" y="0"/>
                </a:lnTo>
                <a:lnTo>
                  <a:pt x="1098690" y="0"/>
                </a:lnTo>
                <a:lnTo>
                  <a:pt x="1454150" y="622300"/>
                </a:lnTo>
                <a:lnTo>
                  <a:pt x="1094662" y="1244600"/>
                </a:lnTo>
                <a:lnTo>
                  <a:pt x="343376" y="1244600"/>
                </a:lnTo>
                <a:lnTo>
                  <a:pt x="0" y="622300"/>
                </a:lnTo>
                <a:close/>
              </a:path>
            </a:pathLst>
          </a:custGeom>
          <a:solidFill>
            <a:srgbClr val="3333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2068" name="Textfeld 2067">
            <a:extLst>
              <a:ext uri="{FF2B5EF4-FFF2-40B4-BE49-F238E27FC236}">
                <a16:creationId xmlns:a16="http://schemas.microsoft.com/office/drawing/2014/main" id="{8ADDFF33-BAA7-44FB-A457-A1A2F4E808F0}"/>
              </a:ext>
            </a:extLst>
          </p:cNvPr>
          <p:cNvSpPr txBox="1"/>
          <p:nvPr/>
        </p:nvSpPr>
        <p:spPr>
          <a:xfrm>
            <a:off x="7563541" y="1759027"/>
            <a:ext cx="1941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Nicht aufgeben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oder die Motivation verlieren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1FDA8853-D750-404A-9929-B8CCB54999EA}"/>
              </a:ext>
            </a:extLst>
          </p:cNvPr>
          <p:cNvSpPr txBox="1"/>
          <p:nvPr/>
        </p:nvSpPr>
        <p:spPr>
          <a:xfrm>
            <a:off x="1439357" y="4019852"/>
            <a:ext cx="2039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Den Aufwand </a:t>
            </a: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des Projekts einschätzen</a:t>
            </a:r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24C24B39-60DB-4366-91AA-BA7D9715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 err="1"/>
              <a:t>Lessons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Learned</a:t>
            </a:r>
            <a:r>
              <a:rPr lang="de-DE" altLang="de-DE" sz="1200" dirty="0"/>
              <a:t> |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8E8B657-B8F2-4842-96F1-FA924E2643CC}"/>
              </a:ext>
            </a:extLst>
          </p:cNvPr>
          <p:cNvSpPr txBox="1"/>
          <p:nvPr/>
        </p:nvSpPr>
        <p:spPr>
          <a:xfrm>
            <a:off x="419267" y="1948973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Einarbeitung in GitHub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C5C0E9C-9CBB-4584-BA04-3B9835A84718}"/>
              </a:ext>
            </a:extLst>
          </p:cNvPr>
          <p:cNvSpPr txBox="1"/>
          <p:nvPr/>
        </p:nvSpPr>
        <p:spPr>
          <a:xfrm>
            <a:off x="3969167" y="4576955"/>
            <a:ext cx="202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Ausführlichen Kick-Off planen 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6CE008-0407-4211-BA06-C2098BA69F72}"/>
              </a:ext>
            </a:extLst>
          </p:cNvPr>
          <p:cNvSpPr txBox="1"/>
          <p:nvPr/>
        </p:nvSpPr>
        <p:spPr>
          <a:xfrm>
            <a:off x="6576388" y="4142962"/>
            <a:ext cx="189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Proaktivität beibehalten</a:t>
            </a:r>
          </a:p>
        </p:txBody>
      </p:sp>
    </p:spTree>
    <p:extLst>
      <p:ext uri="{BB962C8B-B14F-4D97-AF65-F5344CB8AC3E}">
        <p14:creationId xmlns:p14="http://schemas.microsoft.com/office/powerpoint/2010/main" val="5129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5" grpId="0" animBg="1"/>
      <p:bldP spid="58" grpId="0" animBg="1"/>
      <p:bldP spid="69" grpId="0" animBg="1"/>
      <p:bldP spid="66" grpId="0" animBg="1"/>
      <p:bldP spid="50" grpId="0" animBg="1"/>
      <p:bldP spid="68" grpId="0" animBg="1"/>
      <p:bldP spid="104" grpId="0" animBg="1"/>
      <p:bldP spid="148" grpId="0" animBg="1"/>
      <p:bldP spid="1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adadad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1100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Bilder</a:t>
            </a:r>
          </a:p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Folie 6: </a:t>
            </a:r>
            <a:r>
              <a:rPr lang="de-DE" sz="1200" dirty="0" err="1">
                <a:solidFill>
                  <a:srgbClr val="5C6971"/>
                </a:solidFill>
                <a:sym typeface="Wingdings" panose="05000000000000000000" pitchFamily="2" charset="2"/>
              </a:rPr>
              <a:t>AutomationML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Logo (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  <a:hlinkClick r:id="rId2"/>
              </a:rPr>
              <a:t>https://automationml.org/o.red.c/news-220.html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defRPr/>
            </a:pPr>
            <a:r>
              <a:rPr lang="de-DE" sz="1200" dirty="0">
                <a:sym typeface="Wingdings" panose="05000000000000000000" pitchFamily="2" charset="2"/>
              </a:rPr>
              <a:t>Folie 9: Prototyp (Eigene Darstellung, Modelling Wizard Plugin)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Module 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Rückblick auf den Prototypen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 err="1"/>
              <a:t>Lessons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endParaRPr lang="de-DE" altLang="de-DE" dirty="0"/>
          </a:p>
          <a:p>
            <a:pPr>
              <a:buFontTx/>
              <a:buAutoNum type="arabicPeriod"/>
            </a:pPr>
            <a:r>
              <a:rPr lang="de-DE" altLang="de-DE" dirty="0"/>
              <a:t>Fazit und 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20.05.2021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Agenda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 für den </a:t>
            </a:r>
            <a:r>
              <a:rPr lang="de-DE" dirty="0" err="1"/>
              <a:t>AutomationML</a:t>
            </a:r>
            <a:r>
              <a:rPr lang="de-DE" dirty="0"/>
              <a:t>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Mithilfe dieses Plugins können Devices und Geräteschnittstellen angelegt werden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Entweder manuell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Oder auch mithilfe von Gerätebeschreibungsdateien 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(DD2AML-Converter)</a:t>
            </a:r>
            <a:endParaRPr lang="de-DE" dirty="0">
              <a:solidFill>
                <a:srgbClr val="5C697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AutomationML</a:t>
            </a:r>
            <a:r>
              <a:rPr lang="de-DE" dirty="0"/>
              <a:t>-Package als Dateiformat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8576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Bessere Benutzerfreundlichkeit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D0CDB-B616-4E20-99D4-F9860A5C8486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DB5D6E0-B46D-4B4C-A733-D7DE3DD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1956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102E-F49C-4C5A-97F2-8D58BDB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7532"/>
            <a:ext cx="8534400" cy="838200"/>
          </a:xfrm>
        </p:spPr>
        <p:txBody>
          <a:bodyPr/>
          <a:lstStyle/>
          <a:p>
            <a:r>
              <a:rPr lang="de-DE" dirty="0"/>
              <a:t>2. Produktübersicht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ADD1C-A877-4D37-B6C5-B586939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DA80B-4892-42C9-B7CC-0EAC1D881A24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4059F-5B54-46E0-A037-221C8518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98D681-78CA-454D-A102-D288BBB7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0229"/>
            <a:ext cx="2786609" cy="2941421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948BE43-7C4F-4392-B9DD-B98C4F0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Produktübersicht |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6BA1A5D-FD67-45B0-9A4E-B7B0A4FD9B48}"/>
              </a:ext>
            </a:extLst>
          </p:cNvPr>
          <p:cNvSpPr/>
          <p:nvPr/>
        </p:nvSpPr>
        <p:spPr bwMode="auto">
          <a:xfrm>
            <a:off x="3856493" y="213947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A2F5BB-FC73-40C2-AFFB-BB193B525078}"/>
              </a:ext>
            </a:extLst>
          </p:cNvPr>
          <p:cNvSpPr/>
          <p:nvPr/>
        </p:nvSpPr>
        <p:spPr bwMode="auto">
          <a:xfrm>
            <a:off x="5961112" y="2118317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erstellen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75AEADD-2E34-4269-9EE1-876A9C0E56BD}"/>
              </a:ext>
            </a:extLst>
          </p:cNvPr>
          <p:cNvSpPr/>
          <p:nvPr/>
        </p:nvSpPr>
        <p:spPr bwMode="auto">
          <a:xfrm>
            <a:off x="3852664" y="2761655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D3A633-E0D7-4F2C-9F5A-EB932DC701C2}"/>
              </a:ext>
            </a:extLst>
          </p:cNvPr>
          <p:cNvSpPr/>
          <p:nvPr/>
        </p:nvSpPr>
        <p:spPr bwMode="auto">
          <a:xfrm>
            <a:off x="5961112" y="2730887"/>
            <a:ext cx="302433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laden und bearbeiten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88EA327-98F5-47A2-BEF1-3B37F4D2879F}"/>
              </a:ext>
            </a:extLst>
          </p:cNvPr>
          <p:cNvSpPr/>
          <p:nvPr/>
        </p:nvSpPr>
        <p:spPr bwMode="auto">
          <a:xfrm>
            <a:off x="3852664" y="3380919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0269DE-73C2-45B2-B98D-D79FF1800A24}"/>
              </a:ext>
            </a:extLst>
          </p:cNvPr>
          <p:cNvSpPr/>
          <p:nvPr/>
        </p:nvSpPr>
        <p:spPr bwMode="auto">
          <a:xfrm>
            <a:off x="5961111" y="3358954"/>
            <a:ext cx="244827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Gerätedaten anzeigen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2DD0793-B791-4088-88B1-8AFD6F66D206}"/>
              </a:ext>
            </a:extLst>
          </p:cNvPr>
          <p:cNvSpPr/>
          <p:nvPr/>
        </p:nvSpPr>
        <p:spPr bwMode="auto">
          <a:xfrm>
            <a:off x="3852664" y="398263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637F2BF-C73F-4446-871B-6572E77F3EEE}"/>
              </a:ext>
            </a:extLst>
          </p:cNvPr>
          <p:cNvSpPr/>
          <p:nvPr/>
        </p:nvSpPr>
        <p:spPr bwMode="auto">
          <a:xfrm>
            <a:off x="3852664" y="458425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8F4E90-47C4-4B1C-B8D5-60DD81C3AF77}"/>
              </a:ext>
            </a:extLst>
          </p:cNvPr>
          <p:cNvSpPr/>
          <p:nvPr/>
        </p:nvSpPr>
        <p:spPr bwMode="auto">
          <a:xfrm>
            <a:off x="5961111" y="3981579"/>
            <a:ext cx="23042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Anhänge hinzufügen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CA2AB1-C127-413C-AC1E-A86531A4FA2E}"/>
              </a:ext>
            </a:extLst>
          </p:cNvPr>
          <p:cNvSpPr/>
          <p:nvPr/>
        </p:nvSpPr>
        <p:spPr bwMode="auto">
          <a:xfrm>
            <a:off x="5961111" y="4574319"/>
            <a:ext cx="2880321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CAEX 3.0 Ausgabeformat</a:t>
            </a:r>
          </a:p>
        </p:txBody>
      </p:sp>
    </p:spTree>
    <p:extLst>
      <p:ext uri="{BB962C8B-B14F-4D97-AF65-F5344CB8AC3E}">
        <p14:creationId xmlns:p14="http://schemas.microsoft.com/office/powerpoint/2010/main" val="37137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Module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946BBB-8A7B-4954-88EF-243F4A2F9B98}"/>
              </a:ext>
            </a:extLst>
          </p:cNvPr>
          <p:cNvSpPr/>
          <p:nvPr/>
        </p:nvSpPr>
        <p:spPr bwMode="auto">
          <a:xfrm>
            <a:off x="3838972" y="1637834"/>
            <a:ext cx="2228056" cy="598953"/>
          </a:xfrm>
          <a:prstGeom prst="rect">
            <a:avLst/>
          </a:prstGeom>
          <a:solidFill>
            <a:srgbClr val="FF9933"/>
          </a:solidFill>
          <a:ln w="381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Module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DC768-87FA-48C6-9935-28D49E9DBBB0}"/>
              </a:ext>
            </a:extLst>
          </p:cNvPr>
          <p:cNvSpPr/>
          <p:nvPr/>
        </p:nvSpPr>
        <p:spPr bwMode="auto">
          <a:xfrm>
            <a:off x="6465169" y="353038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95B84-7851-44B3-B63D-1632678B1A1E}"/>
              </a:ext>
            </a:extLst>
          </p:cNvPr>
          <p:cNvSpPr/>
          <p:nvPr/>
        </p:nvSpPr>
        <p:spPr bwMode="auto">
          <a:xfrm>
            <a:off x="1295050" y="356212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GUI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5DB48A-0F7C-4045-82F3-905315CB96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358203" y="2236787"/>
            <a:ext cx="2594797" cy="132533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436EC1-7F14-496E-A434-5D478E61E9C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 bwMode="auto">
          <a:xfrm>
            <a:off x="4953000" y="2236787"/>
            <a:ext cx="2575322" cy="129359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54A8B321-027B-4F66-8AAC-BAD318B8F1CE}"/>
              </a:ext>
            </a:extLst>
          </p:cNvPr>
          <p:cNvSpPr/>
          <p:nvPr/>
        </p:nvSpPr>
        <p:spPr bwMode="auto">
          <a:xfrm>
            <a:off x="1295050" y="401522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Windows Forms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2BD7F1-9B34-4859-874A-54332BAB1E24}"/>
              </a:ext>
            </a:extLst>
          </p:cNvPr>
          <p:cNvSpPr/>
          <p:nvPr/>
        </p:nvSpPr>
        <p:spPr bwMode="auto">
          <a:xfrm>
            <a:off x="1295050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Usability - Konzept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B39970-BECF-49F2-B41C-87C54438F517}"/>
              </a:ext>
            </a:extLst>
          </p:cNvPr>
          <p:cNvSpPr/>
          <p:nvPr/>
        </p:nvSpPr>
        <p:spPr bwMode="auto">
          <a:xfrm>
            <a:off x="6465169" y="399935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Eventhandling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C28678C-BF30-414F-A538-CBE870530636}"/>
              </a:ext>
            </a:extLst>
          </p:cNvPr>
          <p:cNvSpPr/>
          <p:nvPr/>
        </p:nvSpPr>
        <p:spPr bwMode="auto">
          <a:xfrm>
            <a:off x="6465169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Import / Export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A0E829BE-8849-47F9-9425-6764010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745892"/>
            <a:ext cx="8534400" cy="838200"/>
          </a:xfrm>
        </p:spPr>
        <p:txBody>
          <a:bodyPr/>
          <a:lstStyle/>
          <a:p>
            <a:r>
              <a:rPr lang="de-DE" dirty="0"/>
              <a:t>3. Module</a:t>
            </a:r>
          </a:p>
        </p:txBody>
      </p:sp>
    </p:spTree>
    <p:extLst>
      <p:ext uri="{BB962C8B-B14F-4D97-AF65-F5344CB8AC3E}">
        <p14:creationId xmlns:p14="http://schemas.microsoft.com/office/powerpoint/2010/main" val="1270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3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68760"/>
            <a:ext cx="8534400" cy="838200"/>
          </a:xfrm>
        </p:spPr>
        <p:txBody>
          <a:bodyPr/>
          <a:lstStyle/>
          <a:p>
            <a:r>
              <a:rPr lang="de-DE" altLang="de-DE" dirty="0"/>
              <a:t>4. Testvorgehensweise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4864"/>
            <a:ext cx="8534400" cy="3657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 White-Box-</a:t>
            </a:r>
            <a:r>
              <a:rPr lang="de-DE" dirty="0" err="1"/>
              <a:t>Testing</a:t>
            </a:r>
            <a:r>
              <a:rPr lang="de-DE" dirty="0"/>
              <a:t> möglich, da Programmablauf undurchsichtig</a:t>
            </a:r>
          </a:p>
          <a:p>
            <a:pPr marL="0" indent="0"/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daher </a:t>
            </a:r>
            <a:r>
              <a:rPr lang="de-DE" b="1" dirty="0">
                <a:sym typeface="Wingdings" panose="05000000000000000000" pitchFamily="2" charset="2"/>
              </a:rPr>
              <a:t>Black-Box-</a:t>
            </a:r>
            <a:r>
              <a:rPr lang="de-DE" b="1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als Vorgehensweise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Teilweise Wissen über Controller: Grenzwertanalyse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POC und POO aus Sicht des Users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Testplanung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Basisfunktionen	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5C6971"/>
                </a:solidFill>
              </a:rPr>
              <a:t>Generic</a:t>
            </a:r>
            <a:r>
              <a:rPr lang="de-DE" dirty="0">
                <a:solidFill>
                  <a:srgbClr val="5C6971"/>
                </a:solidFill>
              </a:rPr>
              <a:t> Data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Interfaces</a:t>
            </a:r>
          </a:p>
          <a:p>
            <a:pPr marL="684213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6971"/>
                </a:solidFill>
              </a:rPr>
              <a:t>Attachements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20.05.2021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Testvorgehensweise |</a:t>
            </a:r>
          </a:p>
        </p:txBody>
      </p:sp>
    </p:spTree>
    <p:extLst>
      <p:ext uri="{BB962C8B-B14F-4D97-AF65-F5344CB8AC3E}">
        <p14:creationId xmlns:p14="http://schemas.microsoft.com/office/powerpoint/2010/main" val="20377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FDD3-EAC6-47BF-A318-8D70EBD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2" y="959402"/>
            <a:ext cx="8534400" cy="838200"/>
          </a:xfrm>
        </p:spPr>
        <p:txBody>
          <a:bodyPr/>
          <a:lstStyle/>
          <a:p>
            <a:r>
              <a:rPr lang="de-DE" dirty="0"/>
              <a:t>5. </a:t>
            </a:r>
            <a:r>
              <a:rPr lang="de-DE" altLang="de-DE" dirty="0"/>
              <a:t>Rückblick auf den Prototypen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A16EF-5D73-4FB1-9C21-4D3C7E8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E1FB4-74AA-4184-A3BF-EAF905D51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2C88D-B0E1-4AEA-B49E-89146B121FB2}"/>
              </a:ext>
            </a:extLst>
          </p:cNvPr>
          <p:cNvSpPr txBox="1"/>
          <p:nvPr/>
        </p:nvSpPr>
        <p:spPr>
          <a:xfrm>
            <a:off x="362298" y="19002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BEADE1-B0E2-4493-81DD-ACDE3A32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75" y="1900217"/>
            <a:ext cx="8011325" cy="433640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280456-41E8-4D48-AAD4-5491868C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97602"/>
            <a:ext cx="8660831" cy="43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FFC3FE6-638B-47B9-BCC3-F60BF0FE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Rückblick |</a:t>
            </a:r>
          </a:p>
        </p:txBody>
      </p:sp>
    </p:spTree>
    <p:extLst>
      <p:ext uri="{BB962C8B-B14F-4D97-AF65-F5344CB8AC3E}">
        <p14:creationId xmlns:p14="http://schemas.microsoft.com/office/powerpoint/2010/main" val="2542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A4-Papier (210 x 297 mm)</PresentationFormat>
  <Paragraphs>148</Paragraphs>
  <Slides>12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  <vt:lpstr>1. Projekt - Beschreibung</vt:lpstr>
      <vt:lpstr>1. Projekt - Benefits</vt:lpstr>
      <vt:lpstr>2. Produktübersicht </vt:lpstr>
      <vt:lpstr>3. Module</vt:lpstr>
      <vt:lpstr>4. Testvorgehensweise</vt:lpstr>
      <vt:lpstr>5. Rückblick auf den Prototypen</vt:lpstr>
      <vt:lpstr>PowerPoint-Präsentation</vt:lpstr>
      <vt:lpstr>8. Fazit und Ausblick</vt:lpstr>
      <vt:lpstr>Quellen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Roth Tobias (inf19202)</cp:lastModifiedBy>
  <cp:revision>126</cp:revision>
  <cp:lastPrinted>2009-06-16T07:45:26Z</cp:lastPrinted>
  <dcterms:modified xsi:type="dcterms:W3CDTF">2021-05-20T18:53:35Z</dcterms:modified>
</cp:coreProperties>
</file>