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2" r:id="rId2"/>
    <p:sldId id="273" r:id="rId3"/>
    <p:sldId id="274" r:id="rId4"/>
    <p:sldId id="275" r:id="rId5"/>
    <p:sldId id="285" r:id="rId6"/>
    <p:sldId id="283" r:id="rId7"/>
    <p:sldId id="282" r:id="rId8"/>
    <p:sldId id="276" r:id="rId9"/>
    <p:sldId id="286" r:id="rId10"/>
    <p:sldId id="277" r:id="rId11"/>
    <p:sldId id="287" r:id="rId12"/>
    <p:sldId id="278" r:id="rId13"/>
    <p:sldId id="279" r:id="rId14"/>
    <p:sldId id="288" r:id="rId15"/>
    <p:sldId id="280" r:id="rId16"/>
    <p:sldId id="289" r:id="rId17"/>
    <p:sldId id="281" r:id="rId18"/>
    <p:sldId id="284" r:id="rId19"/>
    <p:sldId id="292" r:id="rId20"/>
    <p:sldId id="293" r:id="rId21"/>
    <p:sldId id="290" r:id="rId22"/>
    <p:sldId id="291" r:id="rId23"/>
  </p:sldIdLst>
  <p:sldSz cx="9906000" cy="6858000" type="A4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4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971"/>
    <a:srgbClr val="999999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89888" autoAdjust="0"/>
  </p:normalViewPr>
  <p:slideViewPr>
    <p:cSldViewPr>
      <p:cViewPr varScale="1">
        <p:scale>
          <a:sx n="107" d="100"/>
          <a:sy n="107" d="100"/>
        </p:scale>
        <p:origin x="1962" y="108"/>
      </p:cViewPr>
      <p:guideLst>
        <p:guide orient="horz" pos="1536"/>
        <p:guide pos="4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Roth" userId="7a7936ad18b171e0" providerId="LiveId" clId="{8AF64298-ABFA-47D1-91D1-6D7AC007ED69}"/>
    <pc:docChg chg="undo custSel modSld">
      <pc:chgData name="Tobias Roth" userId="7a7936ad18b171e0" providerId="LiveId" clId="{8AF64298-ABFA-47D1-91D1-6D7AC007ED69}" dt="2021-05-19T14:42:55.260" v="6" actId="1076"/>
      <pc:docMkLst>
        <pc:docMk/>
      </pc:docMkLst>
      <pc:sldChg chg="modSp mod">
        <pc:chgData name="Tobias Roth" userId="7a7936ad18b171e0" providerId="LiveId" clId="{8AF64298-ABFA-47D1-91D1-6D7AC007ED69}" dt="2021-05-19T13:56:25.309" v="2" actId="1076"/>
        <pc:sldMkLst>
          <pc:docMk/>
          <pc:sldMk cId="0" sldId="281"/>
        </pc:sldMkLst>
        <pc:spChg chg="mod">
          <ac:chgData name="Tobias Roth" userId="7a7936ad18b171e0" providerId="LiveId" clId="{8AF64298-ABFA-47D1-91D1-6D7AC007ED69}" dt="2021-05-19T13:56:25.309" v="2" actId="1076"/>
          <ac:spMkLst>
            <pc:docMk/>
            <pc:sldMk cId="0" sldId="281"/>
            <ac:spMk id="2" creationId="{00D952ED-4D9D-4D8F-94C0-BC0FC0BDDD53}"/>
          </ac:spMkLst>
        </pc:spChg>
      </pc:sldChg>
      <pc:sldChg chg="modSp mod">
        <pc:chgData name="Tobias Roth" userId="7a7936ad18b171e0" providerId="LiveId" clId="{8AF64298-ABFA-47D1-91D1-6D7AC007ED69}" dt="2021-05-19T14:42:55.260" v="6" actId="1076"/>
        <pc:sldMkLst>
          <pc:docMk/>
          <pc:sldMk cId="2804463372" sldId="293"/>
        </pc:sldMkLst>
        <pc:picChg chg="mod">
          <ac:chgData name="Tobias Roth" userId="7a7936ad18b171e0" providerId="LiveId" clId="{8AF64298-ABFA-47D1-91D1-6D7AC007ED69}" dt="2021-05-19T14:42:55.260" v="6" actId="1076"/>
          <ac:picMkLst>
            <pc:docMk/>
            <pc:sldMk cId="2804463372" sldId="293"/>
            <ac:picMk id="10" creationId="{FEECB8B8-9D20-44CD-8BEB-A31D81422AF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20722E-DAFE-48BC-A36D-BD8E59163F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3056449-29DA-48A8-B7E2-C1B3FF2D2C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780073E-E7CC-45A0-8F97-823CF0ADB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B3A1A3C-DF57-4270-8790-C598AF9E781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9683FC36-54C6-4568-B8A8-5735D213CAD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0852F2-8964-423F-9E28-F4FAF038CF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FDE1593-48AA-44C3-87FF-64489236BC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5AE8BFE-1F7D-4E7D-A35C-6B9F557F8BE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A4A0788-9740-4147-92FB-31ECAFF8F8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04BD38D-6CCD-435B-94C0-F67A853F3C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CE4236C-747A-4E49-9DE3-D85AD9B12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8946FE85-8B7A-4F17-8729-2A3CAC076D7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Herr Roth: Meeting </a:t>
            </a:r>
            <a:r>
              <a:rPr lang="de-DE" dirty="0" err="1"/>
              <a:t>Minutes</a:t>
            </a:r>
            <a:r>
              <a:rPr lang="de-DE" dirty="0"/>
              <a:t> und Dokumentationen</a:t>
            </a:r>
          </a:p>
          <a:p>
            <a:r>
              <a:rPr lang="de-DE" dirty="0"/>
              <a:t>Herr Schmidt: Testen von Prototypen und Quality </a:t>
            </a:r>
            <a:r>
              <a:rPr lang="de-DE" dirty="0" err="1"/>
              <a:t>Assurence</a:t>
            </a:r>
            <a:endParaRPr lang="de-DE" dirty="0"/>
          </a:p>
          <a:p>
            <a:r>
              <a:rPr lang="de-DE" dirty="0"/>
              <a:t>Herr Tran: Entwicklung und Implementation des Usability Konzepts</a:t>
            </a:r>
          </a:p>
          <a:p>
            <a:r>
              <a:rPr lang="de-DE" dirty="0"/>
              <a:t>Herr Jess: Systemarchitektur und Erarbeitung eines Usability Konzept </a:t>
            </a:r>
          </a:p>
          <a:p>
            <a:r>
              <a:rPr lang="de-DE" dirty="0"/>
              <a:t>Herr </a:t>
            </a:r>
            <a:r>
              <a:rPr lang="de-DE" dirty="0" err="1"/>
              <a:t>Zaoral</a:t>
            </a:r>
            <a:r>
              <a:rPr lang="de-DE" dirty="0"/>
              <a:t>: Kommunikation mit dem Kunden bezüglich SRS/CRS</a:t>
            </a:r>
          </a:p>
          <a:p>
            <a:r>
              <a:rPr lang="de-DE" dirty="0"/>
              <a:t>Ich: </a:t>
            </a:r>
            <a:r>
              <a:rPr lang="de-DE" dirty="0" err="1"/>
              <a:t>Scrum</a:t>
            </a:r>
            <a:r>
              <a:rPr lang="de-DE" dirty="0"/>
              <a:t> Master und Erarbeitung des PM und eines BC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1327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Vorgehensweise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181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Mittels </a:t>
            </a:r>
            <a:r>
              <a:rPr lang="de-DE" dirty="0" err="1"/>
              <a:t>Scrum</a:t>
            </a:r>
            <a:r>
              <a:rPr lang="de-DE" dirty="0"/>
              <a:t> Prinzip:</a:t>
            </a:r>
          </a:p>
          <a:p>
            <a:endParaRPr lang="de-DE" dirty="0"/>
          </a:p>
          <a:p>
            <a:r>
              <a:rPr lang="de-DE" dirty="0"/>
              <a:t>	- Aufgaben von Kunden (</a:t>
            </a:r>
            <a:r>
              <a:rPr lang="de-DE" b="1" dirty="0" err="1"/>
              <a:t>Product</a:t>
            </a:r>
            <a:r>
              <a:rPr lang="de-DE" b="1" dirty="0"/>
              <a:t> Backlog</a:t>
            </a:r>
            <a:r>
              <a:rPr lang="de-DE" dirty="0"/>
              <a:t>)</a:t>
            </a:r>
          </a:p>
          <a:p>
            <a:r>
              <a:rPr lang="de-DE" dirty="0"/>
              <a:t>	- Aufteilen in kleinere Aufgaben (</a:t>
            </a:r>
            <a:r>
              <a:rPr lang="de-DE" b="1" dirty="0"/>
              <a:t>Sprint Backlog</a:t>
            </a:r>
            <a:r>
              <a:rPr lang="de-DE" dirty="0"/>
              <a:t>)</a:t>
            </a:r>
          </a:p>
          <a:p>
            <a:r>
              <a:rPr lang="de-DE" dirty="0"/>
              <a:t>	- Regelmäßige Wochen Sprints</a:t>
            </a:r>
          </a:p>
          <a:p>
            <a:r>
              <a:rPr lang="de-DE" dirty="0"/>
              <a:t>	- Austausch bei jedem Treffen (</a:t>
            </a:r>
            <a:r>
              <a:rPr lang="de-DE" b="1" dirty="0"/>
              <a:t>Review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	-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Commitment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, Courage, Focus,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Openness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Respect</a:t>
            </a:r>
            <a:endParaRPr lang="de-DE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  <a:p>
            <a:r>
              <a:rPr lang="de-DE" dirty="0"/>
              <a:t>	- Engagement, Mut, Fokus, Offenheit, Respekt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4495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Gant Chart dies das Ananas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028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Mittels eines Top-Down Prinzip Arbeit in Pakete und Meilenstein aufgeteilt: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79320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Projektstukturplan</a:t>
            </a:r>
            <a:r>
              <a:rPr lang="de-DE" dirty="0"/>
              <a:t>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494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Herr Jess Systemarchitekt mit den weiteren 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6432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3048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4911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318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218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ist:</a:t>
            </a:r>
          </a:p>
          <a:p>
            <a:r>
              <a:rPr lang="de-DE" dirty="0"/>
              <a:t>Modelling Wizzard </a:t>
            </a:r>
            <a:r>
              <a:rPr lang="de-DE" dirty="0" err="1"/>
              <a:t>for</a:t>
            </a:r>
            <a:r>
              <a:rPr lang="de-DE" dirty="0"/>
              <a:t> Device </a:t>
            </a:r>
            <a:r>
              <a:rPr lang="de-DE" dirty="0" err="1"/>
              <a:t>Descriptions</a:t>
            </a:r>
            <a:r>
              <a:rPr lang="de-DE" dirty="0"/>
              <a:t>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16929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Danke Herr Jess </a:t>
            </a:r>
          </a:p>
          <a:p>
            <a:endParaRPr lang="de-DE" dirty="0"/>
          </a:p>
          <a:p>
            <a:r>
              <a:rPr lang="de-DE" dirty="0"/>
              <a:t>„Wer keine Fragen stellt ist Ehre.“ – Uwe </a:t>
            </a:r>
            <a:r>
              <a:rPr lang="de-DE" dirty="0" err="1"/>
              <a:t>Osterrieder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068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Aber warum gibt es das Projekt überhaupt?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WICHTIG:</a:t>
            </a:r>
            <a:r>
              <a:rPr lang="de-DE" dirty="0"/>
              <a:t> Vorgängerprojekt übernommen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7845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Herr </a:t>
            </a:r>
            <a:r>
              <a:rPr lang="de-DE" dirty="0" err="1"/>
              <a:t>Zaoral</a:t>
            </a:r>
            <a:r>
              <a:rPr lang="de-DE" dirty="0"/>
              <a:t> unser Produktmanager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9885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7755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6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8686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Business Case für die Angebotssumme an den Kunden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5347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Phillip Stunden</a:t>
            </a:r>
          </a:p>
          <a:p>
            <a:r>
              <a:rPr lang="de-DE" dirty="0"/>
              <a:t>Vergleich</a:t>
            </a:r>
          </a:p>
          <a:p>
            <a:r>
              <a:rPr lang="de-DE" dirty="0"/>
              <a:t>Jakobs Stunden</a:t>
            </a:r>
          </a:p>
          <a:p>
            <a:endParaRPr lang="de-DE" dirty="0"/>
          </a:p>
          <a:p>
            <a:r>
              <a:rPr lang="de-DE" dirty="0"/>
              <a:t>Arbeit in Arbeitspakten aufgeteilt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665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485B0809-5DBF-4C39-B82F-ECF7147C5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BBA4F768-0A89-4568-A01A-60C6D467C7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6" name="Picture 32" descr="DHBW_d_Stuttgart_Folienmaster_RGB_090615">
            <a:extLst>
              <a:ext uri="{FF2B5EF4-FFF2-40B4-BE49-F238E27FC236}">
                <a16:creationId xmlns:a16="http://schemas.microsoft.com/office/drawing/2014/main" id="{5B4AF304-8215-458C-B213-595C118E3D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9250"/>
            <a:ext cx="45196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85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49FA1D-496D-42EF-AB7F-73677F77B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F2ECDC-33CD-410E-8F16-3F68C48DE8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AB57400-2E10-465D-A56E-00D94590D85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671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494577-3675-4DB5-A96D-20D194C7D0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706B5E-A107-4363-B928-9C23EFD316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3F16F649-157D-4CCC-B823-4D0B23C06BD1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464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87295-8BF6-4790-8B72-4543AB2EF9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DE596B-8F80-459E-976E-9129A452B5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58614381-1A1F-49AD-A01B-A26E877A2F7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454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779564-C8F9-4DCE-94A8-5005097FB2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5BFD03-E5BD-42AF-9CE3-FF8176BDB7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981B1EC-895D-4A33-938A-6A5D5BA91ED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529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13CB2-BD33-41CB-A4DA-6937E61BB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0B97CB-6727-4D14-B20A-AC3E1DF498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32DD8DA-C665-481B-A270-E24E0AB9F55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45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0F0934-75EF-4559-962D-3E25CFECE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E84BE9A-A32E-4221-86A7-CC00C52C4E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F1573F3-B02D-4360-924B-40EB45F89638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68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8232C15-18FC-4CDB-9678-C7CAA83870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851A424-A6E1-48E8-94C5-5CFC6DDC57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A1B82BE1-FA13-480B-8B39-F0A197F49C2C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104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A65A0C-FCFD-4C50-B27D-937CF66F60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43D4444-A9AE-4481-A57E-90F62AF763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F5DEE619-3E01-42B1-BC5B-7A8978D93DB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17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FC8C9-9E86-47BA-9025-A6931688CA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912589-2321-4689-AD0A-31349904E8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8C0C194-9747-413A-A437-FAAFC226848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1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38BBF-48BA-4122-A3B4-BC0448CF35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C56034-7693-45C8-8E1C-DC811B5D7C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5FDDC6E-AA6C-42EB-8392-6BE933B2CFA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3941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EBCE570-153D-4AC0-A3C2-05C56BAC2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F0F4DF-E357-43BD-AFE1-9E89202929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4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13.11.2020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D19E26D-67A5-4E37-A45D-EEAF21AF70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628B30B-F9A9-495F-8728-36A61BE3AE92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5C7A4F19-2382-4DFB-A5BD-84193DB2B95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5C866852-9D9B-494E-8F50-09964CCF9C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1" name="Picture 50" descr="DHBW_d_Stuttgart_Folienmaster_RGB_090615">
            <a:extLst>
              <a:ext uri="{FF2B5EF4-FFF2-40B4-BE49-F238E27FC236}">
                <a16:creationId xmlns:a16="http://schemas.microsoft.com/office/drawing/2014/main" id="{8D7824DF-5E72-4864-8BB3-8DD00FA7C5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5C6934F4-9046-4924-8364-ADDA4F63AC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29363" y="725488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de-DE" sz="1200" dirty="0">
                <a:solidFill>
                  <a:srgbClr val="5C6971"/>
                </a:solidFill>
              </a:rPr>
              <a:t>Modelling Wizzard </a:t>
            </a:r>
            <a:r>
              <a:rPr lang="de-DE" sz="1200" dirty="0" err="1">
                <a:solidFill>
                  <a:srgbClr val="5C6971"/>
                </a:solidFill>
              </a:rPr>
              <a:t>for</a:t>
            </a:r>
            <a:r>
              <a:rPr lang="de-DE" sz="1200" dirty="0">
                <a:solidFill>
                  <a:srgbClr val="5C6971"/>
                </a:solidFill>
              </a:rPr>
              <a:t> Device </a:t>
            </a:r>
            <a:r>
              <a:rPr lang="de-DE" sz="1200" dirty="0" err="1">
                <a:solidFill>
                  <a:srgbClr val="5C6971"/>
                </a:solidFill>
              </a:rPr>
              <a:t>Descriptions</a:t>
            </a:r>
            <a:endParaRPr lang="de-DE" sz="1200" dirty="0">
              <a:solidFill>
                <a:srgbClr val="5C6971"/>
              </a:solidFill>
            </a:endParaRPr>
          </a:p>
          <a:p>
            <a:pPr algn="r">
              <a:defRPr/>
            </a:pPr>
            <a:endParaRPr lang="de-DE" sz="1200" dirty="0">
              <a:solidFill>
                <a:srgbClr val="5C6971"/>
              </a:solidFill>
            </a:endParaRPr>
          </a:p>
        </p:txBody>
      </p:sp>
      <p:sp>
        <p:nvSpPr>
          <p:cNvPr id="1033" name="Rectangle 56">
            <a:extLst>
              <a:ext uri="{FF2B5EF4-FFF2-40B4-BE49-F238E27FC236}">
                <a16:creationId xmlns:a16="http://schemas.microsoft.com/office/drawing/2014/main" id="{5043AA87-7FBC-4AEF-A904-82EDF727B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osb.fraunhofer.de/servlet/is/271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38671D0D-5E11-4973-B813-3366232B2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3763"/>
            <a:ext cx="8534400" cy="838200"/>
          </a:xfrm>
        </p:spPr>
        <p:txBody>
          <a:bodyPr/>
          <a:lstStyle/>
          <a:p>
            <a:r>
              <a:rPr lang="de-DE" altLang="de-DE"/>
              <a:t>Teamvorstellung</a:t>
            </a:r>
            <a:br>
              <a:rPr lang="de-DE" altLang="de-DE"/>
            </a:br>
            <a:endParaRPr lang="de-DE" alt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F574C345-6945-46AE-AE05-C8D556165E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0750" y="1576388"/>
          <a:ext cx="8728075" cy="45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9775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Stefan-Nemanja Banov</a:t>
                      </a:r>
                    </a:p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inf19014@lehre.dhbw-stuttgart.de</a:t>
                      </a:r>
                    </a:p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1400" b="1" i="1" dirty="0">
                          <a:solidFill>
                            <a:schemeClr val="tx1"/>
                          </a:solidFill>
                        </a:rPr>
                        <a:t>Projektleiter</a:t>
                      </a: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Thanh Vu Phillip Tran</a:t>
                      </a:r>
                    </a:p>
                    <a:p>
                      <a:r>
                        <a:rPr lang="de-D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inf19105@lehre.dhbw-stuttgart.de</a:t>
                      </a:r>
                    </a:p>
                    <a:p>
                      <a:endParaRPr lang="de-DE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Entwickler</a:t>
                      </a:r>
                      <a:endParaRPr lang="de-DE" sz="11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77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Timo </a:t>
                      </a:r>
                      <a:r>
                        <a:rPr lang="de-DE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Zaoral</a:t>
                      </a:r>
                      <a:endParaRPr lang="de-DE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inf19133@lehre.dhbw-stuttgart.de</a:t>
                      </a:r>
                    </a:p>
                    <a:p>
                      <a:endParaRPr lang="de-DE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Produktmanager</a:t>
                      </a:r>
                      <a:endParaRPr lang="de-DE" sz="1400" b="1" i="1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Jakob Schmidt</a:t>
                      </a:r>
                    </a:p>
                    <a:p>
                      <a:r>
                        <a:rPr lang="de-DE" sz="1400" b="0" dirty="0"/>
                        <a:t>inf19205@lehre.dhbw-stuttgart.de</a:t>
                      </a:r>
                    </a:p>
                    <a:p>
                      <a:endParaRPr lang="de-DE" sz="1400" b="1" dirty="0"/>
                    </a:p>
                    <a:p>
                      <a:r>
                        <a:rPr lang="de-DE" sz="1400" b="1" i="1" dirty="0"/>
                        <a:t>Testmanager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887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Simon Jess </a:t>
                      </a:r>
                    </a:p>
                    <a:p>
                      <a:r>
                        <a:rPr lang="de-DE" sz="1400" b="0" dirty="0"/>
                        <a:t>inf19182@lehre.dhbw-stuttgart.de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Systemarchitekt</a:t>
                      </a:r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Tobias Roth</a:t>
                      </a:r>
                    </a:p>
                    <a:p>
                      <a:r>
                        <a:rPr lang="de-DE" sz="1400" b="0" dirty="0"/>
                        <a:t>inf19202@lehre.dhbw-stuttgart.de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Technischer Redakteur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Datumsplatzhalter 3">
            <a:extLst>
              <a:ext uri="{FF2B5EF4-FFF2-40B4-BE49-F238E27FC236}">
                <a16:creationId xmlns:a16="http://schemas.microsoft.com/office/drawing/2014/main" id="{F6134903-0553-41EB-9938-C5088BB0F0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6410" name="Foliennummernplatzhalter 4">
            <a:extLst>
              <a:ext uri="{FF2B5EF4-FFF2-40B4-BE49-F238E27FC236}">
                <a16:creationId xmlns:a16="http://schemas.microsoft.com/office/drawing/2014/main" id="{E598E470-6667-493D-888E-84D28D028B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146C4FD5-4723-412A-AB71-7B6B60C8B299}" type="slidenum">
              <a:rPr lang="de-DE" altLang="de-DE" smtClean="0"/>
              <a:pPr>
                <a:spcBef>
                  <a:spcPct val="0"/>
                </a:spcBef>
              </a:pPr>
              <a:t>1</a:t>
            </a:fld>
            <a:endParaRPr lang="de-DE" altLang="de-DE"/>
          </a:p>
        </p:txBody>
      </p:sp>
      <p:pic>
        <p:nvPicPr>
          <p:cNvPr id="16411" name="Picture 26">
            <a:extLst>
              <a:ext uri="{FF2B5EF4-FFF2-40B4-BE49-F238E27FC236}">
                <a16:creationId xmlns:a16="http://schemas.microsoft.com/office/drawing/2014/main" id="{830B189D-A7A8-444F-9DE1-E40F8D925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8287" b="2666"/>
          <a:stretch>
            <a:fillRect/>
          </a:stretch>
        </p:blipFill>
        <p:spPr bwMode="auto">
          <a:xfrm>
            <a:off x="1008063" y="1544638"/>
            <a:ext cx="9318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2" name="Picture 4">
            <a:extLst>
              <a:ext uri="{FF2B5EF4-FFF2-40B4-BE49-F238E27FC236}">
                <a16:creationId xmlns:a16="http://schemas.microsoft.com/office/drawing/2014/main" id="{BBAE526A-5B55-4545-92BD-9BBDD5AB5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3677" r="9248" b="2"/>
          <a:stretch>
            <a:fillRect/>
          </a:stretch>
        </p:blipFill>
        <p:spPr bwMode="auto">
          <a:xfrm>
            <a:off x="5738813" y="1592263"/>
            <a:ext cx="1154112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3" name="Picture 6">
            <a:extLst>
              <a:ext uri="{FF2B5EF4-FFF2-40B4-BE49-F238E27FC236}">
                <a16:creationId xmlns:a16="http://schemas.microsoft.com/office/drawing/2014/main" id="{0B0182C1-FC87-44A5-96D4-3E4136E6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t="8284" r="15933"/>
          <a:stretch>
            <a:fillRect/>
          </a:stretch>
        </p:blipFill>
        <p:spPr bwMode="auto">
          <a:xfrm>
            <a:off x="1008063" y="4489450"/>
            <a:ext cx="93186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Grafik 9" descr="Ein Bild, das Person, Wand, Kleidung, Mann enthält.&#10;&#10;Automatisch generierte Beschreibung">
            <a:extLst>
              <a:ext uri="{FF2B5EF4-FFF2-40B4-BE49-F238E27FC236}">
                <a16:creationId xmlns:a16="http://schemas.microsoft.com/office/drawing/2014/main" id="{E691C5E1-D103-4FB7-9FC9-78C9F465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997200"/>
            <a:ext cx="935037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5" name="Picture 8">
            <a:extLst>
              <a:ext uri="{FF2B5EF4-FFF2-40B4-BE49-F238E27FC236}">
                <a16:creationId xmlns:a16="http://schemas.microsoft.com/office/drawing/2014/main" id="{FF13D7AB-F2A8-465D-B214-A1E1CEB7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t="764" r="9248" b="2"/>
          <a:stretch>
            <a:fillRect/>
          </a:stretch>
        </p:blipFill>
        <p:spPr bwMode="auto">
          <a:xfrm>
            <a:off x="5741988" y="3030538"/>
            <a:ext cx="11525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6" name="Picture 10">
            <a:extLst>
              <a:ext uri="{FF2B5EF4-FFF2-40B4-BE49-F238E27FC236}">
                <a16:creationId xmlns:a16="http://schemas.microsoft.com/office/drawing/2014/main" id="{E408F122-B849-41E3-A84E-7343462F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9" t="4408" r="13167"/>
          <a:stretch>
            <a:fillRect/>
          </a:stretch>
        </p:blipFill>
        <p:spPr bwMode="auto">
          <a:xfrm>
            <a:off x="5741988" y="4486275"/>
            <a:ext cx="1150937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497C7732-D361-459B-80E7-B3F537811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52513"/>
            <a:ext cx="8534400" cy="838200"/>
          </a:xfrm>
        </p:spPr>
        <p:txBody>
          <a:bodyPr/>
          <a:lstStyle/>
          <a:p>
            <a:r>
              <a:rPr lang="de-DE" altLang="de-DE"/>
              <a:t>Business Case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BE9E3BF-90DE-4D56-B38D-5C1F99FED4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9388" y="2141538"/>
            <a:ext cx="7069137" cy="3087687"/>
          </a:xfrm>
        </p:spPr>
      </p:pic>
      <p:sp>
        <p:nvSpPr>
          <p:cNvPr id="23556" name="Datumsplatzhalter 3">
            <a:extLst>
              <a:ext uri="{FF2B5EF4-FFF2-40B4-BE49-F238E27FC236}">
                <a16:creationId xmlns:a16="http://schemas.microsoft.com/office/drawing/2014/main" id="{6E7B39E0-61FA-4218-AED9-E421B85B9E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3557" name="Foliennummernplatzhalter 4">
            <a:extLst>
              <a:ext uri="{FF2B5EF4-FFF2-40B4-BE49-F238E27FC236}">
                <a16:creationId xmlns:a16="http://schemas.microsoft.com/office/drawing/2014/main" id="{69C28F86-2AD8-4413-BC80-39A15F653E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07C6A687-DB0E-4658-9A81-CF05D6977646}" type="slidenum">
              <a:rPr lang="de-DE" altLang="de-DE" smtClean="0"/>
              <a:pPr>
                <a:spcBef>
                  <a:spcPct val="0"/>
                </a:spcBef>
              </a:pPr>
              <a:t>10</a:t>
            </a:fld>
            <a:endParaRPr lang="de-DE" alt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6133182-E210-465C-9CB9-B0CA88A8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068638"/>
            <a:ext cx="7069138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A51904-D1F1-412B-9BD8-8FD2828C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0438"/>
            <a:ext cx="70405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15A3EE4-6F5D-412F-BBB4-9F6D10B992F6}"/>
              </a:ext>
            </a:extLst>
          </p:cNvPr>
          <p:cNvSpPr txBox="1"/>
          <p:nvPr/>
        </p:nvSpPr>
        <p:spPr>
          <a:xfrm>
            <a:off x="1386731" y="5241987"/>
            <a:ext cx="2929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3.1 Zeitrahmen der Teammitglieder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4B3F668-E3AB-452C-A42E-E50AFE9EC268}"/>
              </a:ext>
            </a:extLst>
          </p:cNvPr>
          <p:cNvSpPr txBox="1"/>
          <p:nvPr/>
        </p:nvSpPr>
        <p:spPr>
          <a:xfrm>
            <a:off x="1386731" y="480231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3.2 Arbeitspakete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4886D27-B216-472F-95FC-3659AA2DE2F7}"/>
              </a:ext>
            </a:extLst>
          </p:cNvPr>
          <p:cNvSpPr txBox="1"/>
          <p:nvPr/>
        </p:nvSpPr>
        <p:spPr>
          <a:xfrm>
            <a:off x="1386731" y="4152962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3.3 Angebot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 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794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B04D7095-553D-4329-80DD-FAE614A72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927100"/>
            <a:ext cx="8534400" cy="838200"/>
          </a:xfrm>
        </p:spPr>
        <p:txBody>
          <a:bodyPr/>
          <a:lstStyle/>
          <a:p>
            <a:r>
              <a:rPr lang="de-DE" altLang="de-DE"/>
              <a:t>Vorgehensweise </a:t>
            </a:r>
          </a:p>
        </p:txBody>
      </p:sp>
      <p:sp>
        <p:nvSpPr>
          <p:cNvPr id="24579" name="Datumsplatzhalter 3">
            <a:extLst>
              <a:ext uri="{FF2B5EF4-FFF2-40B4-BE49-F238E27FC236}">
                <a16:creationId xmlns:a16="http://schemas.microsoft.com/office/drawing/2014/main" id="{F03DAA7E-9C57-49CF-9E13-68B36D5A6D6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4580" name="Foliennummernplatzhalter 4">
            <a:extLst>
              <a:ext uri="{FF2B5EF4-FFF2-40B4-BE49-F238E27FC236}">
                <a16:creationId xmlns:a16="http://schemas.microsoft.com/office/drawing/2014/main" id="{A2A06C79-739C-42CA-A68A-971DFAF68F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0DF83A72-528D-4186-B16E-F2EBAB9A6ADC}" type="slidenum">
              <a:rPr lang="de-DE" altLang="de-DE" smtClean="0"/>
              <a:pPr>
                <a:spcBef>
                  <a:spcPct val="0"/>
                </a:spcBef>
              </a:pPr>
              <a:t>12</a:t>
            </a:fld>
            <a:endParaRPr lang="de-DE" altLang="de-DE"/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07166FBF-2980-4770-88E5-0C5B34DA86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5213" y="2205038"/>
            <a:ext cx="8172450" cy="3524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2" name="Rechteck 9">
            <a:extLst>
              <a:ext uri="{FF2B5EF4-FFF2-40B4-BE49-F238E27FC236}">
                <a16:creationId xmlns:a16="http://schemas.microsoft.com/office/drawing/2014/main" id="{496BC3FC-431A-45EC-9A48-60D9DAE1B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2386013"/>
            <a:ext cx="1343025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4583" name="Textfeld 10">
            <a:extLst>
              <a:ext uri="{FF2B5EF4-FFF2-40B4-BE49-F238E27FC236}">
                <a16:creationId xmlns:a16="http://schemas.microsoft.com/office/drawing/2014/main" id="{D54D9DBF-FF28-4645-BCB0-1DD7F9D13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2422525"/>
            <a:ext cx="1343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de-DE" sz="1200" b="1"/>
              <a:t>Weekly Scrum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79AB290-491F-4A45-BCA9-938D583E8894}"/>
              </a:ext>
            </a:extLst>
          </p:cNvPr>
          <p:cNvSpPr txBox="1"/>
          <p:nvPr/>
        </p:nvSpPr>
        <p:spPr>
          <a:xfrm>
            <a:off x="1065213" y="5897235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4.1 </a:t>
            </a:r>
            <a:r>
              <a:rPr lang="de-DE" sz="1100" i="1" dirty="0" err="1"/>
              <a:t>Scrum</a:t>
            </a:r>
            <a:r>
              <a:rPr lang="de-DE" sz="1100" i="1" dirty="0"/>
              <a:t>-Modell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>
            <a:extLst>
              <a:ext uri="{FF2B5EF4-FFF2-40B4-BE49-F238E27FC236}">
                <a16:creationId xmlns:a16="http://schemas.microsoft.com/office/drawing/2014/main" id="{9E2CC08A-B4EF-4917-BB33-0D3C81499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581" y="552450"/>
            <a:ext cx="8534400" cy="838200"/>
          </a:xfrm>
        </p:spPr>
        <p:txBody>
          <a:bodyPr/>
          <a:lstStyle/>
          <a:p>
            <a:r>
              <a:rPr lang="de-DE" altLang="de-DE" dirty="0"/>
              <a:t>Vorgehensweise</a:t>
            </a:r>
          </a:p>
        </p:txBody>
      </p:sp>
      <p:sp>
        <p:nvSpPr>
          <p:cNvPr id="25603" name="Datumsplatzhalter 3">
            <a:extLst>
              <a:ext uri="{FF2B5EF4-FFF2-40B4-BE49-F238E27FC236}">
                <a16:creationId xmlns:a16="http://schemas.microsoft.com/office/drawing/2014/main" id="{472E3EC0-651A-47A1-BE32-1F9E30910B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5604" name="Foliennummernplatzhalter 4">
            <a:extLst>
              <a:ext uri="{FF2B5EF4-FFF2-40B4-BE49-F238E27FC236}">
                <a16:creationId xmlns:a16="http://schemas.microsoft.com/office/drawing/2014/main" id="{3E778474-901D-414D-B52B-BE0E1A8783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45D9BF5B-E1CC-48A0-BE4C-50AB8596A637}" type="slidenum">
              <a:rPr lang="de-DE" altLang="de-DE" smtClean="0"/>
              <a:pPr>
                <a:spcBef>
                  <a:spcPct val="0"/>
                </a:spcBef>
              </a:pPr>
              <a:t>13</a:t>
            </a:fld>
            <a:endParaRPr lang="de-DE" altLang="de-DE"/>
          </a:p>
        </p:txBody>
      </p:sp>
      <p:pic>
        <p:nvPicPr>
          <p:cNvPr id="25605" name="Inhaltsplatzhalter 9">
            <a:extLst>
              <a:ext uri="{FF2B5EF4-FFF2-40B4-BE49-F238E27FC236}">
                <a16:creationId xmlns:a16="http://schemas.microsoft.com/office/drawing/2014/main" id="{53B0D145-5604-415D-8552-901B0A040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6881" y="1340768"/>
            <a:ext cx="7289800" cy="4558228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D7AAF65-B72C-4FB3-9BA4-777BDD72745D}"/>
              </a:ext>
            </a:extLst>
          </p:cNvPr>
          <p:cNvSpPr txBox="1"/>
          <p:nvPr/>
        </p:nvSpPr>
        <p:spPr>
          <a:xfrm>
            <a:off x="1064568" y="591856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4.2 Gantt-Chart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01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A829D753-9D8F-469A-BC30-FEF4DE728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5835" y="613878"/>
            <a:ext cx="8534400" cy="838200"/>
          </a:xfrm>
        </p:spPr>
        <p:txBody>
          <a:bodyPr/>
          <a:lstStyle/>
          <a:p>
            <a:r>
              <a:rPr lang="de-DE" altLang="de-DE" dirty="0"/>
              <a:t>Projektplan</a:t>
            </a:r>
          </a:p>
        </p:txBody>
      </p:sp>
      <p:sp>
        <p:nvSpPr>
          <p:cNvPr id="26627" name="Datumsplatzhalter 3">
            <a:extLst>
              <a:ext uri="{FF2B5EF4-FFF2-40B4-BE49-F238E27FC236}">
                <a16:creationId xmlns:a16="http://schemas.microsoft.com/office/drawing/2014/main" id="{8464CB43-321D-456C-AB73-4E3050D8AA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6628" name="Foliennummernplatzhalter 4">
            <a:extLst>
              <a:ext uri="{FF2B5EF4-FFF2-40B4-BE49-F238E27FC236}">
                <a16:creationId xmlns:a16="http://schemas.microsoft.com/office/drawing/2014/main" id="{B3E7589A-9048-48CA-B70D-D3F098D7B8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11F615D-5E9D-424A-A774-62A45EE650C9}" type="slidenum">
              <a:rPr lang="de-DE" altLang="de-DE" smtClean="0"/>
              <a:pPr>
                <a:spcBef>
                  <a:spcPct val="0"/>
                </a:spcBef>
              </a:pPr>
              <a:t>15</a:t>
            </a:fld>
            <a:endParaRPr lang="de-DE" alt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AEE3515-E11A-4BC6-96E7-8ED72727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1466750"/>
            <a:ext cx="6543675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4D13563-9F33-42F2-8BE8-828221CAB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3" y="1437406"/>
            <a:ext cx="4740275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AD5AC62-6102-4207-89C2-0284BB895ABF}"/>
              </a:ext>
            </a:extLst>
          </p:cNvPr>
          <p:cNvSpPr txBox="1"/>
          <p:nvPr/>
        </p:nvSpPr>
        <p:spPr>
          <a:xfrm>
            <a:off x="1928664" y="5637245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5.1 Projektstrukturplan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381117C-258C-427E-80C2-8D2D8983A524}"/>
              </a:ext>
            </a:extLst>
          </p:cNvPr>
          <p:cNvSpPr txBox="1"/>
          <p:nvPr/>
        </p:nvSpPr>
        <p:spPr>
          <a:xfrm>
            <a:off x="2504728" y="5930416"/>
            <a:ext cx="23762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i="1" dirty="0"/>
              <a:t>Tabelle 5.2 Projektmeilensteinplan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Systemarchitektur und Modularisierung</a:t>
            </a:r>
            <a:endParaRPr lang="de-DE" altLang="de-DE" sz="1600" dirty="0"/>
          </a:p>
          <a:p>
            <a:pPr>
              <a:buFontTx/>
              <a:buChar char="•"/>
            </a:pPr>
            <a:r>
              <a:rPr lang="de-DE" altLang="de-DE" sz="1600" dirty="0"/>
              <a:t>Lösungsansätze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4515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>
            <a:extLst>
              <a:ext uri="{FF2B5EF4-FFF2-40B4-BE49-F238E27FC236}">
                <a16:creationId xmlns:a16="http://schemas.microsoft.com/office/drawing/2014/main" id="{4FEB7171-DA1A-416A-AD49-E23D44113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96975"/>
            <a:ext cx="8534400" cy="838200"/>
          </a:xfrm>
        </p:spPr>
        <p:txBody>
          <a:bodyPr/>
          <a:lstStyle/>
          <a:p>
            <a:r>
              <a:rPr lang="de-DE" altLang="de-DE"/>
              <a:t>Systemarchitektur</a:t>
            </a:r>
          </a:p>
        </p:txBody>
      </p:sp>
      <p:sp>
        <p:nvSpPr>
          <p:cNvPr id="27651" name="Datumsplatzhalter 3">
            <a:extLst>
              <a:ext uri="{FF2B5EF4-FFF2-40B4-BE49-F238E27FC236}">
                <a16:creationId xmlns:a16="http://schemas.microsoft.com/office/drawing/2014/main" id="{D898189B-3476-4862-919B-31F22B6D2B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7652" name="Foliennummernplatzhalter 4">
            <a:extLst>
              <a:ext uri="{FF2B5EF4-FFF2-40B4-BE49-F238E27FC236}">
                <a16:creationId xmlns:a16="http://schemas.microsoft.com/office/drawing/2014/main" id="{0B6D29E0-3034-4FFA-8FE2-CAC48768A2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7CD3CD95-9E6E-4F06-AA64-E720A6458646}" type="slidenum">
              <a:rPr lang="de-DE" altLang="de-DE" smtClean="0"/>
              <a:pPr>
                <a:spcBef>
                  <a:spcPct val="0"/>
                </a:spcBef>
              </a:pPr>
              <a:t>17</a:t>
            </a:fld>
            <a:endParaRPr lang="de-DE" altLang="de-DE"/>
          </a:p>
        </p:txBody>
      </p:sp>
      <p:pic>
        <p:nvPicPr>
          <p:cNvPr id="27653" name="Picture 7" descr="grafik">
            <a:extLst>
              <a:ext uri="{FF2B5EF4-FFF2-40B4-BE49-F238E27FC236}">
                <a16:creationId xmlns:a16="http://schemas.microsoft.com/office/drawing/2014/main" id="{1E59932B-8592-425B-90C1-A35E271C92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4750" y="2663825"/>
            <a:ext cx="2232025" cy="2459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0D952ED-4D9D-4D8F-94C0-BC0FC0BDDD53}"/>
              </a:ext>
            </a:extLst>
          </p:cNvPr>
          <p:cNvSpPr txBox="1"/>
          <p:nvPr/>
        </p:nvSpPr>
        <p:spPr>
          <a:xfrm>
            <a:off x="632520" y="2247698"/>
            <a:ext cx="7991475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b="1" dirty="0"/>
              <a:t>Model-View-Control Architektur </a:t>
            </a:r>
          </a:p>
          <a:p>
            <a:pPr>
              <a:defRPr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ym typeface="Wingdings" panose="05000000000000000000" pitchFamily="2" charset="2"/>
              </a:rPr>
              <a:t>Flexibler Programmentwurf</a:t>
            </a:r>
          </a:p>
          <a:p>
            <a:pPr marL="285750" indent="-285750">
              <a:buFont typeface="Wingdings" panose="05000000000000000000" pitchFamily="2" charset="2"/>
              <a:buChar char="à"/>
              <a:defRPr/>
            </a:pPr>
            <a:r>
              <a:rPr lang="de-DE" dirty="0">
                <a:sym typeface="Wingdings" panose="05000000000000000000" pitchFamily="2" charset="2"/>
              </a:rPr>
              <a:t>Updates an der View, ohne den Controller </a:t>
            </a:r>
          </a:p>
          <a:p>
            <a:pPr>
              <a:defRPr/>
            </a:pPr>
            <a:r>
              <a:rPr lang="de-DE" dirty="0">
                <a:sym typeface="Wingdings" panose="05000000000000000000" pitchFamily="2" charset="2"/>
              </a:rPr>
              <a:t>(Backend) zu verändern	</a:t>
            </a:r>
          </a:p>
          <a:p>
            <a:pPr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/>
              <a:t>Darstellung, Datenmanagement </a:t>
            </a:r>
          </a:p>
          <a:p>
            <a:pPr>
              <a:defRPr/>
            </a:pPr>
            <a:r>
              <a:rPr lang="de-DE" dirty="0"/>
              <a:t>und Programmlogik sind voneinander getrennt</a:t>
            </a:r>
          </a:p>
          <a:p>
            <a:pPr>
              <a:defRPr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/>
              <a:t>Komponenten sind austauschbar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E5EBED6-8268-45C8-A951-28F0BEB99CC6}"/>
              </a:ext>
            </a:extLst>
          </p:cNvPr>
          <p:cNvSpPr txBox="1"/>
          <p:nvPr/>
        </p:nvSpPr>
        <p:spPr>
          <a:xfrm>
            <a:off x="6226175" y="5086678"/>
            <a:ext cx="223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6.1 MVC-Architektur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>
            <a:extLst>
              <a:ext uri="{FF2B5EF4-FFF2-40B4-BE49-F238E27FC236}">
                <a16:creationId xmlns:a16="http://schemas.microsoft.com/office/drawing/2014/main" id="{DE5348B9-2376-489C-BA2C-BCACCF2CA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630" y="820436"/>
            <a:ext cx="8534400" cy="838200"/>
          </a:xfrm>
        </p:spPr>
        <p:txBody>
          <a:bodyPr/>
          <a:lstStyle/>
          <a:p>
            <a:r>
              <a:rPr lang="de-DE" altLang="de-DE" dirty="0"/>
              <a:t>Modularisierung</a:t>
            </a:r>
          </a:p>
        </p:txBody>
      </p:sp>
      <p:sp>
        <p:nvSpPr>
          <p:cNvPr id="28675" name="Inhaltsplatzhalter 2">
            <a:extLst>
              <a:ext uri="{FF2B5EF4-FFF2-40B4-BE49-F238E27FC236}">
                <a16:creationId xmlns:a16="http://schemas.microsoft.com/office/drawing/2014/main" id="{FDEF4083-3E98-42E4-8639-6ED13A215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4170" y="1786922"/>
            <a:ext cx="8534400" cy="3657600"/>
          </a:xfrm>
        </p:spPr>
        <p:txBody>
          <a:bodyPr/>
          <a:lstStyle/>
          <a:p>
            <a:r>
              <a:rPr lang="de-DE" altLang="de-DE" dirty="0"/>
              <a:t>Aufteilung in </a:t>
            </a:r>
            <a:r>
              <a:rPr lang="de-DE" altLang="de-DE" b="1" dirty="0"/>
              <a:t>GUI </a:t>
            </a:r>
            <a:r>
              <a:rPr lang="de-DE" altLang="de-DE" dirty="0"/>
              <a:t>und </a:t>
            </a:r>
            <a:r>
              <a:rPr lang="de-DE" altLang="de-DE" b="1" dirty="0"/>
              <a:t>Controllerfunktionen</a:t>
            </a:r>
            <a:endParaRPr lang="de-DE" altLang="de-DE" dirty="0"/>
          </a:p>
          <a:p>
            <a:endParaRPr lang="de-DE" altLang="de-DE" dirty="0"/>
          </a:p>
        </p:txBody>
      </p:sp>
      <p:sp>
        <p:nvSpPr>
          <p:cNvPr id="28676" name="Datumsplatzhalter 3">
            <a:extLst>
              <a:ext uri="{FF2B5EF4-FFF2-40B4-BE49-F238E27FC236}">
                <a16:creationId xmlns:a16="http://schemas.microsoft.com/office/drawing/2014/main" id="{4E0BAB44-13C8-4634-99EB-30CAA67233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de-DE">
                <a:solidFill>
                  <a:srgbClr val="5C6971"/>
                </a:solidFill>
              </a:rPr>
              <a:t>13.11.2020</a:t>
            </a:r>
            <a:endParaRPr lang="de-DE" altLang="de-DE" sz="1400">
              <a:solidFill>
                <a:srgbClr val="5C6971"/>
              </a:solidFill>
            </a:endParaRPr>
          </a:p>
        </p:txBody>
      </p:sp>
      <p:sp>
        <p:nvSpPr>
          <p:cNvPr id="28677" name="Foliennummernplatzhalter 4">
            <a:extLst>
              <a:ext uri="{FF2B5EF4-FFF2-40B4-BE49-F238E27FC236}">
                <a16:creationId xmlns:a16="http://schemas.microsoft.com/office/drawing/2014/main" id="{83FCECD0-44A1-442E-99D0-0F4864DBAE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de-DE">
                <a:solidFill>
                  <a:srgbClr val="5C6971"/>
                </a:solidFill>
              </a:rPr>
              <a:t>Seite </a:t>
            </a:r>
            <a:fld id="{E5392046-97E0-498E-9E7B-8A53D685C3AC}" type="slidenum">
              <a:rPr lang="de-DE" altLang="de-DE" smtClean="0">
                <a:solidFill>
                  <a:srgbClr val="5C6971"/>
                </a:solidFill>
              </a:rPr>
              <a:pPr/>
              <a:t>18</a:t>
            </a:fld>
            <a:endParaRPr lang="de-DE" altLang="de-DE">
              <a:solidFill>
                <a:srgbClr val="5C6971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AC697E6F-265D-498F-A97F-6BFBA99F7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42547"/>
              </p:ext>
            </p:extLst>
          </p:nvPr>
        </p:nvGraphicFramePr>
        <p:xfrm>
          <a:off x="1330053" y="2190100"/>
          <a:ext cx="7128147" cy="368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60">
                <a:tc>
                  <a:txBody>
                    <a:bodyPr/>
                    <a:lstStyle/>
                    <a:p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GUI (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Graphical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User Interface)</a:t>
                      </a:r>
                    </a:p>
                  </a:txBody>
                  <a:tcPr marL="91423" marR="91423" marT="45716" marB="45716"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Controllerfunktionen</a:t>
                      </a:r>
                    </a:p>
                  </a:txBody>
                  <a:tcPr marL="91423" marR="91423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152">
                <a:tc>
                  <a:txBody>
                    <a:bodyPr/>
                    <a:lstStyle/>
                    <a:p>
                      <a:r>
                        <a:rPr lang="de-DE" sz="1600" dirty="0"/>
                        <a:t>GUI Anpassungen: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Benutzerfreundlichkeit durch Anpassungen verbessern (Layout)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sz="14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400" dirty="0"/>
                        <a:t>GUI Vereinfachung: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Entfernen von nicht genutzten Flächen / Interaktionsmöglichkeiten (Buttons, Felder,…)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GUI Erweiterung &amp; Reparation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Fehlerbehandlung 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 Fehlerhafte Funktionen ausbessern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sym typeface="Wingdings" panose="05000000000000000000" pitchFamily="2" charset="2"/>
                        </a:rPr>
                        <a:t>Fehlerhaftes Verhalten des Plugins verhindern (z.B. Fehlermeldungen einbauen)</a:t>
                      </a:r>
                      <a:endParaRPr lang="de-DE" sz="1400" dirty="0"/>
                    </a:p>
                  </a:txBody>
                  <a:tcPr marL="91423" marR="91423" marT="45716" marB="45716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Funktionelle Erweiterungen: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CAEX 2.15 / 3.0 als Ausgabeformat hinzufügen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600" dirty="0"/>
                    </a:p>
                  </a:txBody>
                  <a:tcPr marL="91423" marR="91423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9223EA2D-006C-4A96-BCED-F6F53A191F29}"/>
              </a:ext>
            </a:extLst>
          </p:cNvPr>
          <p:cNvSpPr txBox="1"/>
          <p:nvPr/>
        </p:nvSpPr>
        <p:spPr>
          <a:xfrm>
            <a:off x="1280592" y="5871068"/>
            <a:ext cx="2448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6.2 Modularisierung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Prototype</a:t>
            </a:r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214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b="1" dirty="0"/>
              <a:t>Master </a:t>
            </a:r>
            <a:r>
              <a:rPr lang="de-DE" altLang="de-DE" sz="1600" b="1" dirty="0" err="1"/>
              <a:t>Usecase</a:t>
            </a:r>
            <a:r>
              <a:rPr lang="de-DE" altLang="de-DE" sz="1600" b="1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2</a:t>
            </a:fld>
            <a:endParaRPr lang="de-DE" alt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22E59-2E4A-4197-8B32-783388B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03" y="792956"/>
            <a:ext cx="8534400" cy="838200"/>
          </a:xfrm>
        </p:spPr>
        <p:txBody>
          <a:bodyPr/>
          <a:lstStyle/>
          <a:p>
            <a:r>
              <a:rPr lang="de-DE" dirty="0"/>
              <a:t>Prototype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6CDA-8C61-4B13-9008-F02F6C3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4824"/>
            <a:ext cx="8534400" cy="3657600"/>
          </a:xfrm>
        </p:spPr>
        <p:txBody>
          <a:bodyPr/>
          <a:lstStyle/>
          <a:p>
            <a:r>
              <a:rPr lang="de-DE" dirty="0"/>
              <a:t>Vorher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89D33-070C-4DA5-B2DC-342F8E36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D8B497-4110-4C9F-B60B-D8DAC028A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58614381-1A1F-49AD-A01B-A26E877A2F7A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4AFFA01-3306-4C84-A98C-9FF173FC3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70" y="1731963"/>
            <a:ext cx="7840430" cy="424390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E294792-D8E0-4974-85DF-B6A6BB14BC37}"/>
              </a:ext>
            </a:extLst>
          </p:cNvPr>
          <p:cNvSpPr txBox="1"/>
          <p:nvPr/>
        </p:nvSpPr>
        <p:spPr>
          <a:xfrm>
            <a:off x="1510448" y="5949280"/>
            <a:ext cx="2362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7.1 aktuelle Version der GUI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CB8B8-9D20-44CD-8BEB-A31D81422AF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48" y="1745255"/>
            <a:ext cx="7764230" cy="4217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E7E44A1-00E3-44B8-B7A6-ECDA1FDB70BE}"/>
              </a:ext>
            </a:extLst>
          </p:cNvPr>
          <p:cNvSpPr txBox="1"/>
          <p:nvPr/>
        </p:nvSpPr>
        <p:spPr>
          <a:xfrm>
            <a:off x="522603" y="1844824"/>
            <a:ext cx="10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6971"/>
                </a:solidFill>
              </a:rPr>
              <a:t>Nachher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DB618E-1F05-4419-9750-EA10D9EDA7DE}"/>
              </a:ext>
            </a:extLst>
          </p:cNvPr>
          <p:cNvSpPr txBox="1"/>
          <p:nvPr/>
        </p:nvSpPr>
        <p:spPr>
          <a:xfrm>
            <a:off x="1510448" y="5949280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7.2 GUI nach Überarbeitung</a:t>
            </a:r>
          </a:p>
        </p:txBody>
      </p:sp>
    </p:spTree>
    <p:extLst>
      <p:ext uri="{BB962C8B-B14F-4D97-AF65-F5344CB8AC3E}">
        <p14:creationId xmlns:p14="http://schemas.microsoft.com/office/powerpoint/2010/main" val="28044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B408B00-77C9-4B79-82BB-02A6D313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7" y="1916832"/>
            <a:ext cx="8420100" cy="1362075"/>
          </a:xfrm>
        </p:spPr>
        <p:txBody>
          <a:bodyPr/>
          <a:lstStyle/>
          <a:p>
            <a:pPr algn="ctr"/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4F99A2-BC7C-4E0E-8B08-3209218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00925" y="412750"/>
            <a:ext cx="1971675" cy="2794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13.11.2020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36A271-9573-4863-9AC4-C7D5EC3FF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6297613"/>
            <a:ext cx="9144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altLang="de-DE"/>
              <a:t>Seite </a:t>
            </a:r>
            <a:fld id="{58614381-1A1F-49AD-A01B-A26E877A2F7A}" type="slidenum">
              <a:rPr lang="de-DE" altLang="de-DE" smtClean="0"/>
              <a:pPr>
                <a:spcAft>
                  <a:spcPts val="600"/>
                </a:spcAft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179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B15A38-999C-41C6-84B8-A62BDC69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35" y="962553"/>
            <a:ext cx="8534400" cy="838200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4FD05CC-A24A-466D-99F2-651D7EFD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35" y="1818747"/>
            <a:ext cx="8534400" cy="3657600"/>
          </a:xfrm>
        </p:spPr>
        <p:txBody>
          <a:bodyPr/>
          <a:lstStyle/>
          <a:p>
            <a:r>
              <a:rPr lang="de-DE" sz="1400" dirty="0"/>
              <a:t>Abbildungen</a:t>
            </a:r>
          </a:p>
          <a:p>
            <a:r>
              <a:rPr lang="de-DE" sz="1100" dirty="0"/>
              <a:t>Abb. 1.1: </a:t>
            </a:r>
            <a:r>
              <a:rPr lang="de-DE" sz="1100" dirty="0">
                <a:hlinkClick r:id="rId2"/>
              </a:rPr>
              <a:t>https://www.iosb.fraunhofer.de/servlet/is/27100/</a:t>
            </a:r>
            <a:endParaRPr lang="de-DE" sz="1100" dirty="0"/>
          </a:p>
          <a:p>
            <a:r>
              <a:rPr lang="de-DE" sz="1100" dirty="0"/>
              <a:t>Abb. 2.1: Eigene Darstellung</a:t>
            </a:r>
          </a:p>
          <a:p>
            <a:r>
              <a:rPr lang="de-DE" sz="1100" dirty="0"/>
              <a:t>Abb. 2.2: Modelling Wizzard Plugin</a:t>
            </a:r>
          </a:p>
          <a:p>
            <a:r>
              <a:rPr lang="de-DE" sz="1100" dirty="0"/>
              <a:t>Abb. 2.3: Modelling Wizzard Plugin	</a:t>
            </a:r>
          </a:p>
          <a:p>
            <a:r>
              <a:rPr lang="de-DE" sz="1100" dirty="0"/>
              <a:t>Abb. 2.4: Modelling Wizzard Plugin</a:t>
            </a:r>
          </a:p>
          <a:p>
            <a:r>
              <a:rPr lang="de-DE" sz="1100" dirty="0"/>
              <a:t>Abb. 2.5: Modelling Wizzard Plugin </a:t>
            </a:r>
          </a:p>
          <a:p>
            <a:r>
              <a:rPr lang="de-DE" sz="1100" dirty="0"/>
              <a:t>Abb. 2.6: Modelling Wizzard Plugin</a:t>
            </a:r>
          </a:p>
          <a:p>
            <a:r>
              <a:rPr lang="de-DE" sz="1100" dirty="0"/>
              <a:t>Abb. 4.1: https://hangoutagile.com/wp-content/uploads/2018/09/agile-scrum-methodology.jpg</a:t>
            </a:r>
          </a:p>
          <a:p>
            <a:r>
              <a:rPr lang="de-DE" sz="1100" dirty="0"/>
              <a:t>Abb. 4.2: Eigene Darstellung </a:t>
            </a:r>
          </a:p>
          <a:p>
            <a:r>
              <a:rPr lang="de-DE" sz="1100" dirty="0"/>
              <a:t>Abb. 5.1: Eigene Darstellung</a:t>
            </a:r>
          </a:p>
          <a:p>
            <a:r>
              <a:rPr lang="de-DE" sz="1100" dirty="0"/>
              <a:t>Abb. 6.1: Software Architecture </a:t>
            </a:r>
            <a:r>
              <a:rPr lang="de-DE" sz="1100" dirty="0" err="1"/>
              <a:t>Specification</a:t>
            </a:r>
            <a:endParaRPr lang="de-DE" sz="1100" dirty="0"/>
          </a:p>
          <a:p>
            <a:r>
              <a:rPr lang="de-DE" sz="1100" dirty="0"/>
              <a:t>Abb. 7.1: Modelling Wizzard Plugin</a:t>
            </a:r>
          </a:p>
          <a:p>
            <a:r>
              <a:rPr lang="de-DE" sz="1100" dirty="0"/>
              <a:t>Abb. 7.2: Modelling Wizzard Plugin</a:t>
            </a:r>
          </a:p>
          <a:p>
            <a:endParaRPr lang="de-DE" sz="1100" dirty="0"/>
          </a:p>
          <a:p>
            <a:r>
              <a:rPr lang="de-DE" sz="1400" dirty="0"/>
              <a:t>Tabellen</a:t>
            </a:r>
          </a:p>
          <a:p>
            <a:r>
              <a:rPr lang="de-DE" sz="1100" dirty="0"/>
              <a:t>Tabelle 3.1: Eigene Darstellung</a:t>
            </a:r>
          </a:p>
          <a:p>
            <a:r>
              <a:rPr lang="de-DE" sz="1100" dirty="0"/>
              <a:t>Tabelle 3.2: Eigene Darstellung</a:t>
            </a:r>
          </a:p>
          <a:p>
            <a:r>
              <a:rPr lang="de-DE" sz="1100" dirty="0"/>
              <a:t>Tabelle 3.3: Eigene Darstellung</a:t>
            </a:r>
          </a:p>
          <a:p>
            <a:r>
              <a:rPr lang="de-DE" sz="1100" dirty="0"/>
              <a:t>Tabelle 5.2: Eigene Darstellung</a:t>
            </a:r>
          </a:p>
          <a:p>
            <a:r>
              <a:rPr lang="de-DE" sz="1100" dirty="0"/>
              <a:t>Tabelle 6.2: Eigene Darstellung</a:t>
            </a:r>
          </a:p>
          <a:p>
            <a:endParaRPr lang="de-DE" sz="1100" dirty="0"/>
          </a:p>
          <a:p>
            <a:endParaRPr lang="de-DE" sz="1100" dirty="0"/>
          </a:p>
          <a:p>
            <a:endParaRPr lang="de-DE" sz="1400" dirty="0"/>
          </a:p>
          <a:p>
            <a:endParaRPr lang="de-DE" sz="11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CD3A8-10FD-4023-B259-40284F5B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A29A1C-5D26-4A91-B2FE-B7A4E70FCE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0981B1EC-895D-4A33-938A-6A5D5BA91ED0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3704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8C152089-60E6-49AF-AB88-32766042C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1184229"/>
            <a:ext cx="8534400" cy="838200"/>
          </a:xfrm>
        </p:spPr>
        <p:txBody>
          <a:bodyPr/>
          <a:lstStyle/>
          <a:p>
            <a:r>
              <a:rPr lang="de-DE" altLang="de-DE" dirty="0"/>
              <a:t>Master </a:t>
            </a:r>
            <a:r>
              <a:rPr lang="de-DE" altLang="de-DE" dirty="0" err="1"/>
              <a:t>Usecase</a:t>
            </a:r>
            <a:endParaRPr lang="de-DE" alt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0D8BF5-D4C8-484A-A836-7DC7E7DE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2132856"/>
            <a:ext cx="85344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dirty="0"/>
              <a:t>Applikation für das Anlegen von Devices und Geräteschnittstellen</a:t>
            </a:r>
          </a:p>
          <a:p>
            <a:pPr marL="0" indent="0">
              <a:defRPr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Anlegen kann manuell erfolgen</a:t>
            </a:r>
          </a:p>
          <a:p>
            <a:pPr marL="0" indent="0">
              <a:defRPr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u="sng" dirty="0">
                <a:sym typeface="Wingdings" panose="05000000000000000000" pitchFamily="2" charset="2"/>
              </a:rPr>
              <a:t>oder:</a:t>
            </a:r>
            <a:r>
              <a:rPr lang="de-DE" dirty="0">
                <a:sym typeface="Wingdings" panose="05000000000000000000" pitchFamily="2" charset="2"/>
              </a:rPr>
              <a:t> mithilfe von Gerätebeschreibungsdateien (DD2AML-Converter)</a:t>
            </a:r>
          </a:p>
          <a:p>
            <a:pPr marL="0" indent="0"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ym typeface="Wingdings" panose="05000000000000000000" pitchFamily="2" charset="2"/>
              </a:rPr>
              <a:t>AutomationML-Package als Ausgabeformat </a:t>
            </a:r>
            <a:endParaRPr lang="de-DE" dirty="0"/>
          </a:p>
        </p:txBody>
      </p:sp>
      <p:sp>
        <p:nvSpPr>
          <p:cNvPr id="18436" name="Datumsplatzhalter 3">
            <a:extLst>
              <a:ext uri="{FF2B5EF4-FFF2-40B4-BE49-F238E27FC236}">
                <a16:creationId xmlns:a16="http://schemas.microsoft.com/office/drawing/2014/main" id="{5FC7275E-FEB3-4C32-8154-AC5730DC15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8437" name="Foliennummernplatzhalter 4">
            <a:extLst>
              <a:ext uri="{FF2B5EF4-FFF2-40B4-BE49-F238E27FC236}">
                <a16:creationId xmlns:a16="http://schemas.microsoft.com/office/drawing/2014/main" id="{96DDB632-DE2F-4624-B9DE-9E783C3D2F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07103D76-21DF-4782-8211-A9BBFF77134F}" type="slidenum">
              <a:rPr lang="de-DE" altLang="de-DE" smtClean="0"/>
              <a:pPr>
                <a:spcBef>
                  <a:spcPct val="0"/>
                </a:spcBef>
              </a:pPr>
              <a:t>3</a:t>
            </a:fld>
            <a:endParaRPr lang="de-DE" altLang="de-DE"/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EA1B9F26-A9CB-425D-94EB-24DDAF7E4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7921" y="3280077"/>
            <a:ext cx="3495675" cy="1304925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12CAAD0-35D7-421C-B134-8A7F2006C111}"/>
              </a:ext>
            </a:extLst>
          </p:cNvPr>
          <p:cNvSpPr txBox="1"/>
          <p:nvPr/>
        </p:nvSpPr>
        <p:spPr>
          <a:xfrm>
            <a:off x="5897921" y="464021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1.1 </a:t>
            </a:r>
            <a:r>
              <a:rPr lang="de-DE" sz="1100" i="1" dirty="0" err="1"/>
              <a:t>AutomationML</a:t>
            </a:r>
            <a:r>
              <a:rPr lang="de-DE" sz="1100" i="1" dirty="0"/>
              <a:t> Logo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>
            <a:extLst>
              <a:ext uri="{FF2B5EF4-FFF2-40B4-BE49-F238E27FC236}">
                <a16:creationId xmlns:a16="http://schemas.microsoft.com/office/drawing/2014/main" id="{CAA372AD-8134-4D81-A1D3-2608CEA1E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Master Usecase Benefits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791DC-3427-4256-AEC4-AED7D414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/>
              <a:t>Kostensenkung / Effizienzsteigerung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Automatisierung minimiert Benutzeraufwand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Weiterverwendung der AML-Packages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Steigerung der Qualität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Weniger Fehler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 marL="344487" indent="-285750"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Standardisierung 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Einheitliches </a:t>
            </a:r>
            <a:r>
              <a:rPr lang="de-DE" dirty="0" err="1">
                <a:solidFill>
                  <a:srgbClr val="5C6971"/>
                </a:solidFill>
                <a:sym typeface="Wingdings" panose="05000000000000000000" pitchFamily="2" charset="2"/>
              </a:rPr>
              <a:t>Outputformat</a:t>
            </a: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 (AML-DDs)</a:t>
            </a:r>
          </a:p>
        </p:txBody>
      </p:sp>
      <p:sp>
        <p:nvSpPr>
          <p:cNvPr id="19460" name="Datumsplatzhalter 3">
            <a:extLst>
              <a:ext uri="{FF2B5EF4-FFF2-40B4-BE49-F238E27FC236}">
                <a16:creationId xmlns:a16="http://schemas.microsoft.com/office/drawing/2014/main" id="{DC674856-9CA7-4B87-995F-3DBB2095BB3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9461" name="Foliennummernplatzhalter 4">
            <a:extLst>
              <a:ext uri="{FF2B5EF4-FFF2-40B4-BE49-F238E27FC236}">
                <a16:creationId xmlns:a16="http://schemas.microsoft.com/office/drawing/2014/main" id="{9291B67A-76CA-46CB-8F16-9A5188BBB0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8A80AE6A-C555-44BF-B7E2-7492ACE3DB22}" type="slidenum">
              <a:rPr lang="de-DE" altLang="de-DE" smtClean="0"/>
              <a:pPr>
                <a:spcBef>
                  <a:spcPct val="0"/>
                </a:spcBef>
              </a:pPr>
              <a:t>4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 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640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3AE24996-2B6B-4E80-A009-C4E2498CB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830" y="678044"/>
            <a:ext cx="8534400" cy="838200"/>
          </a:xfrm>
        </p:spPr>
        <p:txBody>
          <a:bodyPr/>
          <a:lstStyle/>
          <a:p>
            <a:r>
              <a:rPr lang="de-DE" altLang="de-DE" dirty="0"/>
              <a:t>Funktionsumfang</a:t>
            </a:r>
          </a:p>
        </p:txBody>
      </p:sp>
      <p:sp>
        <p:nvSpPr>
          <p:cNvPr id="20483" name="Datumsplatzhalter 3">
            <a:extLst>
              <a:ext uri="{FF2B5EF4-FFF2-40B4-BE49-F238E27FC236}">
                <a16:creationId xmlns:a16="http://schemas.microsoft.com/office/drawing/2014/main" id="{F23CE942-C782-48E8-9309-FD90680EB3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0484" name="Foliennummernplatzhalter 4">
            <a:extLst>
              <a:ext uri="{FF2B5EF4-FFF2-40B4-BE49-F238E27FC236}">
                <a16:creationId xmlns:a16="http://schemas.microsoft.com/office/drawing/2014/main" id="{658ABEDD-5CB9-47B6-87F2-F27BA3BC52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3A9C8804-6B2D-4BE3-B6F1-4D70D4A5E850}" type="slidenum">
              <a:rPr lang="de-DE" altLang="de-DE" smtClean="0"/>
              <a:pPr>
                <a:spcBef>
                  <a:spcPct val="0"/>
                </a:spcBef>
              </a:pPr>
              <a:t>6</a:t>
            </a:fld>
            <a:endParaRPr lang="de-DE" altLang="de-DE"/>
          </a:p>
        </p:txBody>
      </p:sp>
      <p:pic>
        <p:nvPicPr>
          <p:cNvPr id="20485" name="Grafik 5">
            <a:extLst>
              <a:ext uri="{FF2B5EF4-FFF2-40B4-BE49-F238E27FC236}">
                <a16:creationId xmlns:a16="http://schemas.microsoft.com/office/drawing/2014/main" id="{F39D219C-737C-40BD-BAC8-CF4011811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52" y="1514945"/>
            <a:ext cx="6264696" cy="466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D669BBC-DCBD-409B-8C88-ACF137020738}"/>
              </a:ext>
            </a:extLst>
          </p:cNvPr>
          <p:cNvSpPr txBox="1"/>
          <p:nvPr/>
        </p:nvSpPr>
        <p:spPr>
          <a:xfrm>
            <a:off x="2936776" y="5932047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2.1 Use-Cases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9CFF46EB-B96D-469E-B74E-3935337AC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87400"/>
            <a:ext cx="8534400" cy="838200"/>
          </a:xfrm>
        </p:spPr>
        <p:txBody>
          <a:bodyPr/>
          <a:lstStyle/>
          <a:p>
            <a:r>
              <a:rPr lang="de-DE" altLang="de-DE"/>
              <a:t>nichtfunktionale Anforderungen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C64BAD48-8C90-41EA-AD81-131E29655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8988" y="1720850"/>
            <a:ext cx="85344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v. a. Änderungen an der GUI</a:t>
            </a:r>
          </a:p>
          <a:p>
            <a:pPr marL="0" indent="0">
              <a:defRPr/>
            </a:pPr>
            <a:endParaRPr lang="de-DE" altLang="de-DE" dirty="0"/>
          </a:p>
        </p:txBody>
      </p:sp>
      <p:sp>
        <p:nvSpPr>
          <p:cNvPr id="21508" name="Datumsplatzhalter 3">
            <a:extLst>
              <a:ext uri="{FF2B5EF4-FFF2-40B4-BE49-F238E27FC236}">
                <a16:creationId xmlns:a16="http://schemas.microsoft.com/office/drawing/2014/main" id="{AE68E4CF-3312-4379-B46F-7DDA582A8F0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1509" name="Foliennummernplatzhalter 4">
            <a:extLst>
              <a:ext uri="{FF2B5EF4-FFF2-40B4-BE49-F238E27FC236}">
                <a16:creationId xmlns:a16="http://schemas.microsoft.com/office/drawing/2014/main" id="{829B0770-90DE-4383-A726-547777C124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7E35D7B6-4991-4C73-ADCA-42762F797A71}" type="slidenum">
              <a:rPr lang="de-DE" altLang="de-DE" smtClean="0"/>
              <a:pPr>
                <a:spcBef>
                  <a:spcPct val="0"/>
                </a:spcBef>
              </a:pPr>
              <a:t>7</a:t>
            </a:fld>
            <a:endParaRPr lang="de-DE" alt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E6211B-02EE-4E1C-8C2C-D0F90B6DA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1646238"/>
            <a:ext cx="467995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3C05482-3853-4F92-8ACB-AA98441C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2565400"/>
            <a:ext cx="5356225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ACC1701-1738-4FED-BD74-9BF92F41D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2954254"/>
            <a:ext cx="39338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0FC69527-D6D1-45FC-AF02-1A88303C750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900238" y="2608263"/>
            <a:ext cx="431800" cy="920750"/>
          </a:xfrm>
          <a:prstGeom prst="downArrow">
            <a:avLst>
              <a:gd name="adj1" fmla="val 50000"/>
              <a:gd name="adj2" fmla="val 50031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6EC02C2-D819-4210-A81D-43326DBEC3A1}"/>
              </a:ext>
            </a:extLst>
          </p:cNvPr>
          <p:cNvSpPr txBox="1"/>
          <p:nvPr/>
        </p:nvSpPr>
        <p:spPr>
          <a:xfrm>
            <a:off x="4160912" y="5902652"/>
            <a:ext cx="2364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2.2 Aktueller Stand der GUI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CFF3AC-F2E5-44C1-AAB2-AD1FB321849B}"/>
              </a:ext>
            </a:extLst>
          </p:cNvPr>
          <p:cNvSpPr txBox="1"/>
          <p:nvPr/>
        </p:nvSpPr>
        <p:spPr>
          <a:xfrm>
            <a:off x="2216696" y="4988665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2.3 Aktuelle Tabellenansicht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6B8C49D-CBE9-421D-AD36-ACDEC1A33A2E}"/>
              </a:ext>
            </a:extLst>
          </p:cNvPr>
          <p:cNvSpPr txBox="1"/>
          <p:nvPr/>
        </p:nvSpPr>
        <p:spPr>
          <a:xfrm>
            <a:off x="3152800" y="4515094"/>
            <a:ext cx="2952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Abb.2.4 aktuelle Darstellung der Buttons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>
            <a:extLst>
              <a:ext uri="{FF2B5EF4-FFF2-40B4-BE49-F238E27FC236}">
                <a16:creationId xmlns:a16="http://schemas.microsoft.com/office/drawing/2014/main" id="{8944CF33-BD06-4106-BBB1-4903E876A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981075"/>
            <a:ext cx="8534400" cy="838200"/>
          </a:xfrm>
        </p:spPr>
        <p:txBody>
          <a:bodyPr/>
          <a:lstStyle/>
          <a:p>
            <a:r>
              <a:rPr lang="de-DE" altLang="de-DE"/>
              <a:t>funktionale Anforderungen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D5C131B5-BF9D-4CF6-9E5E-A4F61A885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1850" y="1916113"/>
            <a:ext cx="85344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Implementierung einer neuen Bibliothek </a:t>
            </a:r>
          </a:p>
          <a:p>
            <a:pPr marL="0" indent="0">
              <a:defRPr/>
            </a:pPr>
            <a:r>
              <a:rPr lang="de-DE" altLang="de-DE" dirty="0"/>
              <a:t>für mechanische und hydraulische Schnittstellen</a:t>
            </a:r>
          </a:p>
        </p:txBody>
      </p:sp>
      <p:sp>
        <p:nvSpPr>
          <p:cNvPr id="22532" name="Datumsplatzhalter 3">
            <a:extLst>
              <a:ext uri="{FF2B5EF4-FFF2-40B4-BE49-F238E27FC236}">
                <a16:creationId xmlns:a16="http://schemas.microsoft.com/office/drawing/2014/main" id="{1F707018-A356-4BEC-8792-A25F7BF1260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2533" name="Foliennummernplatzhalter 4">
            <a:extLst>
              <a:ext uri="{FF2B5EF4-FFF2-40B4-BE49-F238E27FC236}">
                <a16:creationId xmlns:a16="http://schemas.microsoft.com/office/drawing/2014/main" id="{AEE2F5D8-FE3F-4B15-A798-E15D9598CD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9370EC6-D695-4BF9-9553-C3E3044D579C}" type="slidenum">
              <a:rPr lang="de-DE" altLang="de-DE" smtClean="0"/>
              <a:pPr>
                <a:spcBef>
                  <a:spcPct val="0"/>
                </a:spcBef>
              </a:pPr>
              <a:t>8</a:t>
            </a:fld>
            <a:endParaRPr lang="de-DE" alt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F391B1-FA28-4BF8-92C0-98C094C3C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852738"/>
            <a:ext cx="3201988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4B5165E-BCCC-4FBF-9894-BF1FA187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2768600"/>
            <a:ext cx="290195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feld 9">
            <a:extLst>
              <a:ext uri="{FF2B5EF4-FFF2-40B4-BE49-F238E27FC236}">
                <a16:creationId xmlns:a16="http://schemas.microsoft.com/office/drawing/2014/main" id="{BE29FE0F-502F-48EC-B57F-F78B40528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971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22537" name="Textfeld 10">
            <a:extLst>
              <a:ext uri="{FF2B5EF4-FFF2-40B4-BE49-F238E27FC236}">
                <a16:creationId xmlns:a16="http://schemas.microsoft.com/office/drawing/2014/main" id="{53756EBC-A0A7-4D58-8B3C-9B42F999E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0" y="24939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3AC08F-EEB7-4906-9AE4-AF798D026C1C}"/>
              </a:ext>
            </a:extLst>
          </p:cNvPr>
          <p:cNvSpPr txBox="1"/>
          <p:nvPr/>
        </p:nvSpPr>
        <p:spPr>
          <a:xfrm>
            <a:off x="831850" y="1916113"/>
            <a:ext cx="40322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latin typeface="+mn-lt"/>
              </a:rPr>
              <a:t>CAEX 2.15 / 3.0 Output Format hinzufügen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F9B1E0-96FB-4EBC-B81D-16FC450FAADB}"/>
              </a:ext>
            </a:extLst>
          </p:cNvPr>
          <p:cNvSpPr txBox="1"/>
          <p:nvPr/>
        </p:nvSpPr>
        <p:spPr>
          <a:xfrm>
            <a:off x="831850" y="1916113"/>
            <a:ext cx="585787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latin typeface="+mn-lt"/>
              </a:rPr>
              <a:t>Von AML vorgeschriebene Parameter hervorheben: </a:t>
            </a:r>
            <a:r>
              <a:rPr lang="de-DE" dirty="0" err="1">
                <a:solidFill>
                  <a:srgbClr val="5C6971"/>
                </a:solidFill>
                <a:latin typeface="+mn-lt"/>
              </a:rPr>
              <a:t>Manufacturer</a:t>
            </a:r>
            <a:r>
              <a:rPr lang="de-DE" dirty="0">
                <a:solidFill>
                  <a:srgbClr val="5C6971"/>
                </a:solidFill>
                <a:latin typeface="+mn-lt"/>
              </a:rPr>
              <a:t>, </a:t>
            </a:r>
            <a:r>
              <a:rPr lang="de-DE" b="1" dirty="0" err="1">
                <a:solidFill>
                  <a:srgbClr val="5C6971"/>
                </a:solidFill>
                <a:latin typeface="+mn-lt"/>
              </a:rPr>
              <a:t>ManufacturerURI</a:t>
            </a:r>
            <a:r>
              <a:rPr lang="de-DE" dirty="0">
                <a:solidFill>
                  <a:srgbClr val="5C6971"/>
                </a:solidFill>
                <a:latin typeface="+mn-lt"/>
              </a:rPr>
              <a:t>, Model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857BB1C-6F06-4F55-AA32-62AA3C2B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6" y="2661232"/>
            <a:ext cx="6811963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57A926-0A93-4D21-8034-AAFD4CF34A5F}"/>
              </a:ext>
            </a:extLst>
          </p:cNvPr>
          <p:cNvSpPr txBox="1"/>
          <p:nvPr/>
        </p:nvSpPr>
        <p:spPr>
          <a:xfrm>
            <a:off x="1245720" y="5837068"/>
            <a:ext cx="3809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2.5 Schnittstellenbibliothek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662AF1-C83A-4D04-8F74-52CE1B1EF1A2}"/>
              </a:ext>
            </a:extLst>
          </p:cNvPr>
          <p:cNvSpPr txBox="1"/>
          <p:nvPr/>
        </p:nvSpPr>
        <p:spPr>
          <a:xfrm>
            <a:off x="1064568" y="5862844"/>
            <a:ext cx="1964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2.6 Parameterübersicht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 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 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0551807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A4-Papier (210 x 297 mm)</PresentationFormat>
  <Paragraphs>294</Paragraphs>
  <Slides>22</Slides>
  <Notes>20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Arial</vt:lpstr>
      <vt:lpstr>Wingdings</vt:lpstr>
      <vt:lpstr>Leere Präsentation</vt:lpstr>
      <vt:lpstr>Teamvorstellung </vt:lpstr>
      <vt:lpstr>Agenda</vt:lpstr>
      <vt:lpstr>Master Usecase</vt:lpstr>
      <vt:lpstr>Master Usecase Benefits</vt:lpstr>
      <vt:lpstr>Agenda</vt:lpstr>
      <vt:lpstr>Funktionsumfang</vt:lpstr>
      <vt:lpstr>nichtfunktionale Anforderungen</vt:lpstr>
      <vt:lpstr>funktionale Anforderungen</vt:lpstr>
      <vt:lpstr>Agenda</vt:lpstr>
      <vt:lpstr>Business Case </vt:lpstr>
      <vt:lpstr>Agenda</vt:lpstr>
      <vt:lpstr>Vorgehensweise </vt:lpstr>
      <vt:lpstr>Vorgehensweise</vt:lpstr>
      <vt:lpstr>Agenda</vt:lpstr>
      <vt:lpstr>Projektplan</vt:lpstr>
      <vt:lpstr>Agenda</vt:lpstr>
      <vt:lpstr>Systemarchitektur</vt:lpstr>
      <vt:lpstr>Modularisierung</vt:lpstr>
      <vt:lpstr>Agenda</vt:lpstr>
      <vt:lpstr>Prototype</vt:lpstr>
      <vt:lpstr>Vielen Dank für Ihre Aufmerksamkeit!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Wizzard for Device Descriptions</dc:title>
  <dc:creator>Roth Tobias (inf19202)</dc:creator>
  <cp:lastModifiedBy>Roth Tobias (inf19202)</cp:lastModifiedBy>
  <cp:revision>42</cp:revision>
  <dcterms:created xsi:type="dcterms:W3CDTF">2020-11-11T11:27:33Z</dcterms:created>
  <dcterms:modified xsi:type="dcterms:W3CDTF">2021-05-19T14:43:22Z</dcterms:modified>
</cp:coreProperties>
</file>