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64" r:id="rId2"/>
    <p:sldMasterId id="2147483684" r:id="rId3"/>
  </p:sldMasterIdLst>
  <p:notesMasterIdLst>
    <p:notesMasterId r:id="rId18"/>
  </p:notesMasterIdLst>
  <p:handoutMasterIdLst>
    <p:handoutMasterId r:id="rId19"/>
  </p:handoutMasterIdLst>
  <p:sldIdLst>
    <p:sldId id="270" r:id="rId4"/>
    <p:sldId id="273" r:id="rId5"/>
    <p:sldId id="274" r:id="rId6"/>
    <p:sldId id="275" r:id="rId7"/>
    <p:sldId id="276" r:id="rId8"/>
    <p:sldId id="277" r:id="rId9"/>
    <p:sldId id="281" r:id="rId10"/>
    <p:sldId id="280" r:id="rId11"/>
    <p:sldId id="279" r:id="rId12"/>
    <p:sldId id="287" r:id="rId13"/>
    <p:sldId id="285" r:id="rId14"/>
    <p:sldId id="283" r:id="rId15"/>
    <p:sldId id="286" r:id="rId16"/>
    <p:sldId id="278" r:id="rId17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Roth" initials="TR" lastIdx="2" clrIdx="0">
    <p:extLst>
      <p:ext uri="{19B8F6BF-5375-455C-9EA6-DF929625EA0E}">
        <p15:presenceInfo xmlns:p15="http://schemas.microsoft.com/office/powerpoint/2012/main" userId="7a7936ad18b171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333399"/>
    <a:srgbClr val="FFFFFF"/>
    <a:srgbClr val="F7941D"/>
    <a:srgbClr val="C41230"/>
    <a:srgbClr val="BD8CBF"/>
    <a:srgbClr val="FF9933"/>
    <a:srgbClr val="FF9900"/>
    <a:srgbClr val="F12F2F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73146" autoAdjust="0"/>
  </p:normalViewPr>
  <p:slideViewPr>
    <p:cSldViewPr>
      <p:cViewPr varScale="1">
        <p:scale>
          <a:sx n="83" d="100"/>
          <a:sy n="83" d="100"/>
        </p:scale>
        <p:origin x="2916" y="90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8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0F3766-6039-46C5-A05D-BEAA00DA09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52C228-9FAA-4AFB-93AC-F2B3B6208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15C2668-50FC-4440-8BF0-524C2A6619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D389410-77A5-4B98-AE60-AD18270605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23CF67F-BE38-40EE-B0E4-8F75F0D1D7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E9CD0C-3189-47D1-8AB4-CC21E4B5D2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3B8579-2CA5-4A59-9B89-692EBB503F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BEDE1BA-9C46-4C17-9395-C2811D480A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710451-FD0A-40FF-A79D-6E68A67DE2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1E07936-4CE6-4345-8691-FAE3312DC6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1C8A482-84F7-463A-BD82-89C26F8E9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8DEE2F2-E037-4778-A169-A12E4CD724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9BD25018-1103-4568-8EFD-EF6EF1E69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52D611A0-821E-4560-AE2F-FDA996B17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Roth: Meeting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Minutes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und Dokumentationen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Schmidt: Testen von Prototypen und Quality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Assurence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Tran: Entwicklung und Implementation des Usability Konzepts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Jess: Systemarchitektur und Erarbeitung eines Usability Konzept 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Zaoral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Kommunikation mit dem Kunden bezüglich SRS/CRS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Ich: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Master und Erarbeitung des PM und eines BC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9C704D62-58F7-46F9-ABB7-C5501F13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AD9A32-4824-4D9C-A5D9-818BC85EC498}" type="slidenum">
              <a:rPr lang="de-DE" altLang="de-DE" smtClean="0">
                <a:solidFill>
                  <a:srgbClr val="000000"/>
                </a:solidFill>
              </a:rPr>
              <a:pPr/>
              <a:t>2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Gegebens</a:t>
            </a:r>
            <a:r>
              <a:rPr lang="de-DE" dirty="0"/>
              <a:t> MVC Pattern, Änderungen hauptsächlich an Modulen GUI und Controller</a:t>
            </a:r>
          </a:p>
          <a:p>
            <a:endParaRPr lang="de-DE" dirty="0"/>
          </a:p>
          <a:p>
            <a:r>
              <a:rPr lang="de-DE" dirty="0"/>
              <a:t>GUI: Windows Forms implementiert</a:t>
            </a:r>
          </a:p>
          <a:p>
            <a:r>
              <a:rPr lang="de-DE" dirty="0"/>
              <a:t>Usability – Konzept, Anpassungen an der GUI, </a:t>
            </a:r>
          </a:p>
          <a:p>
            <a:r>
              <a:rPr lang="de-DE" dirty="0"/>
              <a:t>intuitivere Bedienung, </a:t>
            </a:r>
          </a:p>
          <a:p>
            <a:r>
              <a:rPr lang="de-DE" dirty="0"/>
              <a:t>GUI gibt mehr Rückmeldung an den User (Fehlermeldungen),</a:t>
            </a:r>
          </a:p>
          <a:p>
            <a:endParaRPr lang="de-DE" dirty="0"/>
          </a:p>
          <a:p>
            <a:r>
              <a:rPr lang="de-DE" dirty="0"/>
              <a:t>Controller: </a:t>
            </a:r>
          </a:p>
          <a:p>
            <a:r>
              <a:rPr lang="de-DE" dirty="0" err="1"/>
              <a:t>Buttonclick</a:t>
            </a:r>
            <a:r>
              <a:rPr lang="de-DE" dirty="0"/>
              <a:t> passiert im Controller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Eventhandling, Interaktion</a:t>
            </a:r>
          </a:p>
          <a:p>
            <a:r>
              <a:rPr lang="de-DE" dirty="0"/>
              <a:t>Import / Export von </a:t>
            </a:r>
            <a:r>
              <a:rPr lang="de-DE" dirty="0" err="1"/>
              <a:t>aml</a:t>
            </a:r>
            <a:r>
              <a:rPr lang="de-DE" dirty="0"/>
              <a:t>-files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48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POC und POO als </a:t>
            </a:r>
            <a:r>
              <a:rPr lang="de-DE" dirty="0" err="1"/>
              <a:t>Paramter</a:t>
            </a:r>
            <a:r>
              <a:rPr lang="de-DE" dirty="0"/>
              <a:t> des Black-Box-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POC: Point </a:t>
            </a:r>
            <a:r>
              <a:rPr lang="de-DE" dirty="0" err="1"/>
              <a:t>of</a:t>
            </a:r>
            <a:r>
              <a:rPr lang="de-DE" dirty="0"/>
              <a:t> Control, definieren der Testdaten für das Produkt</a:t>
            </a:r>
          </a:p>
          <a:p>
            <a:r>
              <a:rPr lang="de-DE" dirty="0"/>
              <a:t>POO: Point </a:t>
            </a:r>
            <a:r>
              <a:rPr lang="de-DE" dirty="0" err="1"/>
              <a:t>of</a:t>
            </a:r>
            <a:r>
              <a:rPr lang="de-DE" dirty="0"/>
              <a:t> Observation, Auswerten der Testdaten nach </a:t>
            </a:r>
            <a:r>
              <a:rPr lang="de-DE" dirty="0" err="1"/>
              <a:t>ausgabe</a:t>
            </a:r>
            <a:r>
              <a:rPr lang="de-DE" dirty="0"/>
              <a:t> von Produkt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4573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Prototype vor einem halben Jahr erstellt (</a:t>
            </a:r>
            <a:r>
              <a:rPr lang="de-DE" dirty="0" err="1"/>
              <a:t>Vorestellung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3031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„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Requirements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Engineering“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Was ist die User-Story des Kunden?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Was will der Kunde? (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Requirements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Engineering)</a:t>
            </a:r>
          </a:p>
          <a:p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endParaRPr lang="de-DE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„Den Aufwand des Projekts einschätzen“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Bei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Vorenwticklungen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: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	- Bekannte Probleme?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	- Verbesserungen an Software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	- Workflows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	- Codequalität nach Richtlinien prüfen (Dekomposition,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Dont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Repeat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Yourself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521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Bestehende Funktionen verbessern: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BUG130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Clears</a:t>
            </a:r>
            <a:r>
              <a:rPr lang="de-DE" dirty="0"/>
              <a:t> Libraries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EH30 Import/Open </a:t>
            </a:r>
            <a:r>
              <a:rPr lang="de-DE" dirty="0" err="1"/>
              <a:t>Foreign</a:t>
            </a:r>
            <a:r>
              <a:rPr lang="de-DE" dirty="0"/>
              <a:t> Files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F80 </a:t>
            </a:r>
            <a:r>
              <a:rPr lang="de-DE" dirty="0" err="1"/>
              <a:t>Testability</a:t>
            </a:r>
            <a:r>
              <a:rPr lang="de-DE" dirty="0"/>
              <a:t> </a:t>
            </a:r>
            <a:r>
              <a:rPr lang="de-DE" dirty="0" err="1"/>
              <a:t>enhancement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62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F9667151-0A2A-40B8-A241-52B6E81EAD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9D20085-4AD5-4B98-BFEE-987BBE3D0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83FBA9-9B7F-459C-AC30-698E07782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86E4-3A20-47DD-B7E7-2B76FC9BCA70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13A82A-7E44-4441-8AD2-93E761F4B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6512B25-B76C-475C-A33D-3A18C1363A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99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73DA4F-DC29-4047-80BD-4BA126DC6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02A0-3B7C-4C42-B2CD-3E6012E84C3C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CFDE9C-015A-416E-A14F-0B54D2A28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11C3879-4B2E-4A36-8A16-37E18CDB1BD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638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7722C-4BBB-4559-A11A-42F38ADD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1D487-6D37-47D9-B286-22CD17C8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BB728-1A37-4EFE-ABF7-DC56DB8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0CFA5A-BCD2-47AC-A64A-0BB7B6E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8F543-6BA7-4DEF-848D-35564FD8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6D37-B54E-46F8-B6E8-9297571D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196BE-A6B4-41EA-9C23-15406BE3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E5074-F8FD-4AD4-B254-1BD579D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3AFB2-6610-4086-94E2-ECE3D0B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E91DA-DF1E-4AAD-BCD8-7795C1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69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CAF74-F97F-4A73-AFC5-9231681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9D45E-EB3C-4FCE-AEB7-59801424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EFD29-6FDA-47EF-918F-57415A4C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C6E52-BB6D-4C80-B96C-23D7A5C2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311FF-CF14-4F75-8C01-63BB6ADD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26969-1692-45C7-B826-805A4D7C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E8D27-204E-4644-9DC2-2F966CE5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45518-3B32-4735-9346-301EF25E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F9F15-2DFF-44CE-AEE1-E46F114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4916B-0001-431D-88F7-7E60881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7FD1E-BE34-422C-B39A-D905750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7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B279-824E-4FE2-8D98-41B25889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2520C-6CF5-4B30-ADE7-86D8C114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50B3E0-06BF-4F1E-A621-3182467D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764146-2D53-406A-83FA-F74A57A8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3792F5-E5A7-4AA2-95E5-B49FE0A5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C55F0-03C8-40C3-BFD6-579C6BA2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70523-9EC4-486A-AE81-F40FC97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18F0C9-F2B3-40D8-B053-5CC17D22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2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4909-82E5-4567-92E3-8A37F100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65480-1A0B-4F15-B4E5-3044DDC6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2BA2B-4BA4-49B2-9B29-64300C8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34031-D3AD-4B1D-97FC-9C98B389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6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DE9EB-1364-4609-8C5F-31CB3CD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803C8-CCD7-49D9-A305-4A912E6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97EB94-FED9-4D87-ADBC-FDBBEDDD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1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26E62-D36A-42E9-82DB-8EEB8B9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D6250-55A0-4423-AD91-5285E14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7BDC7F-B99D-4545-8AA4-D5BC16F8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9150A2-79F4-415D-AF04-654FE22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75D57-8240-4888-A89C-80D2C15A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C5DE3-6740-45E0-928E-C03AF3B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C92FB-1C6A-437D-8E31-77F59C50A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53CF5-B641-42E4-9C95-094EDBD3784D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FDFEAD-1A9D-411A-9657-3551588D8E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1537E1B-46C3-42A4-BF1D-3B2460D4E39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473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7B2B4-A356-4BA1-91D0-75E0721F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60E0F-9DD9-4D57-ABEC-48CF1B6D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66003-620C-4800-89FB-0EEDFA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C4EAEA-C739-4E8E-B0DE-F92FBE2C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35DD9-985B-4C11-A9F0-90D39592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594BC-4922-4DCE-B86D-70F354A4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57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266FF-85B4-4B1A-B150-B2BBB59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75542F-5037-4705-824E-1966F094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2ED5A-1C30-4931-8D97-2FF9F459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B4AEE-76B1-4009-BAC5-57E848D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FF4A7-9164-496F-BE6C-A27D0CE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9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DBBE0B-B93E-4068-B0F0-CC935906A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E6FC32-BDC5-4809-8E8A-8A5E3C09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78240-0360-402E-A1E7-66B0C58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21E73-500D-4345-A600-874C306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EF1C4-D8B5-4BFB-991D-908F4B4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2351B019-88B3-44EC-86C5-4F3873D2A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C5222B21-0E96-45AC-81DF-DC06F9056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CDF4628-7028-4137-B7EA-DA14B6FCE4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75007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DD1570-D4A0-4CE8-8089-A2552B5C4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C2BA61-5288-4412-95F0-2FB7CA898C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969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95FFD-460C-48E3-94C1-CA75DBD9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B27223-B3C2-49D9-BF5A-0C4ACBA96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801E521-B7D0-44A1-80B2-81D9DFED07A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600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E8E39-5A96-48D6-9DF8-AE2119E4F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3C2260-16A0-460C-AA86-0B176F7EB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B5E641CB-62D8-4A01-AA12-AEBDE991CE2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0221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B94A09-37F4-4137-BC2F-CB3BF9E1D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27120-2A5D-4D8B-9668-C234694CF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AB3AA6-B489-44DA-8F2B-33CBCA1BFA84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192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5FAD9A-B6C7-473E-B46B-A5FC431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C3FB48-EEC2-4318-8D57-D25561B6AD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E5EA7D8E-4EB4-44E0-89BB-BBE52F9BA7E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3174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C1BD4D-C1B5-4FBB-9A7E-BF5B6067E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F50341-66A3-45C0-A942-E40BEFC515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074C8A5-922C-4254-A084-6BC588A2F9E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043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1FA96A-B5B9-485B-86D4-5EA3C7B2C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1F2E-E9BC-4E26-B48E-54CD2915EC50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6287B-4D23-4B76-B67E-646CC2887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E06FC39-52DF-4F0C-8777-BE63480CD5B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635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CE405-3138-4DA9-A2C1-E456B62AE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A527A6-9870-44B3-BEDA-E3E4D9DD0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823359E-AE30-48DD-AF1B-D61C0E53AE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2777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A3D8E-A306-4F1F-A6A5-90E89949C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6BA46-FD2F-495C-944C-24B47BEAC5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917A592-D659-4B47-8157-22C32ACBF43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73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B15BFE-1488-4881-AE22-FCDCA8A91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2D216-2B02-4EA6-B84B-BEDA195B4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2992518-9ED8-434B-B9D4-F20EDABC92F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2708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831F3-B180-43B6-9559-983FBA623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AA5D73-9937-4B61-86F4-1634246B88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E332A1D-B1AB-4058-B3C5-93EDEA1A4FE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5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E2AD1-E9C5-4533-A27F-AF79CFABB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1A53B-9C7C-4D73-8FE9-5CA462B50FF9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9766E9-33E5-42AC-A9CA-3F0558B540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ACF7EB7-71F2-4B18-A93E-3B79A5CCB02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09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B48607-6494-490E-9E66-0F0061D62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3345E-2111-46C9-BBBD-DE29186480C8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9E0C0B-D4A3-48D4-9494-1CB2BC6CCC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7D0A27C-5F6F-44BB-8C49-75CE7D3EA2B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0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2E5D42-37B0-4B41-8D77-74A6B4E39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EF4AA-73D5-444C-BD72-CC7C6E0DECDA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D987E4-8760-45DA-8506-76DC23E3F1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67E13A67-1833-4775-80E9-39D926F9E55D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69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9958C9-2DBB-4C8E-AAD1-676B3C197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D0C-694F-4F83-840B-61E7D2111AEF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CD5EAA-16BC-40A6-A06C-D6002A9066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022689-91D1-4DD3-9A15-A7C66AE9684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19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8B4B8-6956-4FC5-91C2-9DD7165BF1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9E4F0-DF4F-407F-B4A9-9DAF2A9157A8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28F7B9-F35E-4C06-B05D-468D9ED5F1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3197B07-86B6-4D8C-9E62-FC427D482C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1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A427F-DD56-45A2-8CFD-A424314A4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C7F5-484E-4FAE-BC12-9A7B0AB949D2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F7FA2-91D7-477F-9C85-EF2273BE28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E319695-B868-449E-B28E-9BEEF74E986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61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B2DF07-5525-47D7-8E8C-549615786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A7B07C-49A3-4E38-A978-83B8FD1674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9D6F2C19-B88A-45E0-BCD7-92877D4EDA5D}" type="datetime1">
              <a:rPr lang="de-DE"/>
              <a:pPr>
                <a:defRPr/>
              </a:pPr>
              <a:t>21.05.2021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2CA5B1-2146-4B53-BD84-5FFBFE86FE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8B9A25B3-3CE9-4F4C-8034-4C3B6E1C7B2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7FD8DFFD-D81D-4943-9D17-375AB58740F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DB3CE3D5-6C51-462B-9B61-4B9063598B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72E0DCDA-4DC2-45E9-A7C2-4A7144E3A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56">
            <a:extLst>
              <a:ext uri="{FF2B5EF4-FFF2-40B4-BE49-F238E27FC236}">
                <a16:creationId xmlns:a16="http://schemas.microsoft.com/office/drawing/2014/main" id="{4F3E0B46-3FB4-44EA-ACEF-299CAB596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C3F73-39B1-4EAA-B9C2-4D3B81BE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78C9E-D7D7-4363-AC0E-B9B25FCE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BB6E3-FFF0-41E3-92AC-09B500A9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BA6-875A-412D-9854-CB223973CE4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CB7B3-ED41-449B-856A-BF54FEB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A6851-A083-4200-B2F3-0760D98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0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3530DD1-C460-4A3A-964D-7EE2949A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09DB3C-5CDD-4B9A-9546-22CBF21B70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F63D60-2500-4A8A-B448-9E201E3979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4309CED-EDD5-451A-9309-AFF7689C000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053" name="Line 17">
            <a:extLst>
              <a:ext uri="{FF2B5EF4-FFF2-40B4-BE49-F238E27FC236}">
                <a16:creationId xmlns:a16="http://schemas.microsoft.com/office/drawing/2014/main" id="{C5AB1BB9-E2DB-4256-A996-CB773BED2BC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Line 23">
            <a:extLst>
              <a:ext uri="{FF2B5EF4-FFF2-40B4-BE49-F238E27FC236}">
                <a16:creationId xmlns:a16="http://schemas.microsoft.com/office/drawing/2014/main" id="{0F17A281-3166-41C0-B30E-BDF71272D4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55" name="Picture 50" descr="DHBW_d_Stuttgart_Folienmaster_RGB_090615">
            <a:extLst>
              <a:ext uri="{FF2B5EF4-FFF2-40B4-BE49-F238E27FC236}">
                <a16:creationId xmlns:a16="http://schemas.microsoft.com/office/drawing/2014/main" id="{6365D999-5750-4931-A423-6AAB60BB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201101F1-193F-40E2-B1A8-B2A2626ADD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for Device Descriptions</a:t>
            </a:r>
          </a:p>
          <a:p>
            <a:pPr algn="r">
              <a:spcBef>
                <a:spcPct val="20000"/>
              </a:spcBef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2057" name="Rectangle 56">
            <a:extLst>
              <a:ext uri="{FF2B5EF4-FFF2-40B4-BE49-F238E27FC236}">
                <a16:creationId xmlns:a16="http://schemas.microsoft.com/office/drawing/2014/main" id="{8EBD4E35-4F87-4D3A-ACF7-9EA10757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ml.org/o.red.c/news-220.html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04DF9C0-8FED-4A5C-9AA5-3BACE92030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7952" y="2132856"/>
            <a:ext cx="84201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sz="3600" dirty="0"/>
              <a:t>Modelling Wizard for Device Descriptions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BB074F0F-4E57-460A-8266-FB47BDD80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66788" y="3716338"/>
            <a:ext cx="8018462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dirty="0"/>
              <a:t>Software Engineering | </a:t>
            </a:r>
            <a:fld id="{3A82A570-DA67-483A-AE6F-6750694CF7E7}" type="datetime1">
              <a:rPr lang="de-DE" altLang="de-DE" smtClean="0"/>
              <a:t>21.05.2021</a:t>
            </a:fld>
            <a:r>
              <a:rPr lang="de-DE" altLang="de-DE" dirty="0"/>
              <a:t> |</a:t>
            </a:r>
          </a:p>
          <a:p>
            <a:pPr eaLnBrk="1" hangingPunct="1"/>
            <a:r>
              <a:rPr lang="de-DE" altLang="de-DE" dirty="0"/>
              <a:t>Stefan-Nemanja Banov, Timo </a:t>
            </a:r>
            <a:r>
              <a:rPr lang="de-DE" altLang="de-DE" dirty="0" err="1"/>
              <a:t>Zaoral</a:t>
            </a:r>
            <a:r>
              <a:rPr lang="de-DE" altLang="de-DE" dirty="0"/>
              <a:t>, Simon Jess, Jakob Schmidt, Phillip Tran, Tobias Roth | Präsentation |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5B99-FEB9-43F7-BB40-724BA569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Live Demo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16B93-D31E-4AE7-90FE-F975B15F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8000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5C01E-6A57-4906-9A66-ECE5FE31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A934D-B879-471D-A43B-2A135311CF87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E090D2-D189-4960-B85A-376E7977D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2C1342C-19C9-4C76-B852-EB16F59C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Live Demo |</a:t>
            </a:r>
          </a:p>
        </p:txBody>
      </p:sp>
    </p:spTree>
    <p:extLst>
      <p:ext uri="{BB962C8B-B14F-4D97-AF65-F5344CB8AC3E}">
        <p14:creationId xmlns:p14="http://schemas.microsoft.com/office/powerpoint/2010/main" val="280928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AD0E7-7B4E-49F7-989D-C2EE9D8F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68A200-A82C-44CC-B7F2-3916FF0B3AF7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4AA3A-AD34-4BEA-8094-34665B0D7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7618B1AD-35BF-47C8-8E7E-E0571D50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54313" y="1481867"/>
            <a:ext cx="439737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21">
            <a:extLst>
              <a:ext uri="{FF2B5EF4-FFF2-40B4-BE49-F238E27FC236}">
                <a16:creationId xmlns:a16="http://schemas.microsoft.com/office/drawing/2014/main" id="{602200D5-87F3-4EC8-9DA7-8424A3CD374A}"/>
              </a:ext>
            </a:extLst>
          </p:cNvPr>
          <p:cNvCxnSpPr/>
          <p:nvPr/>
        </p:nvCxnSpPr>
        <p:spPr>
          <a:xfrm>
            <a:off x="3741028" y="2609215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4">
            <a:extLst>
              <a:ext uri="{FF2B5EF4-FFF2-40B4-BE49-F238E27FC236}">
                <a16:creationId xmlns:a16="http://schemas.microsoft.com/office/drawing/2014/main" id="{4A66EC80-058C-4E46-9D0D-31BD25226DE0}"/>
              </a:ext>
            </a:extLst>
          </p:cNvPr>
          <p:cNvCxnSpPr/>
          <p:nvPr/>
        </p:nvCxnSpPr>
        <p:spPr>
          <a:xfrm>
            <a:off x="6442318" y="1807210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0">
            <a:extLst>
              <a:ext uri="{FF2B5EF4-FFF2-40B4-BE49-F238E27FC236}">
                <a16:creationId xmlns:a16="http://schemas.microsoft.com/office/drawing/2014/main" id="{8D654C6C-4D2E-4C24-B0B2-50EB56EB34BA}"/>
              </a:ext>
            </a:extLst>
          </p:cNvPr>
          <p:cNvCxnSpPr/>
          <p:nvPr/>
        </p:nvCxnSpPr>
        <p:spPr>
          <a:xfrm>
            <a:off x="2230998" y="4468495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xagon 4">
            <a:extLst>
              <a:ext uri="{FF2B5EF4-FFF2-40B4-BE49-F238E27FC236}">
                <a16:creationId xmlns:a16="http://schemas.microsoft.com/office/drawing/2014/main" id="{01833171-4291-4D7A-8FEC-99E2671DF948}"/>
              </a:ext>
            </a:extLst>
          </p:cNvPr>
          <p:cNvSpPr/>
          <p:nvPr/>
        </p:nvSpPr>
        <p:spPr>
          <a:xfrm rot="10800000">
            <a:off x="3843020" y="4009395"/>
            <a:ext cx="2274695" cy="1946916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Oval 47">
            <a:extLst>
              <a:ext uri="{FF2B5EF4-FFF2-40B4-BE49-F238E27FC236}">
                <a16:creationId xmlns:a16="http://schemas.microsoft.com/office/drawing/2014/main" id="{DECDB17A-B0F1-4B4C-BC69-4EAA404E61D0}"/>
              </a:ext>
            </a:extLst>
          </p:cNvPr>
          <p:cNvSpPr/>
          <p:nvPr/>
        </p:nvSpPr>
        <p:spPr>
          <a:xfrm rot="10800000">
            <a:off x="4880992" y="3100198"/>
            <a:ext cx="184785" cy="184785"/>
          </a:xfrm>
          <a:prstGeom prst="ellipse">
            <a:avLst/>
          </a:prstGeom>
          <a:solidFill>
            <a:srgbClr val="33339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4" name="Straight Connector 194">
            <a:extLst>
              <a:ext uri="{FF2B5EF4-FFF2-40B4-BE49-F238E27FC236}">
                <a16:creationId xmlns:a16="http://schemas.microsoft.com/office/drawing/2014/main" id="{3FDFE2D4-E928-489D-8671-9BA2D9202CCF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4973216" y="3284983"/>
            <a:ext cx="168" cy="708519"/>
          </a:xfrm>
          <a:prstGeom prst="line">
            <a:avLst/>
          </a:prstGeom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exagon 4">
            <a:extLst>
              <a:ext uri="{FF2B5EF4-FFF2-40B4-BE49-F238E27FC236}">
                <a16:creationId xmlns:a16="http://schemas.microsoft.com/office/drawing/2014/main" id="{62E80B45-2E39-4B66-883B-8F18D25D8B12}"/>
              </a:ext>
            </a:extLst>
          </p:cNvPr>
          <p:cNvSpPr/>
          <p:nvPr/>
        </p:nvSpPr>
        <p:spPr>
          <a:xfrm rot="9012897">
            <a:off x="6508635" y="3575095"/>
            <a:ext cx="2054681" cy="175860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F7941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9" name="Oval 51">
            <a:extLst>
              <a:ext uri="{FF2B5EF4-FFF2-40B4-BE49-F238E27FC236}">
                <a16:creationId xmlns:a16="http://schemas.microsoft.com/office/drawing/2014/main" id="{5245ECA9-C5F2-4257-BB57-9011A6EA923E}"/>
              </a:ext>
            </a:extLst>
          </p:cNvPr>
          <p:cNvSpPr/>
          <p:nvPr/>
        </p:nvSpPr>
        <p:spPr>
          <a:xfrm rot="7200000">
            <a:off x="6357784" y="2578468"/>
            <a:ext cx="184785" cy="184785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6" name="Straight Connector 198">
            <a:extLst>
              <a:ext uri="{FF2B5EF4-FFF2-40B4-BE49-F238E27FC236}">
                <a16:creationId xmlns:a16="http://schemas.microsoft.com/office/drawing/2014/main" id="{9C67B853-0818-48C6-A758-F7BF5C7D952C}"/>
              </a:ext>
            </a:extLst>
          </p:cNvPr>
          <p:cNvCxnSpPr>
            <a:cxnSpLocks/>
          </p:cNvCxnSpPr>
          <p:nvPr/>
        </p:nvCxnSpPr>
        <p:spPr>
          <a:xfrm flipH="1" flipV="1">
            <a:off x="6475446" y="2705879"/>
            <a:ext cx="625150" cy="951721"/>
          </a:xfrm>
          <a:prstGeom prst="line">
            <a:avLst/>
          </a:prstGeom>
          <a:ln w="19050">
            <a:solidFill>
              <a:srgbClr val="F794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>
            <a:extLst>
              <a:ext uri="{FF2B5EF4-FFF2-40B4-BE49-F238E27FC236}">
                <a16:creationId xmlns:a16="http://schemas.microsoft.com/office/drawing/2014/main" id="{2BD14105-AC94-45D4-BF39-A44F28D52879}"/>
              </a:ext>
            </a:extLst>
          </p:cNvPr>
          <p:cNvSpPr/>
          <p:nvPr/>
        </p:nvSpPr>
        <p:spPr>
          <a:xfrm rot="3638304">
            <a:off x="7044845" y="1414622"/>
            <a:ext cx="184785" cy="184785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Straight Connector 199">
            <a:extLst>
              <a:ext uri="{FF2B5EF4-FFF2-40B4-BE49-F238E27FC236}">
                <a16:creationId xmlns:a16="http://schemas.microsoft.com/office/drawing/2014/main" id="{453CFF3F-D043-40C8-B6CD-7AE0D788A1A4}"/>
              </a:ext>
            </a:extLst>
          </p:cNvPr>
          <p:cNvCxnSpPr>
            <a:cxnSpLocks/>
          </p:cNvCxnSpPr>
          <p:nvPr/>
        </p:nvCxnSpPr>
        <p:spPr>
          <a:xfrm flipH="1" flipV="1">
            <a:off x="7147250" y="1511560"/>
            <a:ext cx="597158" cy="270587"/>
          </a:xfrm>
          <a:prstGeom prst="line">
            <a:avLst/>
          </a:prstGeom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exagon 4">
            <a:extLst>
              <a:ext uri="{FF2B5EF4-FFF2-40B4-BE49-F238E27FC236}">
                <a16:creationId xmlns:a16="http://schemas.microsoft.com/office/drawing/2014/main" id="{498AD4D3-904B-4317-917F-2B2266A7E486}"/>
              </a:ext>
            </a:extLst>
          </p:cNvPr>
          <p:cNvSpPr/>
          <p:nvPr/>
        </p:nvSpPr>
        <p:spPr>
          <a:xfrm rot="12658451">
            <a:off x="1434618" y="3558675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Oval 50">
            <a:extLst>
              <a:ext uri="{FF2B5EF4-FFF2-40B4-BE49-F238E27FC236}">
                <a16:creationId xmlns:a16="http://schemas.microsoft.com/office/drawing/2014/main" id="{FA35F39D-E9E2-473B-8665-E3DC8E2252AB}"/>
              </a:ext>
            </a:extLst>
          </p:cNvPr>
          <p:cNvSpPr/>
          <p:nvPr/>
        </p:nvSpPr>
        <p:spPr>
          <a:xfrm rot="15281085">
            <a:off x="3420357" y="2630337"/>
            <a:ext cx="184785" cy="184785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0" name="Straight Connector 203">
            <a:extLst>
              <a:ext uri="{FF2B5EF4-FFF2-40B4-BE49-F238E27FC236}">
                <a16:creationId xmlns:a16="http://schemas.microsoft.com/office/drawing/2014/main" id="{0DE342E4-9397-4B20-AC49-210259A0CB0D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957804" y="2802997"/>
            <a:ext cx="509190" cy="882595"/>
          </a:xfrm>
          <a:prstGeom prst="line">
            <a:avLst/>
          </a:prstGeom>
          <a:ln w="19050">
            <a:solidFill>
              <a:srgbClr val="F794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48">
            <a:extLst>
              <a:ext uri="{FF2B5EF4-FFF2-40B4-BE49-F238E27FC236}">
                <a16:creationId xmlns:a16="http://schemas.microsoft.com/office/drawing/2014/main" id="{5BC5DDCA-00BB-4430-9B5D-00F8772B5380}"/>
              </a:ext>
            </a:extLst>
          </p:cNvPr>
          <p:cNvSpPr/>
          <p:nvPr/>
        </p:nvSpPr>
        <p:spPr>
          <a:xfrm rot="10800000">
            <a:off x="2682609" y="1466488"/>
            <a:ext cx="184785" cy="184785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Straight Connector 199">
            <a:extLst>
              <a:ext uri="{FF2B5EF4-FFF2-40B4-BE49-F238E27FC236}">
                <a16:creationId xmlns:a16="http://schemas.microsoft.com/office/drawing/2014/main" id="{042179A8-797A-430E-93C7-2D7B87C7FE96}"/>
              </a:ext>
            </a:extLst>
          </p:cNvPr>
          <p:cNvCxnSpPr>
            <a:cxnSpLocks/>
          </p:cNvCxnSpPr>
          <p:nvPr/>
        </p:nvCxnSpPr>
        <p:spPr>
          <a:xfrm flipV="1">
            <a:off x="2230016" y="1558212"/>
            <a:ext cx="550506" cy="251927"/>
          </a:xfrm>
          <a:prstGeom prst="line">
            <a:avLst/>
          </a:prstGeom>
          <a:solidFill>
            <a:srgbClr val="0070C0"/>
          </a:solidFill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89C3EC4-BA72-43C3-98E7-3B7F5617FA67}"/>
              </a:ext>
            </a:extLst>
          </p:cNvPr>
          <p:cNvSpPr txBox="1"/>
          <p:nvPr/>
        </p:nvSpPr>
        <p:spPr>
          <a:xfrm>
            <a:off x="3466994" y="919757"/>
            <a:ext cx="3632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/>
              <a:t>Lessons</a:t>
            </a:r>
            <a:r>
              <a:rPr lang="de-DE" sz="5400" b="1" dirty="0"/>
              <a:t> </a:t>
            </a:r>
            <a:r>
              <a:rPr lang="de-DE" sz="5400" b="1" dirty="0" err="1"/>
              <a:t>Learned</a:t>
            </a:r>
            <a:endParaRPr lang="de-DE" sz="5400" b="1" dirty="0"/>
          </a:p>
        </p:txBody>
      </p:sp>
      <p:sp>
        <p:nvSpPr>
          <p:cNvPr id="148" name="Hexagon 4">
            <a:extLst>
              <a:ext uri="{FF2B5EF4-FFF2-40B4-BE49-F238E27FC236}">
                <a16:creationId xmlns:a16="http://schemas.microsoft.com/office/drawing/2014/main" id="{EDAB30C5-1B95-4770-B4CC-38DF2A5B1673}"/>
              </a:ext>
            </a:extLst>
          </p:cNvPr>
          <p:cNvSpPr/>
          <p:nvPr/>
        </p:nvSpPr>
        <p:spPr>
          <a:xfrm rot="14419568">
            <a:off x="411448" y="1364684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9" name="Hexagon 4">
            <a:extLst>
              <a:ext uri="{FF2B5EF4-FFF2-40B4-BE49-F238E27FC236}">
                <a16:creationId xmlns:a16="http://schemas.microsoft.com/office/drawing/2014/main" id="{C577AB82-B6BB-4DC0-B5D4-0FDB8E5787E2}"/>
              </a:ext>
            </a:extLst>
          </p:cNvPr>
          <p:cNvSpPr/>
          <p:nvPr/>
        </p:nvSpPr>
        <p:spPr>
          <a:xfrm rot="14419568">
            <a:off x="7504570" y="1365763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2068" name="Textfeld 2067">
            <a:extLst>
              <a:ext uri="{FF2B5EF4-FFF2-40B4-BE49-F238E27FC236}">
                <a16:creationId xmlns:a16="http://schemas.microsoft.com/office/drawing/2014/main" id="{8ADDFF33-BAA7-44FB-A457-A1A2F4E808F0}"/>
              </a:ext>
            </a:extLst>
          </p:cNvPr>
          <p:cNvSpPr txBox="1"/>
          <p:nvPr/>
        </p:nvSpPr>
        <p:spPr>
          <a:xfrm>
            <a:off x="7563541" y="1759027"/>
            <a:ext cx="1941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Nicht aufgeben</a:t>
            </a: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oder die Motivation verlieren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1FDA8853-D750-404A-9929-B8CCB54999EA}"/>
              </a:ext>
            </a:extLst>
          </p:cNvPr>
          <p:cNvSpPr txBox="1"/>
          <p:nvPr/>
        </p:nvSpPr>
        <p:spPr>
          <a:xfrm>
            <a:off x="1439357" y="4019852"/>
            <a:ext cx="203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Requirements</a:t>
            </a:r>
            <a:r>
              <a:rPr lang="de-DE" sz="1600" b="1" dirty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152" name="Rectangle 9">
            <a:extLst>
              <a:ext uri="{FF2B5EF4-FFF2-40B4-BE49-F238E27FC236}">
                <a16:creationId xmlns:a16="http://schemas.microsoft.com/office/drawing/2014/main" id="{24C24B39-60DB-4366-91AA-BA7D9715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 err="1"/>
              <a:t>Lessons</a:t>
            </a:r>
            <a:r>
              <a:rPr lang="de-DE" altLang="de-DE" sz="1200" dirty="0"/>
              <a:t> </a:t>
            </a:r>
            <a:r>
              <a:rPr lang="de-DE" altLang="de-DE" sz="1200" dirty="0" err="1"/>
              <a:t>Learned</a:t>
            </a:r>
            <a:r>
              <a:rPr lang="de-DE" altLang="de-DE" sz="1200" dirty="0"/>
              <a:t> |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D8E8B657-B8F2-4842-96F1-FA924E2643CC}"/>
              </a:ext>
            </a:extLst>
          </p:cNvPr>
          <p:cNvSpPr txBox="1"/>
          <p:nvPr/>
        </p:nvSpPr>
        <p:spPr>
          <a:xfrm>
            <a:off x="419267" y="1948973"/>
            <a:ext cx="202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Einarbeitung in GitHub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C5C0E9C-9CBB-4584-BA04-3B9835A84718}"/>
              </a:ext>
            </a:extLst>
          </p:cNvPr>
          <p:cNvSpPr txBox="1"/>
          <p:nvPr/>
        </p:nvSpPr>
        <p:spPr>
          <a:xfrm>
            <a:off x="3969167" y="4576955"/>
            <a:ext cx="202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Den Aufwand </a:t>
            </a: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des Projekts einschätzen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8A6CE008-0407-4211-BA06-C2098BA69F72}"/>
              </a:ext>
            </a:extLst>
          </p:cNvPr>
          <p:cNvSpPr txBox="1"/>
          <p:nvPr/>
        </p:nvSpPr>
        <p:spPr>
          <a:xfrm>
            <a:off x="6576388" y="4142962"/>
            <a:ext cx="189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Proaktivität beibehalten</a:t>
            </a:r>
          </a:p>
        </p:txBody>
      </p:sp>
    </p:spTree>
    <p:extLst>
      <p:ext uri="{BB962C8B-B14F-4D97-AF65-F5344CB8AC3E}">
        <p14:creationId xmlns:p14="http://schemas.microsoft.com/office/powerpoint/2010/main" val="5129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5" grpId="0" animBg="1"/>
      <p:bldP spid="58" grpId="0" animBg="1"/>
      <p:bldP spid="69" grpId="0" animBg="1"/>
      <p:bldP spid="66" grpId="0" animBg="1"/>
      <p:bldP spid="50" grpId="0" animBg="1"/>
      <p:bldP spid="68" grpId="0" animBg="1"/>
      <p:bldP spid="104" grpId="0" animBg="1"/>
      <p:bldP spid="148" grpId="0" animBg="1"/>
      <p:bldP spid="1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Weiterentwicklung des Modelling Wizards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 Funktionen hinzufügen</a:t>
            </a:r>
          </a:p>
          <a:p>
            <a:pPr marL="0" indent="0"/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separates Speichern von den Libraries und dem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Bestehende Funktionen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Plugin als </a:t>
            </a:r>
            <a:r>
              <a:rPr lang="de-DE" dirty="0" err="1">
                <a:sym typeface="Wingdings" panose="05000000000000000000" pitchFamily="2" charset="2"/>
              </a:rPr>
              <a:t>Standalone</a:t>
            </a:r>
            <a:r>
              <a:rPr lang="de-DE" dirty="0">
                <a:sym typeface="Wingdings" panose="05000000000000000000" pitchFamily="2" charset="2"/>
              </a:rPr>
              <a:t> Anwendung entwickeln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2C306-2F6E-4993-9381-EDECCD692165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Ausblick |</a:t>
            </a:r>
          </a:p>
        </p:txBody>
      </p:sp>
    </p:spTree>
    <p:extLst>
      <p:ext uri="{BB962C8B-B14F-4D97-AF65-F5344CB8AC3E}">
        <p14:creationId xmlns:p14="http://schemas.microsoft.com/office/powerpoint/2010/main" val="411004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673465"/>
            <a:ext cx="8420100" cy="1362075"/>
          </a:xfrm>
        </p:spPr>
        <p:txBody>
          <a:bodyPr/>
          <a:lstStyle/>
          <a:p>
            <a:pPr algn="ctr"/>
            <a:r>
              <a:rPr lang="de-DE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4578" y="1535102"/>
            <a:ext cx="7096844" cy="1955800"/>
          </a:xfrm>
        </p:spPr>
        <p:txBody>
          <a:bodyPr/>
          <a:lstStyle/>
          <a:p>
            <a:pPr algn="just"/>
            <a:r>
              <a:rPr lang="en-US" b="0" i="1" dirty="0">
                <a:effectLst/>
              </a:rPr>
              <a:t>Anyone can write code that a computer can understand. Good programmers write code that humans can understand.  - </a:t>
            </a:r>
            <a:r>
              <a:rPr lang="en-US" dirty="0"/>
              <a:t>Martin Fowler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AAFC2-D38C-4EF2-949C-C4691A9EFB35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Ausblick |</a:t>
            </a:r>
          </a:p>
        </p:txBody>
      </p:sp>
    </p:spTree>
    <p:extLst>
      <p:ext uri="{BB962C8B-B14F-4D97-AF65-F5344CB8AC3E}">
        <p14:creationId xmlns:p14="http://schemas.microsoft.com/office/powerpoint/2010/main" val="426551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Bilder</a:t>
            </a:r>
          </a:p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Folie 6: </a:t>
            </a:r>
            <a:r>
              <a:rPr lang="de-DE" sz="1200" dirty="0" err="1">
                <a:solidFill>
                  <a:srgbClr val="5C6971"/>
                </a:solidFill>
                <a:sym typeface="Wingdings" panose="05000000000000000000" pitchFamily="2" charset="2"/>
              </a:rPr>
              <a:t>AutomationML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Logo (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  <a:hlinkClick r:id="rId2"/>
              </a:rPr>
              <a:t>https://automationml.org/o.red.c/news-220.html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defRPr/>
            </a:pPr>
            <a:r>
              <a:rPr lang="de-DE" sz="1200" dirty="0">
                <a:sym typeface="Wingdings" panose="05000000000000000000" pitchFamily="2" charset="2"/>
              </a:rPr>
              <a:t>Folie 9: Prototyp (Eigene Darstellung, Modelling Wizard Plugin)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680D36-A3BE-4736-9A7B-3EB10928D2CB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3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6E75D76C-C2C4-4A48-AC23-AB041C9F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2C761E9-67A3-4694-AC85-C34769B075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7" name="Datumsplatzhalter 3">
            <a:extLst>
              <a:ext uri="{FF2B5EF4-FFF2-40B4-BE49-F238E27FC236}">
                <a16:creationId xmlns:a16="http://schemas.microsoft.com/office/drawing/2014/main" id="{0A63EDD4-180C-4100-B60F-AF7D15C795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5D7560-873E-4A11-B999-9EC1DC85140A}" type="datetime1">
              <a:rPr lang="de-DE" altLang="de-DE" smtClean="0"/>
              <a:t>21.05.2021</a:t>
            </a:fld>
            <a:endParaRPr lang="de-DE" altLang="de-DE" sz="1400" dirty="0"/>
          </a:p>
        </p:txBody>
      </p:sp>
      <p:sp>
        <p:nvSpPr>
          <p:cNvPr id="18458" name="Foliennummernplatzhalter 4">
            <a:extLst>
              <a:ext uri="{FF2B5EF4-FFF2-40B4-BE49-F238E27FC236}">
                <a16:creationId xmlns:a16="http://schemas.microsoft.com/office/drawing/2014/main" id="{1ABAD55D-3ED2-4042-BE76-CE26903C3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4617A91-6B61-4DD1-8903-F7BEEA5F7EFE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pic>
        <p:nvPicPr>
          <p:cNvPr id="18459" name="Picture 26">
            <a:extLst>
              <a:ext uri="{FF2B5EF4-FFF2-40B4-BE49-F238E27FC236}">
                <a16:creationId xmlns:a16="http://schemas.microsoft.com/office/drawing/2014/main" id="{0FC6B68C-6837-41F0-9C5C-B93DA76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">
            <a:extLst>
              <a:ext uri="{FF2B5EF4-FFF2-40B4-BE49-F238E27FC236}">
                <a16:creationId xmlns:a16="http://schemas.microsoft.com/office/drawing/2014/main" id="{BC9AD68D-7041-4CA4-B452-B760FC86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6">
            <a:extLst>
              <a:ext uri="{FF2B5EF4-FFF2-40B4-BE49-F238E27FC236}">
                <a16:creationId xmlns:a16="http://schemas.microsoft.com/office/drawing/2014/main" id="{FD924E8E-FF6B-46F6-B451-D0527EE4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2CF63190-C588-40C3-B516-85BF53A9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8">
            <a:extLst>
              <a:ext uri="{FF2B5EF4-FFF2-40B4-BE49-F238E27FC236}">
                <a16:creationId xmlns:a16="http://schemas.microsoft.com/office/drawing/2014/main" id="{1443684A-4F7F-4434-A2D3-6BAA400A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10">
            <a:extLst>
              <a:ext uri="{FF2B5EF4-FFF2-40B4-BE49-F238E27FC236}">
                <a16:creationId xmlns:a16="http://schemas.microsoft.com/office/drawing/2014/main" id="{192D40B5-39E1-4BD6-8325-AA4A2B3B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5" name="Rectangle 9">
            <a:extLst>
              <a:ext uri="{FF2B5EF4-FFF2-40B4-BE49-F238E27FC236}">
                <a16:creationId xmlns:a16="http://schemas.microsoft.com/office/drawing/2014/main" id="{30304512-7B2E-4090-94C0-02FF9B5C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/>
              <a:t>Teamvorstellung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160EAA19-B322-4FEA-ACA9-BBAC7519A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4FA02550-5C61-48F8-A21E-401F309B1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de-DE" altLang="de-DE" dirty="0"/>
              <a:t>Vorstellung des Projekts</a:t>
            </a:r>
          </a:p>
          <a:p>
            <a:pPr>
              <a:buFontTx/>
              <a:buAutoNum type="arabicPeriod"/>
            </a:pPr>
            <a:r>
              <a:rPr lang="de-DE" altLang="de-DE" dirty="0"/>
              <a:t>Produktübersicht</a:t>
            </a:r>
          </a:p>
          <a:p>
            <a:pPr>
              <a:buFontTx/>
              <a:buAutoNum type="arabicPeriod"/>
            </a:pPr>
            <a:r>
              <a:rPr lang="de-DE" altLang="de-DE" dirty="0"/>
              <a:t>Module </a:t>
            </a:r>
          </a:p>
          <a:p>
            <a:pPr>
              <a:buFontTx/>
              <a:buAutoNum type="arabicPeriod"/>
            </a:pPr>
            <a:r>
              <a:rPr lang="de-DE" altLang="de-DE" dirty="0"/>
              <a:t>Testvorgehensweise</a:t>
            </a:r>
          </a:p>
          <a:p>
            <a:pPr>
              <a:buFontTx/>
              <a:buAutoNum type="arabicPeriod"/>
            </a:pPr>
            <a:r>
              <a:rPr lang="de-DE" altLang="de-DE" dirty="0"/>
              <a:t>Rückblick auf den Prototypen</a:t>
            </a:r>
          </a:p>
          <a:p>
            <a:pPr>
              <a:buFontTx/>
              <a:buAutoNum type="arabicPeriod"/>
            </a:pPr>
            <a:r>
              <a:rPr lang="de-DE" altLang="de-DE" dirty="0"/>
              <a:t>Live Demo</a:t>
            </a:r>
          </a:p>
          <a:p>
            <a:pPr>
              <a:buFontTx/>
              <a:buAutoNum type="arabicPeriod"/>
            </a:pPr>
            <a:r>
              <a:rPr lang="de-DE" altLang="de-DE" dirty="0" err="1"/>
              <a:t>Lessons</a:t>
            </a:r>
            <a:r>
              <a:rPr lang="de-DE" altLang="de-DE" dirty="0"/>
              <a:t> </a:t>
            </a:r>
            <a:r>
              <a:rPr lang="de-DE" altLang="de-DE" dirty="0" err="1"/>
              <a:t>Learned</a:t>
            </a:r>
            <a:endParaRPr lang="de-DE" altLang="de-DE" dirty="0"/>
          </a:p>
          <a:p>
            <a:pPr>
              <a:buFontTx/>
              <a:buAutoNum type="arabicPeriod"/>
            </a:pPr>
            <a:r>
              <a:rPr lang="de-DE" altLang="de-DE" dirty="0"/>
              <a:t>Ausblick</a:t>
            </a:r>
          </a:p>
        </p:txBody>
      </p:sp>
      <p:sp>
        <p:nvSpPr>
          <p:cNvPr id="20484" name="Datumsplatzhalter 3">
            <a:extLst>
              <a:ext uri="{FF2B5EF4-FFF2-40B4-BE49-F238E27FC236}">
                <a16:creationId xmlns:a16="http://schemas.microsoft.com/office/drawing/2014/main" id="{A46F7F13-16C7-4F34-8129-B5D7040271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F3D077-160D-4153-8186-251702BBFA30}" type="datetime1">
              <a:rPr lang="de-DE" altLang="de-DE" smtClean="0"/>
              <a:t>21.05.2021</a:t>
            </a:fld>
            <a:endParaRPr lang="de-DE" altLang="de-DE" sz="1400" dirty="0"/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720352AB-EDA1-4C35-BAE3-7A8C1D85F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2E66956-711C-472B-9934-AF104A935BC7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1CCD67EA-461D-4B4A-9E92-06972444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Agenda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Plugin für den </a:t>
            </a:r>
            <a:r>
              <a:rPr lang="de-DE" dirty="0" err="1"/>
              <a:t>AutomationML</a:t>
            </a:r>
            <a:r>
              <a:rPr lang="de-DE" dirty="0"/>
              <a:t>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Mithilfe dieses Plugins können Devices und Geräteschnittstellen angelegt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AutomationML</a:t>
            </a:r>
            <a:r>
              <a:rPr lang="de-DE" dirty="0"/>
              <a:t>- Package als Dateiformat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8576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Bessere Benutzerfreundlichkeit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D0CDB-B616-4E20-99D4-F9860A5C8486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DB5D6E0-B46D-4B4C-A733-D7DE3DD3A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19560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E102E-F49C-4C5A-97F2-8D58BDB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17532"/>
            <a:ext cx="8534400" cy="838200"/>
          </a:xfrm>
        </p:spPr>
        <p:txBody>
          <a:bodyPr/>
          <a:lstStyle/>
          <a:p>
            <a:r>
              <a:rPr lang="de-DE" dirty="0"/>
              <a:t>2. Produktübersicht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ADD1C-A877-4D37-B6C5-B5869398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DA80B-4892-42C9-B7CC-0EAC1D881A24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84059F-5B54-46E0-A037-221C85183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98D681-78CA-454D-A102-D288BBB7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0229"/>
            <a:ext cx="2786609" cy="2941421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2948BE43-7C4F-4392-B9DD-B98C4F0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Produktübersicht |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6BA1A5D-FD67-45B0-9A4E-B7B0A4FD9B48}"/>
              </a:ext>
            </a:extLst>
          </p:cNvPr>
          <p:cNvSpPr/>
          <p:nvPr/>
        </p:nvSpPr>
        <p:spPr bwMode="auto">
          <a:xfrm>
            <a:off x="3856493" y="213947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9A2F5BB-FC73-40C2-AFFB-BB193B525078}"/>
              </a:ext>
            </a:extLst>
          </p:cNvPr>
          <p:cNvSpPr/>
          <p:nvPr/>
        </p:nvSpPr>
        <p:spPr bwMode="auto">
          <a:xfrm>
            <a:off x="5961112" y="2118317"/>
            <a:ext cx="17281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erstellen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75AEADD-2E34-4269-9EE1-876A9C0E56BD}"/>
              </a:ext>
            </a:extLst>
          </p:cNvPr>
          <p:cNvSpPr/>
          <p:nvPr/>
        </p:nvSpPr>
        <p:spPr bwMode="auto">
          <a:xfrm>
            <a:off x="3852664" y="2761655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D3A633-E0D7-4F2C-9F5A-EB932DC701C2}"/>
              </a:ext>
            </a:extLst>
          </p:cNvPr>
          <p:cNvSpPr/>
          <p:nvPr/>
        </p:nvSpPr>
        <p:spPr bwMode="auto">
          <a:xfrm>
            <a:off x="5961112" y="2730887"/>
            <a:ext cx="302433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laden und bearbeiten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088EA327-98F5-47A2-BEF1-3B37F4D2879F}"/>
              </a:ext>
            </a:extLst>
          </p:cNvPr>
          <p:cNvSpPr/>
          <p:nvPr/>
        </p:nvSpPr>
        <p:spPr bwMode="auto">
          <a:xfrm>
            <a:off x="3852664" y="3380919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60269DE-73C2-45B2-B98D-D79FF1800A24}"/>
              </a:ext>
            </a:extLst>
          </p:cNvPr>
          <p:cNvSpPr/>
          <p:nvPr/>
        </p:nvSpPr>
        <p:spPr bwMode="auto">
          <a:xfrm>
            <a:off x="5961111" y="3358954"/>
            <a:ext cx="2448273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Gerätedaten anzeigen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2DD0793-B791-4088-88B1-8AFD6F66D206}"/>
              </a:ext>
            </a:extLst>
          </p:cNvPr>
          <p:cNvSpPr/>
          <p:nvPr/>
        </p:nvSpPr>
        <p:spPr bwMode="auto">
          <a:xfrm>
            <a:off x="3852664" y="398263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637F2BF-C73F-4446-871B-6572E77F3EEE}"/>
              </a:ext>
            </a:extLst>
          </p:cNvPr>
          <p:cNvSpPr/>
          <p:nvPr/>
        </p:nvSpPr>
        <p:spPr bwMode="auto">
          <a:xfrm>
            <a:off x="3852664" y="458425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8F4E90-47C4-4B1C-B8D5-60DD81C3AF77}"/>
              </a:ext>
            </a:extLst>
          </p:cNvPr>
          <p:cNvSpPr/>
          <p:nvPr/>
        </p:nvSpPr>
        <p:spPr bwMode="auto">
          <a:xfrm>
            <a:off x="5961111" y="3981579"/>
            <a:ext cx="230425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Anhänge hinzufügen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3CA2AB1-C127-413C-AC1E-A86531A4FA2E}"/>
              </a:ext>
            </a:extLst>
          </p:cNvPr>
          <p:cNvSpPr/>
          <p:nvPr/>
        </p:nvSpPr>
        <p:spPr bwMode="auto">
          <a:xfrm>
            <a:off x="5961111" y="4574319"/>
            <a:ext cx="2880321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CAEX 3.0 Ausgabeformat</a:t>
            </a:r>
          </a:p>
        </p:txBody>
      </p:sp>
    </p:spTree>
    <p:extLst>
      <p:ext uri="{BB962C8B-B14F-4D97-AF65-F5344CB8AC3E}">
        <p14:creationId xmlns:p14="http://schemas.microsoft.com/office/powerpoint/2010/main" val="37137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Module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8946BBB-8A7B-4954-88EF-243F4A2F9B98}"/>
              </a:ext>
            </a:extLst>
          </p:cNvPr>
          <p:cNvSpPr/>
          <p:nvPr/>
        </p:nvSpPr>
        <p:spPr bwMode="auto">
          <a:xfrm>
            <a:off x="3838972" y="1637834"/>
            <a:ext cx="2228056" cy="598953"/>
          </a:xfrm>
          <a:prstGeom prst="rect">
            <a:avLst/>
          </a:prstGeom>
          <a:solidFill>
            <a:srgbClr val="FF9933"/>
          </a:solidFill>
          <a:ln w="38100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Module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DC768-87FA-48C6-9935-28D49E9DBBB0}"/>
              </a:ext>
            </a:extLst>
          </p:cNvPr>
          <p:cNvSpPr/>
          <p:nvPr/>
        </p:nvSpPr>
        <p:spPr bwMode="auto">
          <a:xfrm>
            <a:off x="6465169" y="353038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Controller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495B84-7851-44B3-B63D-1632678B1A1E}"/>
              </a:ext>
            </a:extLst>
          </p:cNvPr>
          <p:cNvSpPr/>
          <p:nvPr/>
        </p:nvSpPr>
        <p:spPr bwMode="auto">
          <a:xfrm>
            <a:off x="1295050" y="356212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GUI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75DB48A-0F7C-4045-82F3-905315CB960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2358203" y="2236787"/>
            <a:ext cx="2594797" cy="132533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E436EC1-7F14-496E-A434-5D478E61E9C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 bwMode="auto">
          <a:xfrm>
            <a:off x="4953000" y="2236787"/>
            <a:ext cx="2575322" cy="129359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54A8B321-027B-4F66-8AAC-BAD318B8F1CE}"/>
              </a:ext>
            </a:extLst>
          </p:cNvPr>
          <p:cNvSpPr/>
          <p:nvPr/>
        </p:nvSpPr>
        <p:spPr bwMode="auto">
          <a:xfrm>
            <a:off x="1295050" y="401522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Windows Forms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22BD7F1-9B34-4859-874A-54332BAB1E24}"/>
              </a:ext>
            </a:extLst>
          </p:cNvPr>
          <p:cNvSpPr/>
          <p:nvPr/>
        </p:nvSpPr>
        <p:spPr bwMode="auto">
          <a:xfrm>
            <a:off x="1295050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Usability - Konzept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B39970-BECF-49F2-B41C-87C54438F517}"/>
              </a:ext>
            </a:extLst>
          </p:cNvPr>
          <p:cNvSpPr/>
          <p:nvPr/>
        </p:nvSpPr>
        <p:spPr bwMode="auto">
          <a:xfrm>
            <a:off x="6465169" y="399935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Eventhandling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C28678C-BF30-414F-A538-CBE870530636}"/>
              </a:ext>
            </a:extLst>
          </p:cNvPr>
          <p:cNvSpPr/>
          <p:nvPr/>
        </p:nvSpPr>
        <p:spPr bwMode="auto">
          <a:xfrm>
            <a:off x="6465169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Import / Export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0E829BE-8849-47F9-9425-6764010A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745892"/>
            <a:ext cx="8534400" cy="838200"/>
          </a:xfrm>
        </p:spPr>
        <p:txBody>
          <a:bodyPr/>
          <a:lstStyle/>
          <a:p>
            <a:r>
              <a:rPr lang="de-DE" dirty="0"/>
              <a:t>3. Module</a:t>
            </a:r>
          </a:p>
        </p:txBody>
      </p:sp>
    </p:spTree>
    <p:extLst>
      <p:ext uri="{BB962C8B-B14F-4D97-AF65-F5344CB8AC3E}">
        <p14:creationId xmlns:p14="http://schemas.microsoft.com/office/powerpoint/2010/main" val="12705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 animBg="1"/>
      <p:bldP spid="28" grpId="0" animBg="1"/>
      <p:bldP spid="34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68760"/>
            <a:ext cx="8534400" cy="838200"/>
          </a:xfrm>
        </p:spPr>
        <p:txBody>
          <a:bodyPr/>
          <a:lstStyle/>
          <a:p>
            <a:r>
              <a:rPr lang="de-DE" altLang="de-DE" dirty="0"/>
              <a:t>4. Testvorgehensweise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4864"/>
            <a:ext cx="8534400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 White-Box-</a:t>
            </a:r>
            <a:r>
              <a:rPr lang="de-DE" dirty="0" err="1"/>
              <a:t>Testing</a:t>
            </a:r>
            <a:r>
              <a:rPr lang="de-DE" dirty="0"/>
              <a:t> möglich, da Programmablauf undurchsichtig</a:t>
            </a:r>
          </a:p>
          <a:p>
            <a:pPr marL="0" indent="0"/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daher </a:t>
            </a:r>
            <a:r>
              <a:rPr lang="de-DE" b="1" dirty="0">
                <a:sym typeface="Wingdings" panose="05000000000000000000" pitchFamily="2" charset="2"/>
              </a:rPr>
              <a:t>Black-Box-</a:t>
            </a:r>
            <a:r>
              <a:rPr lang="de-DE" b="1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als Vorgehensweise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Teilweise Wissen über Controller: Grenzwertanalyse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POC und POO aus Sicht des Users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Testplanung	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Basisfunktionen	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5C6971"/>
                </a:solidFill>
              </a:rPr>
              <a:t>Generic</a:t>
            </a:r>
            <a:r>
              <a:rPr lang="de-DE" dirty="0">
                <a:solidFill>
                  <a:srgbClr val="5C6971"/>
                </a:solidFill>
              </a:rPr>
              <a:t> Data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Interfaces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Attachements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Testvorgehensweise |</a:t>
            </a:r>
          </a:p>
        </p:txBody>
      </p:sp>
    </p:spTree>
    <p:extLst>
      <p:ext uri="{BB962C8B-B14F-4D97-AF65-F5344CB8AC3E}">
        <p14:creationId xmlns:p14="http://schemas.microsoft.com/office/powerpoint/2010/main" val="203772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0FDD3-EAC6-47BF-A318-8D70EBD8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12" y="959402"/>
            <a:ext cx="8534400" cy="838200"/>
          </a:xfrm>
        </p:spPr>
        <p:txBody>
          <a:bodyPr/>
          <a:lstStyle/>
          <a:p>
            <a:r>
              <a:rPr lang="de-DE" dirty="0"/>
              <a:t>5. </a:t>
            </a:r>
            <a:r>
              <a:rPr lang="de-DE" altLang="de-DE" dirty="0"/>
              <a:t>Rückblick auf den Prototypen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A16EF-5D73-4FB1-9C21-4D3C7E85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3AECD-85DF-4009-A97F-9CE1707E632B}" type="datetime1">
              <a:rPr lang="de-DE" smtClean="0"/>
              <a:t>21.05.2021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E1FB4-74AA-4184-A3BF-EAF905D51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C2C88D-B0E1-4AEA-B49E-89146B121FB2}"/>
              </a:ext>
            </a:extLst>
          </p:cNvPr>
          <p:cNvSpPr txBox="1"/>
          <p:nvPr/>
        </p:nvSpPr>
        <p:spPr>
          <a:xfrm>
            <a:off x="362298" y="19002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7BEADE1-B0E2-4493-81DD-ACDE3A32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75" y="1900217"/>
            <a:ext cx="8011325" cy="433640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280456-41E8-4D48-AAD4-5491868C4B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797602"/>
            <a:ext cx="8660831" cy="437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4FFC3FE6-638B-47B9-BCC3-F60BF0FE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Rückblick |</a:t>
            </a:r>
          </a:p>
        </p:txBody>
      </p:sp>
    </p:spTree>
    <p:extLst>
      <p:ext uri="{BB962C8B-B14F-4D97-AF65-F5344CB8AC3E}">
        <p14:creationId xmlns:p14="http://schemas.microsoft.com/office/powerpoint/2010/main" val="25425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A4-Papier (210 x 297 mm)</PresentationFormat>
  <Paragraphs>180</Paragraphs>
  <Slides>14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Whitney</vt:lpstr>
      <vt:lpstr>Leere Präsentation</vt:lpstr>
      <vt:lpstr>Benutzerdefiniertes Design</vt:lpstr>
      <vt:lpstr>1_Leere Präsentation</vt:lpstr>
      <vt:lpstr>Modelling Wizard for Device Descriptions</vt:lpstr>
      <vt:lpstr>Teamvorstellung </vt:lpstr>
      <vt:lpstr>Agenda</vt:lpstr>
      <vt:lpstr>1. Projekt - Beschreibung</vt:lpstr>
      <vt:lpstr>1. Projekt - Benefits</vt:lpstr>
      <vt:lpstr>2. Produktübersicht </vt:lpstr>
      <vt:lpstr>3. Module</vt:lpstr>
      <vt:lpstr>4. Testvorgehensweise</vt:lpstr>
      <vt:lpstr>5. Rückblick auf den Prototypen</vt:lpstr>
      <vt:lpstr>6. Live Demo </vt:lpstr>
      <vt:lpstr>PowerPoint-Präsentation</vt:lpstr>
      <vt:lpstr>8. Ausblick</vt:lpstr>
      <vt:lpstr>Fragen?</vt:lpstr>
      <vt:lpstr>Quellen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Heike</dc:creator>
  <cp:lastModifiedBy>Stefan-Nemanja Banov</cp:lastModifiedBy>
  <cp:revision>141</cp:revision>
  <cp:lastPrinted>2009-06-16T07:45:26Z</cp:lastPrinted>
  <dcterms:modified xsi:type="dcterms:W3CDTF">2021-05-21T07:45:46Z</dcterms:modified>
</cp:coreProperties>
</file>