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680"/>
  </p:normalViewPr>
  <p:slideViewPr>
    <p:cSldViewPr snapToGrid="0" snapToObjects="1">
      <p:cViewPr varScale="1">
        <p:scale>
          <a:sx n="68" d="100"/>
          <a:sy n="68" d="100"/>
        </p:scale>
        <p:origin x="592"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5/31/2021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5/31/2021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5/31/2021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5/31/2021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5/31/2021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5/31/2021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5/31/2021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5/31/2021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5/31/2021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F9CC0-8E11-5246-A928-B9B25FC2252B}"/>
              </a:ext>
            </a:extLst>
          </p:cNvPr>
          <p:cNvSpPr>
            <a:spLocks noGrp="1"/>
          </p:cNvSpPr>
          <p:nvPr>
            <p:ph type="ctrTitle"/>
          </p:nvPr>
        </p:nvSpPr>
        <p:spPr/>
        <p:txBody>
          <a:bodyPr/>
          <a:lstStyle/>
          <a:p>
            <a:r>
              <a:rPr lang="en-US" sz="6000" cap="none" dirty="0"/>
              <a:t>Spatial Awareness Program</a:t>
            </a:r>
          </a:p>
        </p:txBody>
      </p:sp>
      <p:sp>
        <p:nvSpPr>
          <p:cNvPr id="3" name="Subtitle 2">
            <a:extLst>
              <a:ext uri="{FF2B5EF4-FFF2-40B4-BE49-F238E27FC236}">
                <a16:creationId xmlns:a16="http://schemas.microsoft.com/office/drawing/2014/main" id="{03E1FF44-5021-5B4E-9884-58118258005F}"/>
              </a:ext>
            </a:extLst>
          </p:cNvPr>
          <p:cNvSpPr>
            <a:spLocks noGrp="1"/>
          </p:cNvSpPr>
          <p:nvPr>
            <p:ph type="subTitle" idx="1"/>
          </p:nvPr>
        </p:nvSpPr>
        <p:spPr>
          <a:xfrm>
            <a:off x="2679907" y="3956279"/>
            <a:ext cx="6579708" cy="1086237"/>
          </a:xfrm>
        </p:spPr>
        <p:txBody>
          <a:bodyPr/>
          <a:lstStyle/>
          <a:p>
            <a:r>
              <a:rPr lang="en-US" dirty="0" err="1"/>
              <a:t>Devansh</a:t>
            </a:r>
            <a:r>
              <a:rPr lang="en-US" dirty="0"/>
              <a:t> Shah , Rishabh </a:t>
            </a:r>
            <a:r>
              <a:rPr lang="en-US" dirty="0" err="1"/>
              <a:t>Leelchand</a:t>
            </a:r>
            <a:r>
              <a:rPr lang="en-US" dirty="0"/>
              <a:t>, Harry Jia, James Hanna</a:t>
            </a:r>
          </a:p>
        </p:txBody>
      </p:sp>
    </p:spTree>
    <p:extLst>
      <p:ext uri="{BB962C8B-B14F-4D97-AF65-F5344CB8AC3E}">
        <p14:creationId xmlns:p14="http://schemas.microsoft.com/office/powerpoint/2010/main" val="1243108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D6374-3973-A045-B1BB-59BBBFA998A4}"/>
              </a:ext>
            </a:extLst>
          </p:cNvPr>
          <p:cNvSpPr>
            <a:spLocks noGrp="1"/>
          </p:cNvSpPr>
          <p:nvPr>
            <p:ph type="title"/>
          </p:nvPr>
        </p:nvSpPr>
        <p:spPr/>
        <p:txBody>
          <a:bodyPr/>
          <a:lstStyle/>
          <a:p>
            <a:r>
              <a:rPr lang="en-US" dirty="0"/>
              <a:t>Demonstration of Model </a:t>
            </a:r>
          </a:p>
        </p:txBody>
      </p:sp>
      <p:sp>
        <p:nvSpPr>
          <p:cNvPr id="3" name="Content Placeholder 2">
            <a:extLst>
              <a:ext uri="{FF2B5EF4-FFF2-40B4-BE49-F238E27FC236}">
                <a16:creationId xmlns:a16="http://schemas.microsoft.com/office/drawing/2014/main" id="{750566A9-C1EF-5847-A744-381900B3983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42266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F1B3E-C4B2-1243-81DD-719AA3A6591D}"/>
              </a:ext>
            </a:extLst>
          </p:cNvPr>
          <p:cNvSpPr>
            <a:spLocks noGrp="1"/>
          </p:cNvSpPr>
          <p:nvPr>
            <p:ph type="title"/>
          </p:nvPr>
        </p:nvSpPr>
        <p:spPr>
          <a:xfrm>
            <a:off x="1023562" y="685800"/>
            <a:ext cx="10493524" cy="1485900"/>
          </a:xfrm>
        </p:spPr>
        <p:txBody>
          <a:bodyPr>
            <a:normAutofit/>
          </a:bodyPr>
          <a:lstStyle/>
          <a:p>
            <a:r>
              <a:rPr lang="en-US" dirty="0"/>
              <a:t>Introduction to the Problem </a:t>
            </a:r>
          </a:p>
        </p:txBody>
      </p:sp>
      <p:sp>
        <p:nvSpPr>
          <p:cNvPr id="1028" name="Rectangle 70">
            <a:extLst>
              <a:ext uri="{FF2B5EF4-FFF2-40B4-BE49-F238E27FC236}">
                <a16:creationId xmlns:a16="http://schemas.microsoft.com/office/drawing/2014/main" id="{B9F89C22-0475-4427-B7C8-0269AD40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ACC1CC33-E333-3C49-9466-F2D7B80728E5}"/>
              </a:ext>
            </a:extLst>
          </p:cNvPr>
          <p:cNvSpPr>
            <a:spLocks noGrp="1"/>
          </p:cNvSpPr>
          <p:nvPr>
            <p:ph idx="1"/>
          </p:nvPr>
        </p:nvSpPr>
        <p:spPr>
          <a:xfrm>
            <a:off x="1023562" y="2286000"/>
            <a:ext cx="5072437" cy="3581400"/>
          </a:xfrm>
        </p:spPr>
        <p:txBody>
          <a:bodyPr>
            <a:normAutofit/>
          </a:bodyPr>
          <a:lstStyle/>
          <a:p>
            <a:pPr algn="just"/>
            <a:r>
              <a:rPr lang="en-US" sz="1400" dirty="0"/>
              <a:t>Spatial awareness refers to one’s ability to aware of objects in their surroundings and their body relative to the objects. It is essential for orientation and movement throughout surroundings. </a:t>
            </a:r>
          </a:p>
          <a:p>
            <a:pPr algn="just"/>
            <a:r>
              <a:rPr lang="en-US" sz="1400" dirty="0"/>
              <a:t>While all senses are required to develop spatial awareness, vision contributes the largest by allowing individuals to visually perceive their surroundings </a:t>
            </a:r>
          </a:p>
          <a:p>
            <a:pPr algn="just"/>
            <a:r>
              <a:rPr lang="en-US" sz="1400" dirty="0"/>
              <a:t>A common issue for individuals with vision impairments is their spatial awareness can be hindered from reduced distance/depth perception from the onset of myopia &amp; presbyopia, to no vision perception due to full blindness. </a:t>
            </a:r>
          </a:p>
          <a:p>
            <a:pPr algn="just"/>
            <a:r>
              <a:rPr lang="en-US" sz="1400" dirty="0"/>
              <a:t>Current aides for this problem include the use of walking sticks, touching objects, listening for surroundings and muscle memory in familiar environments such as walkways in ones’ household. </a:t>
            </a:r>
          </a:p>
        </p:txBody>
      </p:sp>
      <p:pic>
        <p:nvPicPr>
          <p:cNvPr id="1026" name="Picture 2" descr="13 Optical Illusions That Will Blow Your Mind">
            <a:extLst>
              <a:ext uri="{FF2B5EF4-FFF2-40B4-BE49-F238E27FC236}">
                <a16:creationId xmlns:a16="http://schemas.microsoft.com/office/drawing/2014/main" id="{BB42BEE5-1F78-6D4E-A0D1-50D5F814930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11641" y="2411220"/>
            <a:ext cx="5105445" cy="3420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9766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CFA6C-2C70-B648-B5FE-4F5577E02C86}"/>
              </a:ext>
            </a:extLst>
          </p:cNvPr>
          <p:cNvSpPr>
            <a:spLocks noGrp="1"/>
          </p:cNvSpPr>
          <p:nvPr>
            <p:ph type="title"/>
          </p:nvPr>
        </p:nvSpPr>
        <p:spPr>
          <a:xfrm>
            <a:off x="1390650" y="685800"/>
            <a:ext cx="9886950" cy="1485900"/>
          </a:xfrm>
        </p:spPr>
        <p:txBody>
          <a:bodyPr>
            <a:normAutofit/>
          </a:bodyPr>
          <a:lstStyle/>
          <a:p>
            <a:r>
              <a:rPr lang="en-US" dirty="0"/>
              <a:t>Introduction to the Solution</a:t>
            </a:r>
          </a:p>
        </p:txBody>
      </p:sp>
      <p:sp>
        <p:nvSpPr>
          <p:cNvPr id="3" name="Content Placeholder 2">
            <a:extLst>
              <a:ext uri="{FF2B5EF4-FFF2-40B4-BE49-F238E27FC236}">
                <a16:creationId xmlns:a16="http://schemas.microsoft.com/office/drawing/2014/main" id="{6E27B0CF-8798-264E-A0BB-4ACDD2E208BA}"/>
              </a:ext>
            </a:extLst>
          </p:cNvPr>
          <p:cNvSpPr>
            <a:spLocks noGrp="1"/>
          </p:cNvSpPr>
          <p:nvPr>
            <p:ph idx="1"/>
          </p:nvPr>
        </p:nvSpPr>
        <p:spPr>
          <a:xfrm>
            <a:off x="1390649" y="1638300"/>
            <a:ext cx="6524625" cy="4533900"/>
          </a:xfrm>
        </p:spPr>
        <p:txBody>
          <a:bodyPr>
            <a:normAutofit fontScale="92500" lnSpcReduction="10000"/>
          </a:bodyPr>
          <a:lstStyle/>
          <a:p>
            <a:pPr algn="just"/>
            <a:r>
              <a:rPr lang="en-US" dirty="0"/>
              <a:t>The Spatial Awareness Program aims to provide a quick and efficient solution that trades vision for touch to develop an individuals’ spatial awareness. </a:t>
            </a:r>
          </a:p>
          <a:p>
            <a:pPr algn="just"/>
            <a:r>
              <a:rPr lang="en-US" dirty="0"/>
              <a:t>The program utilizes a LiDAR laser to scan a room to obtain distance data, for a matrix of data points in front of the individual. The program will then reproduce the scan onto a 3D display that can be felt by the user to allow them to interpret the surrounding  surrounding environment, like pin art. </a:t>
            </a:r>
          </a:p>
          <a:p>
            <a:pPr algn="just"/>
            <a:r>
              <a:rPr lang="en-US" dirty="0"/>
              <a:t>The model we have developed performs this action by utilizing the servos to position the LiDAR at data points and take measurements which are then stored in a matrix. The matrix is then serialized and developed into a visual display in Python. During the scan, the accelerometer monitors the orientation to guarantee a steady scan is conducted while being held by the user. </a:t>
            </a:r>
          </a:p>
        </p:txBody>
      </p:sp>
      <p:pic>
        <p:nvPicPr>
          <p:cNvPr id="2050" name="Picture 2" descr="PinPoint Pin Art 3D Image Maker- Metal Pin Toy to Mould Any Shape | Menkind">
            <a:extLst>
              <a:ext uri="{FF2B5EF4-FFF2-40B4-BE49-F238E27FC236}">
                <a16:creationId xmlns:a16="http://schemas.microsoft.com/office/drawing/2014/main" id="{4E77185D-23AE-8B4C-A02F-56902838511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17" r="6747" b="3"/>
          <a:stretch/>
        </p:blipFill>
        <p:spPr bwMode="auto">
          <a:xfrm>
            <a:off x="8590075" y="1958643"/>
            <a:ext cx="3211495" cy="3466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1348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F7517-BB2A-E842-BE40-565C36FCD931}"/>
              </a:ext>
            </a:extLst>
          </p:cNvPr>
          <p:cNvSpPr>
            <a:spLocks noGrp="1"/>
          </p:cNvSpPr>
          <p:nvPr>
            <p:ph type="title"/>
          </p:nvPr>
        </p:nvSpPr>
        <p:spPr/>
        <p:txBody>
          <a:bodyPr/>
          <a:lstStyle/>
          <a:p>
            <a:r>
              <a:rPr lang="en-US" dirty="0"/>
              <a:t>Main Modules of the Solution</a:t>
            </a:r>
          </a:p>
        </p:txBody>
      </p:sp>
      <p:sp>
        <p:nvSpPr>
          <p:cNvPr id="3" name="Content Placeholder 2">
            <a:extLst>
              <a:ext uri="{FF2B5EF4-FFF2-40B4-BE49-F238E27FC236}">
                <a16:creationId xmlns:a16="http://schemas.microsoft.com/office/drawing/2014/main" id="{84225249-324B-CE42-8D32-EFC6D60AA696}"/>
              </a:ext>
            </a:extLst>
          </p:cNvPr>
          <p:cNvSpPr>
            <a:spLocks noGrp="1"/>
          </p:cNvSpPr>
          <p:nvPr>
            <p:ph idx="1"/>
          </p:nvPr>
        </p:nvSpPr>
        <p:spPr/>
        <p:txBody>
          <a:bodyPr>
            <a:normAutofit/>
          </a:bodyPr>
          <a:lstStyle/>
          <a:p>
            <a:r>
              <a:rPr lang="en-AU" sz="2400" b="1" i="0" dirty="0">
                <a:solidFill>
                  <a:srgbClr val="24292E"/>
                </a:solidFill>
                <a:effectLst/>
                <a:latin typeface="-apple-system"/>
              </a:rPr>
              <a:t>LiDAR &amp; </a:t>
            </a:r>
            <a:r>
              <a:rPr lang="en-AU" sz="2400" b="1" i="0" dirty="0" err="1">
                <a:solidFill>
                  <a:srgbClr val="24292E"/>
                </a:solidFill>
                <a:effectLst/>
                <a:latin typeface="-apple-system"/>
              </a:rPr>
              <a:t>Servometer</a:t>
            </a:r>
            <a:r>
              <a:rPr lang="en-AU" sz="2400" b="1" i="0" dirty="0">
                <a:solidFill>
                  <a:srgbClr val="24292E"/>
                </a:solidFill>
                <a:effectLst/>
                <a:latin typeface="-apple-system"/>
              </a:rPr>
              <a:t> Operation</a:t>
            </a:r>
          </a:p>
          <a:p>
            <a:endParaRPr lang="en-AU" sz="2400" b="1" i="0" dirty="0">
              <a:solidFill>
                <a:srgbClr val="24292E"/>
              </a:solidFill>
              <a:effectLst/>
              <a:latin typeface="-apple-system"/>
            </a:endParaRPr>
          </a:p>
          <a:p>
            <a:r>
              <a:rPr lang="en-AU" sz="2400" b="1" i="0" dirty="0">
                <a:solidFill>
                  <a:srgbClr val="24292E"/>
                </a:solidFill>
                <a:effectLst/>
                <a:latin typeface="-apple-system"/>
              </a:rPr>
              <a:t>Orientation of PTU Module during scans</a:t>
            </a:r>
          </a:p>
          <a:p>
            <a:endParaRPr lang="en-AU" sz="2400" b="1" i="0" dirty="0">
              <a:solidFill>
                <a:srgbClr val="24292E"/>
              </a:solidFill>
              <a:effectLst/>
              <a:latin typeface="-apple-system"/>
            </a:endParaRPr>
          </a:p>
          <a:p>
            <a:r>
              <a:rPr lang="en-AU" sz="2400" b="1" i="0" dirty="0">
                <a:solidFill>
                  <a:srgbClr val="24292E"/>
                </a:solidFill>
                <a:effectLst/>
                <a:latin typeface="-apple-system"/>
              </a:rPr>
              <a:t>Serialisation of Output Data</a:t>
            </a:r>
          </a:p>
          <a:p>
            <a:endParaRPr lang="en-AU" sz="2400" b="1" i="0" dirty="0">
              <a:solidFill>
                <a:srgbClr val="24292E"/>
              </a:solidFill>
              <a:effectLst/>
              <a:latin typeface="-apple-system"/>
            </a:endParaRPr>
          </a:p>
          <a:p>
            <a:r>
              <a:rPr lang="en-AU" sz="2400" b="1" i="0" dirty="0">
                <a:solidFill>
                  <a:srgbClr val="24292E"/>
                </a:solidFill>
                <a:effectLst/>
                <a:latin typeface="-apple-system"/>
              </a:rPr>
              <a:t>Display of Data as a Python Image</a:t>
            </a:r>
          </a:p>
        </p:txBody>
      </p:sp>
    </p:spTree>
    <p:extLst>
      <p:ext uri="{BB962C8B-B14F-4D97-AF65-F5344CB8AC3E}">
        <p14:creationId xmlns:p14="http://schemas.microsoft.com/office/powerpoint/2010/main" val="3807947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C5450-1B05-9444-B0B9-142E4DE112FA}"/>
              </a:ext>
            </a:extLst>
          </p:cNvPr>
          <p:cNvSpPr>
            <a:spLocks noGrp="1"/>
          </p:cNvSpPr>
          <p:nvPr>
            <p:ph type="title"/>
          </p:nvPr>
        </p:nvSpPr>
        <p:spPr/>
        <p:txBody>
          <a:bodyPr/>
          <a:lstStyle/>
          <a:p>
            <a:r>
              <a:rPr lang="en-US" dirty="0"/>
              <a:t>LiDAR &amp; </a:t>
            </a:r>
            <a:r>
              <a:rPr lang="en-US" dirty="0" err="1"/>
              <a:t>Servometer</a:t>
            </a:r>
            <a:r>
              <a:rPr lang="en-US" dirty="0"/>
              <a:t> Operation</a:t>
            </a:r>
          </a:p>
        </p:txBody>
      </p:sp>
      <p:sp>
        <p:nvSpPr>
          <p:cNvPr id="3" name="Content Placeholder 2">
            <a:extLst>
              <a:ext uri="{FF2B5EF4-FFF2-40B4-BE49-F238E27FC236}">
                <a16:creationId xmlns:a16="http://schemas.microsoft.com/office/drawing/2014/main" id="{8486CF6A-D767-5148-BAB0-F7DD0E821E87}"/>
              </a:ext>
            </a:extLst>
          </p:cNvPr>
          <p:cNvSpPr>
            <a:spLocks noGrp="1"/>
          </p:cNvSpPr>
          <p:nvPr>
            <p:ph idx="1"/>
          </p:nvPr>
        </p:nvSpPr>
        <p:spPr/>
        <p:txBody>
          <a:bodyPr>
            <a:normAutofit fontScale="92500" lnSpcReduction="20000"/>
          </a:bodyPr>
          <a:lstStyle/>
          <a:p>
            <a:pPr algn="l"/>
            <a:r>
              <a:rPr lang="en-AU" b="0" i="0" dirty="0" err="1">
                <a:solidFill>
                  <a:srgbClr val="24292E"/>
                </a:solidFill>
                <a:effectLst/>
                <a:latin typeface="-apple-system"/>
              </a:rPr>
              <a:t>Servometer</a:t>
            </a:r>
            <a:r>
              <a:rPr lang="en-AU" b="0" i="0" dirty="0">
                <a:solidFill>
                  <a:srgbClr val="24292E"/>
                </a:solidFill>
                <a:effectLst/>
                <a:latin typeface="-apple-system"/>
              </a:rPr>
              <a:t> operation is controlled by sending a 20 </a:t>
            </a:r>
            <a:r>
              <a:rPr lang="en-AU" b="0" i="0" dirty="0" err="1">
                <a:solidFill>
                  <a:srgbClr val="24292E"/>
                </a:solidFill>
                <a:effectLst/>
                <a:latin typeface="-apple-system"/>
              </a:rPr>
              <a:t>ms</a:t>
            </a:r>
            <a:r>
              <a:rPr lang="en-AU" b="0" i="0" dirty="0">
                <a:solidFill>
                  <a:srgbClr val="24292E"/>
                </a:solidFill>
                <a:effectLst/>
                <a:latin typeface="-apple-system"/>
              </a:rPr>
              <a:t> PWM signal to pins 5 &amp; 7 of Port T. The sub-functions '</a:t>
            </a:r>
            <a:r>
              <a:rPr lang="en-AU" b="0" i="0" dirty="0" err="1">
                <a:solidFill>
                  <a:srgbClr val="24292E"/>
                </a:solidFill>
                <a:effectLst/>
                <a:latin typeface="-apple-system"/>
              </a:rPr>
              <a:t>horizontalShift</a:t>
            </a:r>
            <a:r>
              <a:rPr lang="en-AU" b="0" i="0" dirty="0">
                <a:solidFill>
                  <a:srgbClr val="24292E"/>
                </a:solidFill>
                <a:effectLst/>
                <a:latin typeface="-apple-system"/>
              </a:rPr>
              <a:t>' and '</a:t>
            </a:r>
            <a:r>
              <a:rPr lang="en-AU" b="0" i="0" dirty="0" err="1">
                <a:solidFill>
                  <a:srgbClr val="24292E"/>
                </a:solidFill>
                <a:effectLst/>
                <a:latin typeface="-apple-system"/>
              </a:rPr>
              <a:t>verticalShift</a:t>
            </a:r>
            <a:r>
              <a:rPr lang="en-AU" b="0" i="0" dirty="0">
                <a:solidFill>
                  <a:srgbClr val="24292E"/>
                </a:solidFill>
                <a:effectLst/>
                <a:latin typeface="-apple-system"/>
              </a:rPr>
              <a:t>' control these actions by taking the position as an angular position, in degrees, which is then converted into a duty cycle ON period that can replicate the angle in the servomotor.</a:t>
            </a:r>
          </a:p>
          <a:p>
            <a:pPr algn="l"/>
            <a:r>
              <a:rPr lang="en-AU" b="0" i="0" dirty="0">
                <a:solidFill>
                  <a:srgbClr val="24292E"/>
                </a:solidFill>
                <a:effectLst/>
                <a:latin typeface="-apple-system"/>
              </a:rPr>
              <a:t>LiDAR operation is controlled by utilising the timer input counter. The pulse width of the LiDAR signal is counted after the trigger signal is sent via PHO. The pulse width is then converted to a length value that is returned and stored in the output.</a:t>
            </a:r>
          </a:p>
          <a:p>
            <a:pPr algn="l"/>
            <a:r>
              <a:rPr lang="en-AU" b="0" i="0" dirty="0">
                <a:solidFill>
                  <a:srgbClr val="24292E"/>
                </a:solidFill>
                <a:effectLst/>
                <a:latin typeface="-apple-system"/>
              </a:rPr>
              <a:t>Both the LiDAR and Servomotor are operated in the main body of the </a:t>
            </a:r>
            <a:r>
              <a:rPr lang="en-AU" b="0" i="0" dirty="0" err="1">
                <a:solidFill>
                  <a:srgbClr val="24292E"/>
                </a:solidFill>
                <a:effectLst/>
                <a:latin typeface="-apple-system"/>
              </a:rPr>
              <a:t>scanRoom</a:t>
            </a:r>
            <a:r>
              <a:rPr lang="en-AU" b="0" i="0" dirty="0">
                <a:solidFill>
                  <a:srgbClr val="24292E"/>
                </a:solidFill>
                <a:effectLst/>
                <a:latin typeface="-apple-system"/>
              </a:rPr>
              <a:t> function inside a nested loop, the nested loop works to create a square-matrix of positions to move the servo through as data points. The (</a:t>
            </a:r>
            <a:r>
              <a:rPr lang="en-AU" b="0" i="0" dirty="0" err="1">
                <a:solidFill>
                  <a:srgbClr val="24292E"/>
                </a:solidFill>
                <a:effectLst/>
                <a:latin typeface="-apple-system"/>
              </a:rPr>
              <a:t>x,y</a:t>
            </a:r>
            <a:r>
              <a:rPr lang="en-AU" b="0" i="0" dirty="0">
                <a:solidFill>
                  <a:srgbClr val="24292E"/>
                </a:solidFill>
                <a:effectLst/>
                <a:latin typeface="-apple-system"/>
              </a:rPr>
              <a:t>) positions are converted to angles and then used as inputs to the servo position functions, the LiDAR distance value is then taken at each position and stored in a matrix to be returned to the main function. Prior to each position, the orientation module is called to check that the PTU position has not changed to ensure a consistent scan is completed while being held by the user.</a:t>
            </a:r>
          </a:p>
          <a:p>
            <a:endParaRPr lang="en-US" dirty="0"/>
          </a:p>
        </p:txBody>
      </p:sp>
    </p:spTree>
    <p:extLst>
      <p:ext uri="{BB962C8B-B14F-4D97-AF65-F5344CB8AC3E}">
        <p14:creationId xmlns:p14="http://schemas.microsoft.com/office/powerpoint/2010/main" val="4119271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9743E-27C9-204C-88B5-FDC4E4567582}"/>
              </a:ext>
            </a:extLst>
          </p:cNvPr>
          <p:cNvSpPr>
            <a:spLocks noGrp="1"/>
          </p:cNvSpPr>
          <p:nvPr>
            <p:ph type="title"/>
          </p:nvPr>
        </p:nvSpPr>
        <p:spPr/>
        <p:txBody>
          <a:bodyPr/>
          <a:lstStyle/>
          <a:p>
            <a:r>
              <a:rPr lang="en-US" dirty="0"/>
              <a:t>Orientation Regulation of System</a:t>
            </a:r>
          </a:p>
        </p:txBody>
      </p:sp>
      <p:sp>
        <p:nvSpPr>
          <p:cNvPr id="3" name="Content Placeholder 2">
            <a:extLst>
              <a:ext uri="{FF2B5EF4-FFF2-40B4-BE49-F238E27FC236}">
                <a16:creationId xmlns:a16="http://schemas.microsoft.com/office/drawing/2014/main" id="{80BEC98D-19AE-834E-A2DB-3CFD74D8965D}"/>
              </a:ext>
            </a:extLst>
          </p:cNvPr>
          <p:cNvSpPr>
            <a:spLocks noGrp="1"/>
          </p:cNvSpPr>
          <p:nvPr>
            <p:ph idx="1"/>
          </p:nvPr>
        </p:nvSpPr>
        <p:spPr/>
        <p:txBody>
          <a:bodyPr>
            <a:normAutofit fontScale="92500" lnSpcReduction="20000"/>
          </a:bodyPr>
          <a:lstStyle/>
          <a:p>
            <a:pPr algn="l"/>
            <a:r>
              <a:rPr lang="en-AU" b="0" i="0" dirty="0">
                <a:solidFill>
                  <a:srgbClr val="24292E"/>
                </a:solidFill>
                <a:effectLst/>
                <a:latin typeface="-apple-system"/>
              </a:rPr>
              <a:t>The Orientation of the PTU Module is done by initialising the IIC sensor. The main component of the IIC sensor that will be used is the accelerometer, which will be converted into the primary components: Pitch and Roll.</a:t>
            </a:r>
          </a:p>
          <a:p>
            <a:pPr algn="l"/>
            <a:r>
              <a:rPr lang="en-AU" b="0" i="0" dirty="0">
                <a:solidFill>
                  <a:srgbClr val="24292E"/>
                </a:solidFill>
                <a:effectLst/>
                <a:latin typeface="-apple-system"/>
              </a:rPr>
              <a:t>The Orientation module is incorporated in the </a:t>
            </a:r>
            <a:r>
              <a:rPr lang="en-AU" b="0" i="0" dirty="0" err="1">
                <a:solidFill>
                  <a:srgbClr val="24292E"/>
                </a:solidFill>
                <a:effectLst/>
                <a:latin typeface="-apple-system"/>
              </a:rPr>
              <a:t>checkOrientation</a:t>
            </a:r>
            <a:r>
              <a:rPr lang="en-AU" b="0" i="0" dirty="0">
                <a:solidFill>
                  <a:srgbClr val="24292E"/>
                </a:solidFill>
                <a:effectLst/>
                <a:latin typeface="-apple-system"/>
              </a:rPr>
              <a:t> function, which takes in the current x and y angles of the Lidar Servos. It then sets the minimum and maximum angles that the Lidar sensor can stay in range before the Lidar Sensor loop stops and pauses. The function then goes into a loop in which it reads the accelerometer reading, and then calculates the Pitch and Roll using appropriate equations. It then checks if the angle is within the range of +-10 degrees. If it is then it exits the loop and returns back to the main function.</a:t>
            </a:r>
          </a:p>
          <a:p>
            <a:pPr algn="l"/>
            <a:r>
              <a:rPr lang="en-AU" b="0" i="0" dirty="0">
                <a:solidFill>
                  <a:srgbClr val="24292E"/>
                </a:solidFill>
                <a:effectLst/>
                <a:latin typeface="-apple-system"/>
              </a:rPr>
              <a:t>The </a:t>
            </a:r>
            <a:r>
              <a:rPr lang="en-AU" b="0" i="0" dirty="0" err="1">
                <a:solidFill>
                  <a:srgbClr val="24292E"/>
                </a:solidFill>
                <a:effectLst/>
                <a:latin typeface="-apple-system"/>
              </a:rPr>
              <a:t>checkOrientation</a:t>
            </a:r>
            <a:r>
              <a:rPr lang="en-AU" b="0" i="0" dirty="0">
                <a:solidFill>
                  <a:srgbClr val="24292E"/>
                </a:solidFill>
                <a:effectLst/>
                <a:latin typeface="-apple-system"/>
              </a:rPr>
              <a:t> function is called after every servo movement of the Lidar sensor. This allows a moderately accurate check for orientation when taken into account with the speed of the main function loop.</a:t>
            </a:r>
          </a:p>
          <a:p>
            <a:endParaRPr lang="en-US" dirty="0"/>
          </a:p>
        </p:txBody>
      </p:sp>
    </p:spTree>
    <p:extLst>
      <p:ext uri="{BB962C8B-B14F-4D97-AF65-F5344CB8AC3E}">
        <p14:creationId xmlns:p14="http://schemas.microsoft.com/office/powerpoint/2010/main" val="417736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FCBFB-E384-1E48-8191-0588B87E9790}"/>
              </a:ext>
            </a:extLst>
          </p:cNvPr>
          <p:cNvSpPr>
            <a:spLocks noGrp="1"/>
          </p:cNvSpPr>
          <p:nvPr>
            <p:ph type="title"/>
          </p:nvPr>
        </p:nvSpPr>
        <p:spPr/>
        <p:txBody>
          <a:bodyPr/>
          <a:lstStyle/>
          <a:p>
            <a:r>
              <a:rPr lang="en-US" dirty="0" err="1"/>
              <a:t>Serialisation</a:t>
            </a:r>
            <a:r>
              <a:rPr lang="en-US" dirty="0"/>
              <a:t> of Output </a:t>
            </a:r>
          </a:p>
        </p:txBody>
      </p:sp>
      <p:sp>
        <p:nvSpPr>
          <p:cNvPr id="3" name="Content Placeholder 2">
            <a:extLst>
              <a:ext uri="{FF2B5EF4-FFF2-40B4-BE49-F238E27FC236}">
                <a16:creationId xmlns:a16="http://schemas.microsoft.com/office/drawing/2014/main" id="{2334F9B6-69B9-5945-86D2-007A3F5E914B}"/>
              </a:ext>
            </a:extLst>
          </p:cNvPr>
          <p:cNvSpPr>
            <a:spLocks noGrp="1"/>
          </p:cNvSpPr>
          <p:nvPr>
            <p:ph idx="1"/>
          </p:nvPr>
        </p:nvSpPr>
        <p:spPr>
          <a:xfrm>
            <a:off x="1371600" y="2286000"/>
            <a:ext cx="9601200" cy="4039386"/>
          </a:xfrm>
        </p:spPr>
        <p:txBody>
          <a:bodyPr>
            <a:normAutofit fontScale="85000" lnSpcReduction="10000"/>
          </a:bodyPr>
          <a:lstStyle/>
          <a:p>
            <a:pPr algn="l"/>
            <a:r>
              <a:rPr lang="en-AU" b="0" i="0" dirty="0">
                <a:solidFill>
                  <a:srgbClr val="24292E"/>
                </a:solidFill>
                <a:effectLst/>
                <a:latin typeface="-apple-system"/>
              </a:rPr>
              <a:t>One scan of a room involves positioning PTU at chosen 64 different positions by adjusting horizontal and vertical angles. At each of these points, lidar sensor gives a distance measurement. 64 of these points is used to create a 8x8 matrix to give a spatial representation of the room. The </a:t>
            </a:r>
            <a:r>
              <a:rPr lang="en-AU" b="0" i="0" dirty="0" err="1">
                <a:solidFill>
                  <a:srgbClr val="24292E"/>
                </a:solidFill>
                <a:effectLst/>
                <a:latin typeface="-apple-system"/>
              </a:rPr>
              <a:t>scanRoom</a:t>
            </a:r>
            <a:r>
              <a:rPr lang="en-AU" b="0" i="0" dirty="0">
                <a:solidFill>
                  <a:srgbClr val="24292E"/>
                </a:solidFill>
                <a:effectLst/>
                <a:latin typeface="-apple-system"/>
              </a:rPr>
              <a:t>() function creates one scan of the room as described, during the scan each data point is sent via serial port in this format:</a:t>
            </a:r>
            <a:br>
              <a:rPr lang="en-AU" b="0" i="0" dirty="0">
                <a:solidFill>
                  <a:srgbClr val="24292E"/>
                </a:solidFill>
                <a:effectLst/>
                <a:latin typeface="-apple-system"/>
              </a:rPr>
            </a:br>
            <a:br>
              <a:rPr lang="en-AU" b="0" i="0" dirty="0">
                <a:solidFill>
                  <a:srgbClr val="24292E"/>
                </a:solidFill>
                <a:effectLst/>
                <a:latin typeface="-apple-system"/>
              </a:rPr>
            </a:br>
            <a:r>
              <a:rPr lang="en-AU" b="0" i="0" dirty="0">
                <a:solidFill>
                  <a:srgbClr val="24292E"/>
                </a:solidFill>
                <a:effectLst/>
                <a:latin typeface="-apple-system"/>
              </a:rPr>
              <a:t>A|B||C|D|||</a:t>
            </a:r>
            <a:br>
              <a:rPr lang="en-AU" b="0" i="0" dirty="0">
                <a:solidFill>
                  <a:srgbClr val="24292E"/>
                </a:solidFill>
                <a:effectLst/>
                <a:latin typeface="-apple-system"/>
              </a:rPr>
            </a:br>
            <a:br>
              <a:rPr lang="en-AU" b="0" i="0" dirty="0">
                <a:solidFill>
                  <a:srgbClr val="24292E"/>
                </a:solidFill>
                <a:effectLst/>
                <a:latin typeface="-apple-system"/>
              </a:rPr>
            </a:br>
            <a:r>
              <a:rPr lang="en-AU" b="0" i="0" dirty="0">
                <a:solidFill>
                  <a:srgbClr val="24292E"/>
                </a:solidFill>
                <a:effectLst/>
                <a:latin typeface="-apple-system"/>
              </a:rPr>
              <a:t>A,B,C,D represent floating point numbers representing distance measurement from lidar sensor. A singular pipe symbol (|) is used to separate the numerical values, two pipe symbols in a row indicate new row in matrix, and finally three pipes in a row indicate end of transmission for this particular scan. The above serial data represents matrix:</a:t>
            </a:r>
            <a:br>
              <a:rPr lang="en-AU" b="0" i="0" dirty="0">
                <a:solidFill>
                  <a:srgbClr val="24292E"/>
                </a:solidFill>
                <a:effectLst/>
                <a:latin typeface="-apple-system"/>
              </a:rPr>
            </a:br>
            <a:br>
              <a:rPr lang="en-AU" b="0" i="0" dirty="0">
                <a:solidFill>
                  <a:srgbClr val="24292E"/>
                </a:solidFill>
                <a:effectLst/>
                <a:latin typeface="-apple-system"/>
              </a:rPr>
            </a:br>
            <a:r>
              <a:rPr lang="en-AU" b="0" i="0" dirty="0">
                <a:solidFill>
                  <a:srgbClr val="24292E"/>
                </a:solidFill>
                <a:effectLst/>
                <a:latin typeface="-apple-system"/>
              </a:rPr>
              <a:t>[[A,B],[C,D]]</a:t>
            </a:r>
          </a:p>
          <a:p>
            <a:pPr algn="l"/>
            <a:r>
              <a:rPr lang="en-AU" b="0" i="0" dirty="0">
                <a:solidFill>
                  <a:srgbClr val="24292E"/>
                </a:solidFill>
                <a:effectLst/>
                <a:latin typeface="-apple-system"/>
              </a:rPr>
              <a:t>This format for serial data transmission was to allow flexibility in code for different resolutions and aspect rations of the spatial scan of room, not just an 8x8 grid. The serial data is sent over via SCI1 port. </a:t>
            </a:r>
            <a:r>
              <a:rPr lang="en-AU" b="0" i="0" dirty="0" err="1">
                <a:solidFill>
                  <a:srgbClr val="24292E"/>
                </a:solidFill>
                <a:effectLst/>
                <a:latin typeface="-apple-system"/>
              </a:rPr>
              <a:t>scanRoom</a:t>
            </a:r>
            <a:r>
              <a:rPr lang="en-AU" b="0" i="0" dirty="0">
                <a:solidFill>
                  <a:srgbClr val="24292E"/>
                </a:solidFill>
                <a:effectLst/>
                <a:latin typeface="-apple-system"/>
              </a:rPr>
              <a:t>() function is continually called to create continuous scan of room.</a:t>
            </a:r>
          </a:p>
          <a:p>
            <a:endParaRPr lang="en-US" dirty="0"/>
          </a:p>
        </p:txBody>
      </p:sp>
    </p:spTree>
    <p:extLst>
      <p:ext uri="{BB962C8B-B14F-4D97-AF65-F5344CB8AC3E}">
        <p14:creationId xmlns:p14="http://schemas.microsoft.com/office/powerpoint/2010/main" val="1735031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192C-B58D-984A-9A72-898C55FEC00A}"/>
              </a:ext>
            </a:extLst>
          </p:cNvPr>
          <p:cNvSpPr>
            <a:spLocks noGrp="1"/>
          </p:cNvSpPr>
          <p:nvPr>
            <p:ph type="title"/>
          </p:nvPr>
        </p:nvSpPr>
        <p:spPr/>
        <p:txBody>
          <a:bodyPr/>
          <a:lstStyle/>
          <a:p>
            <a:r>
              <a:rPr lang="en-US" dirty="0"/>
              <a:t>Display of Output in Python </a:t>
            </a:r>
          </a:p>
        </p:txBody>
      </p:sp>
      <p:sp>
        <p:nvSpPr>
          <p:cNvPr id="3" name="Content Placeholder 2">
            <a:extLst>
              <a:ext uri="{FF2B5EF4-FFF2-40B4-BE49-F238E27FC236}">
                <a16:creationId xmlns:a16="http://schemas.microsoft.com/office/drawing/2014/main" id="{9319F763-6AEE-6B45-8CBB-58CB79A93D54}"/>
              </a:ext>
            </a:extLst>
          </p:cNvPr>
          <p:cNvSpPr>
            <a:spLocks noGrp="1"/>
          </p:cNvSpPr>
          <p:nvPr>
            <p:ph idx="1"/>
          </p:nvPr>
        </p:nvSpPr>
        <p:spPr/>
        <p:txBody>
          <a:bodyPr/>
          <a:lstStyle/>
          <a:p>
            <a:pPr algn="l"/>
            <a:r>
              <a:rPr lang="en-AU" b="0" i="0" dirty="0">
                <a:solidFill>
                  <a:srgbClr val="24292E"/>
                </a:solidFill>
                <a:effectLst/>
                <a:latin typeface="-apple-system"/>
              </a:rPr>
              <a:t>In this part, the scan image of the room will be present as a 8x8 heatmap (64 pixel). The degree of heat will be shown by grey. Each pixel of the image represents the distance between the Lidar to the obstacles (usually the wall). So that the heatmap can shows the image of a rough room outline drawing.</a:t>
            </a:r>
          </a:p>
          <a:p>
            <a:pPr algn="l"/>
            <a:r>
              <a:rPr lang="en-AU" b="0" i="0" dirty="0">
                <a:solidFill>
                  <a:srgbClr val="24292E"/>
                </a:solidFill>
                <a:effectLst/>
                <a:latin typeface="-apple-system"/>
              </a:rPr>
              <a:t>Using a infinite loop in the plot model. When the data received from the serial port is keeping changing, which means the machine is scanning the code continuously, the hap shown by python will also follows that.</a:t>
            </a:r>
          </a:p>
          <a:p>
            <a:endParaRPr lang="en-US" dirty="0"/>
          </a:p>
        </p:txBody>
      </p:sp>
    </p:spTree>
    <p:extLst>
      <p:ext uri="{BB962C8B-B14F-4D97-AF65-F5344CB8AC3E}">
        <p14:creationId xmlns:p14="http://schemas.microsoft.com/office/powerpoint/2010/main" val="396781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D900A-5464-4546-990D-0342272596B1}"/>
              </a:ext>
            </a:extLst>
          </p:cNvPr>
          <p:cNvSpPr>
            <a:spLocks noGrp="1"/>
          </p:cNvSpPr>
          <p:nvPr>
            <p:ph type="title"/>
          </p:nvPr>
        </p:nvSpPr>
        <p:spPr/>
        <p:txBody>
          <a:bodyPr/>
          <a:lstStyle/>
          <a:p>
            <a:r>
              <a:rPr lang="en-US" dirty="0"/>
              <a:t>Overview of Testing Procedures</a:t>
            </a:r>
          </a:p>
        </p:txBody>
      </p:sp>
      <p:sp>
        <p:nvSpPr>
          <p:cNvPr id="3" name="Content Placeholder 2">
            <a:extLst>
              <a:ext uri="{FF2B5EF4-FFF2-40B4-BE49-F238E27FC236}">
                <a16:creationId xmlns:a16="http://schemas.microsoft.com/office/drawing/2014/main" id="{FA654BD7-976C-0148-BF2C-A293289A686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8032260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229</TotalTime>
  <Words>1084</Words>
  <Application>Microsoft Office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-apple-system</vt:lpstr>
      <vt:lpstr>Franklin Gothic Book</vt:lpstr>
      <vt:lpstr>Crop</vt:lpstr>
      <vt:lpstr>Spatial Awareness Program</vt:lpstr>
      <vt:lpstr>Introduction to the Problem </vt:lpstr>
      <vt:lpstr>Introduction to the Solution</vt:lpstr>
      <vt:lpstr>Main Modules of the Solution</vt:lpstr>
      <vt:lpstr>LiDAR &amp; Servometer Operation</vt:lpstr>
      <vt:lpstr>Orientation Regulation of System</vt:lpstr>
      <vt:lpstr>Serialisation of Output </vt:lpstr>
      <vt:lpstr>Display of Output in Python </vt:lpstr>
      <vt:lpstr>Overview of Testing Procedures</vt:lpstr>
      <vt:lpstr>Demonstration of Model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Hanna</dc:creator>
  <cp:lastModifiedBy>Jia RH</cp:lastModifiedBy>
  <cp:revision>8</cp:revision>
  <dcterms:created xsi:type="dcterms:W3CDTF">2021-05-28T12:52:32Z</dcterms:created>
  <dcterms:modified xsi:type="dcterms:W3CDTF">2021-05-31T07:27:30Z</dcterms:modified>
</cp:coreProperties>
</file>