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FE55-54C8-4075-A1B2-7B52CDAFC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/>
              <a:t>Νευρωνικα δικτυα</a:t>
            </a:r>
            <a:br>
              <a:rPr lang="el-GR"/>
            </a:br>
            <a:r>
              <a:rPr lang="el-GR"/>
              <a:t>βαθια μαθηση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6977F-79CC-4E9A-98DE-FE6AB18F6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/>
              <a:t>Ονοματεπώνυμο: Δέκας Δημήτριος</a:t>
            </a:r>
          </a:p>
          <a:p>
            <a:r>
              <a:rPr lang="el-GR"/>
              <a:t>ΑΕΜ: 3063</a:t>
            </a:r>
          </a:p>
          <a:p>
            <a:r>
              <a:rPr lang="el-GR"/>
              <a:t>Βάση Δεδομένων:</a:t>
            </a:r>
            <a:r>
              <a:rPr lang="en-US"/>
              <a:t> MNIST First Four Digits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38D0F-64FD-45A7-ABB8-710C6A0F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995474"/>
            <a:ext cx="1971773" cy="17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D66A1-ADCF-447B-AD65-D7A871B4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53" y="4987889"/>
            <a:ext cx="1971774" cy="1720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AA06A-75D8-4A14-AC62-D2888044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07" y="4987890"/>
            <a:ext cx="1971773" cy="1720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04E54-CAA0-4AE8-B55F-F4A12E332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560" y="4995475"/>
            <a:ext cx="1958174" cy="171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6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E29-3516-476F-876E-6186D149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Σχόλια - Παρατηρήσεις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061C-32A8-4876-8E5B-CD4C4A5F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Functions and how to deploy them.</a:t>
            </a:r>
          </a:p>
          <a:p>
            <a:pPr lvl="1"/>
            <a:r>
              <a:rPr lang="en-US" dirty="0"/>
              <a:t>Good practices</a:t>
            </a:r>
          </a:p>
          <a:p>
            <a:pPr lvl="1"/>
            <a:r>
              <a:rPr lang="en-US" dirty="0"/>
              <a:t>Efficient combinations of last layer output function + loss.</a:t>
            </a:r>
          </a:p>
          <a:p>
            <a:r>
              <a:rPr lang="el-GR" dirty="0"/>
              <a:t>Δεν κατάφερα να υλοποιήσω το </a:t>
            </a:r>
            <a:r>
              <a:rPr lang="en-US" dirty="0"/>
              <a:t>Gradient Descent RBF NN.</a:t>
            </a:r>
          </a:p>
          <a:p>
            <a:pPr lvl="1"/>
            <a:r>
              <a:rPr lang="el-GR" dirty="0"/>
              <a:t>Έφτασα κοντά, ..... αλλά,</a:t>
            </a:r>
            <a:endParaRPr lang="en-US" dirty="0"/>
          </a:p>
          <a:p>
            <a:pPr lvl="1"/>
            <a:r>
              <a:rPr lang="el-GR" dirty="0"/>
              <a:t>Η συνάρτηση </a:t>
            </a:r>
            <a:r>
              <a:rPr lang="en-US" dirty="0"/>
              <a:t>Loss</a:t>
            </a:r>
            <a:r>
              <a:rPr lang="el-GR" dirty="0"/>
              <a:t> παρουσίαζε μονότονη αύξηση.</a:t>
            </a:r>
          </a:p>
          <a:p>
            <a:pPr lvl="1"/>
            <a:r>
              <a:rPr lang="el-GR" dirty="0"/>
              <a:t>Έφτανε τιμές μεγαλύτερες του 3000.</a:t>
            </a:r>
          </a:p>
          <a:p>
            <a:pPr lvl="1"/>
            <a:r>
              <a:rPr lang="el-GR" dirty="0"/>
              <a:t>Δεν μπόρεσα να καταλάβω γιατί.</a:t>
            </a:r>
          </a:p>
          <a:p>
            <a:pPr lvl="1"/>
            <a:r>
              <a:rPr lang="el-GR" dirty="0"/>
              <a:t>Δεν βοηθούσε καθόλου στις επιδόσεις μετά από ΓΠ Ελαχίστων Τετρ.</a:t>
            </a:r>
          </a:p>
        </p:txBody>
      </p:sp>
    </p:spTree>
    <p:extLst>
      <p:ext uri="{BB962C8B-B14F-4D97-AF65-F5344CB8AC3E}">
        <p14:creationId xmlns:p14="http://schemas.microsoft.com/office/powerpoint/2010/main" val="210934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DE71-2272-477D-BD4C-DD7C0BDC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l-GR" sz="3800" dirty="0"/>
              <a:t>Μείωση Χαρακτηριστικών</a:t>
            </a:r>
            <a:br>
              <a:rPr lang="el-GR" sz="3800" dirty="0"/>
            </a:br>
            <a:r>
              <a:rPr lang="el-GR" sz="3800" dirty="0"/>
              <a:t>Εργασίας</a:t>
            </a:r>
            <a:endParaRPr lang="en-US" sz="3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F0099397-A4DE-43AC-A994-E66A0FC4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98" y="539762"/>
            <a:ext cx="3302438" cy="24685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AFCF434-9CB0-40CA-BECC-C4A5F9D7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72" y="3835114"/>
            <a:ext cx="3428573" cy="24685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8FC1D5-DCDA-45F5-BD5A-0116E02C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l-GR" dirty="0"/>
              <a:t>Γίνεται χρήση:</a:t>
            </a:r>
          </a:p>
          <a:p>
            <a:pPr lvl="1"/>
            <a:r>
              <a:rPr lang="el-GR" dirty="0"/>
              <a:t>Μέσης Φωτεινότητας</a:t>
            </a:r>
          </a:p>
          <a:p>
            <a:pPr lvl="1"/>
            <a:r>
              <a:rPr lang="en-US" dirty="0"/>
              <a:t>PCA </a:t>
            </a:r>
            <a:r>
              <a:rPr lang="el-GR" dirty="0"/>
              <a:t>για </a:t>
            </a:r>
            <a:r>
              <a:rPr lang="en-US" dirty="0"/>
              <a:t>V = </a:t>
            </a:r>
            <a:r>
              <a:rPr lang="el-GR" dirty="0"/>
              <a:t>500</a:t>
            </a:r>
          </a:p>
          <a:p>
            <a:pPr lvl="1"/>
            <a:r>
              <a:rPr lang="en-US" dirty="0"/>
              <a:t>PCA </a:t>
            </a:r>
            <a:r>
              <a:rPr lang="el-GR" dirty="0"/>
              <a:t>για </a:t>
            </a:r>
            <a:r>
              <a:rPr lang="en-US" dirty="0"/>
              <a:t>V = </a:t>
            </a:r>
            <a:r>
              <a:rPr lang="el-GR" dirty="0"/>
              <a:t>300</a:t>
            </a:r>
          </a:p>
          <a:p>
            <a:pPr lvl="1"/>
            <a:r>
              <a:rPr lang="en-US" dirty="0"/>
              <a:t>PCA </a:t>
            </a:r>
            <a:r>
              <a:rPr lang="el-GR" dirty="0"/>
              <a:t>για </a:t>
            </a:r>
            <a:r>
              <a:rPr lang="en-US" dirty="0"/>
              <a:t>V = </a:t>
            </a:r>
            <a:r>
              <a:rPr lang="el-GR" dirty="0"/>
              <a:t>100</a:t>
            </a:r>
            <a:endParaRPr lang="en-US" dirty="0"/>
          </a:p>
          <a:p>
            <a:pPr lvl="1"/>
            <a:r>
              <a:rPr lang="en-US" dirty="0"/>
              <a:t>PCA </a:t>
            </a:r>
            <a:r>
              <a:rPr lang="el-GR" dirty="0"/>
              <a:t>για </a:t>
            </a:r>
            <a:r>
              <a:rPr lang="en-US" dirty="0"/>
              <a:t>V = 75</a:t>
            </a:r>
            <a:endParaRPr lang="el-GR" dirty="0"/>
          </a:p>
          <a:p>
            <a:pPr lvl="1"/>
            <a:r>
              <a:rPr lang="en-US" dirty="0"/>
              <a:t>PCA </a:t>
            </a:r>
            <a:r>
              <a:rPr lang="el-GR" dirty="0"/>
              <a:t>για </a:t>
            </a:r>
            <a:r>
              <a:rPr lang="en-US" dirty="0"/>
              <a:t>V = </a:t>
            </a:r>
            <a:r>
              <a:rPr lang="el-GR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F1C9-9529-4653-8846-AE1486C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Πρώτης Εργασίας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840E-FC87-4AE9-80A9-6C76BF58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Πλησιέστερος Γείτονας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Τρείς Πλησιέστεροι Γείτονες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Πλησιέστερου Κέντρου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E375-CBD2-4587-A926-31D7B566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77" y="1825625"/>
            <a:ext cx="628650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28148-7AEF-46DF-BAE9-BE7625FB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859" y="3486179"/>
            <a:ext cx="5956853" cy="1266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C9F5A-ABD3-46E6-B2ED-1CE238B4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99" y="4987925"/>
            <a:ext cx="6761163" cy="14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ADB7-2917-4845-AD4B-8552F8FD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Νευρωνικό Δίκτυο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82D-F63F-468E-82E9-60BF2B8F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1"/>
            <a:ext cx="10515600" cy="5221129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</a:t>
            </a:r>
            <a:r>
              <a:rPr lang="el-GR" dirty="0"/>
              <a:t>καλύτερα αποτελέσματα από </a:t>
            </a:r>
            <a:r>
              <a:rPr lang="en-US" dirty="0"/>
              <a:t>Linear, Sigmoid.</a:t>
            </a:r>
          </a:p>
          <a:p>
            <a:r>
              <a:rPr lang="en-US" dirty="0"/>
              <a:t>Log Soft Max </a:t>
            </a:r>
            <a:r>
              <a:rPr lang="el-GR" dirty="0"/>
              <a:t>για την πρόβλεψη</a:t>
            </a:r>
            <a:r>
              <a:rPr lang="en-US" dirty="0"/>
              <a:t> </a:t>
            </a:r>
            <a:r>
              <a:rPr lang="el-GR" dirty="0"/>
              <a:t>αντί για </a:t>
            </a:r>
            <a:r>
              <a:rPr lang="en-US" dirty="0"/>
              <a:t>Soft Max.</a:t>
            </a:r>
            <a:endParaRPr lang="el-GR" dirty="0"/>
          </a:p>
          <a:p>
            <a:pPr lvl="1"/>
            <a:r>
              <a:rPr lang="el-GR" dirty="0"/>
              <a:t>Λόγοι αριθμιτικής ακρίβειας και χρόνου υπολογισμών.</a:t>
            </a:r>
          </a:p>
          <a:p>
            <a:r>
              <a:rPr lang="en-US" dirty="0"/>
              <a:t>Negative Log Likelihood Loss</a:t>
            </a:r>
            <a:endParaRPr lang="el-GR" dirty="0"/>
          </a:p>
          <a:p>
            <a:r>
              <a:rPr lang="en-US" dirty="0"/>
              <a:t>Learning Rate: [0.01, 0.001, 0.0001, 0.00001, 0.000001]</a:t>
            </a:r>
          </a:p>
          <a:p>
            <a:pPr lvl="1"/>
            <a:r>
              <a:rPr lang="el-GR" dirty="0"/>
              <a:t>Για μεγάλα </a:t>
            </a:r>
            <a:r>
              <a:rPr lang="en-US" dirty="0"/>
              <a:t>rate</a:t>
            </a:r>
            <a:r>
              <a:rPr lang="el-GR" dirty="0"/>
              <a:t>: ταλάντωση / καθώς μικραίνει το </a:t>
            </a:r>
            <a:r>
              <a:rPr lang="en-US" dirty="0"/>
              <a:t>rate</a:t>
            </a:r>
            <a:r>
              <a:rPr lang="el-GR" dirty="0"/>
              <a:t>: σύγκλιση.</a:t>
            </a:r>
          </a:p>
          <a:p>
            <a:r>
              <a:rPr lang="en-US" dirty="0"/>
              <a:t>Batch Size: [16, 32, 64, 128, 256]</a:t>
            </a:r>
          </a:p>
          <a:p>
            <a:pPr lvl="1"/>
            <a:r>
              <a:rPr lang="el-GR" dirty="0"/>
              <a:t>Αντιστρόφος ανάλογη σχέση με επίδοση, ανάλογη με χρόνο.</a:t>
            </a:r>
            <a:endParaRPr lang="en-US" dirty="0"/>
          </a:p>
          <a:p>
            <a:r>
              <a:rPr lang="el-GR" dirty="0"/>
              <a:t>Καλύτερη Επίδοση για </a:t>
            </a:r>
            <a:r>
              <a:rPr lang="en-US" dirty="0"/>
              <a:t>rate</a:t>
            </a:r>
            <a:r>
              <a:rPr lang="el-GR" dirty="0"/>
              <a:t> = 0.0001, </a:t>
            </a:r>
            <a:r>
              <a:rPr lang="en-US" dirty="0"/>
              <a:t>Batch Size = 64:</a:t>
            </a:r>
          </a:p>
          <a:p>
            <a:pPr lvl="1"/>
            <a:r>
              <a:rPr lang="en-US" dirty="0"/>
              <a:t>Training Accuracy: </a:t>
            </a:r>
            <a:r>
              <a:rPr lang="el-GR" dirty="0"/>
              <a:t>99.5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Testing Accuracy: 99.1%</a:t>
            </a:r>
            <a:endParaRPr lang="el-GR" dirty="0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BAC542B-7617-49A5-93A3-B5C3EF08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46" y="5251508"/>
            <a:ext cx="1811323" cy="16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F1C9-9529-4653-8846-AE1486C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Δεύτερης Εργασίας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840E-FC87-4AE9-80A9-6C76BF58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Πλησιέστερος Γείτονας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Τρείς Πλησιέστεροι Γείτονες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Πλησιέστερου Κέντρου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76A1C-3691-4490-B84E-8A8BE9BD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32" y="1825625"/>
            <a:ext cx="6283745" cy="1157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F4F98-87BC-4C11-87CA-C255ACCE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93" y="3429000"/>
            <a:ext cx="5894324" cy="1069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586E6-389E-4C5E-888B-8910EC9C6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031" y="4944200"/>
            <a:ext cx="6900119" cy="13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F1F4-EEFB-41CC-987A-E75CF5E8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Μηχανή Διανυσμάτων Υποστήριξης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DB95-92DC-4541-B7FA-8771D826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10-Fold Cross Validation</a:t>
            </a:r>
          </a:p>
          <a:p>
            <a:pPr lvl="1"/>
            <a:r>
              <a:rPr lang="el-GR" dirty="0"/>
              <a:t>Ανοχή σε λάθη </a:t>
            </a:r>
            <a:r>
              <a:rPr lang="en-US" dirty="0"/>
              <a:t>C: [0.001, 0.01, 0.1, 1, 10, 100]</a:t>
            </a:r>
            <a:endParaRPr lang="el-GR" dirty="0"/>
          </a:p>
          <a:p>
            <a:pPr lvl="1"/>
            <a:r>
              <a:rPr lang="el-GR" dirty="0"/>
              <a:t>Παράγοντας γ</a:t>
            </a:r>
            <a:r>
              <a:rPr lang="en-US" dirty="0"/>
              <a:t>: [0.0001, 0.001, 0.01, 0.1, 1, 10, 100, 1000,</a:t>
            </a:r>
            <a:r>
              <a:rPr lang="el-GR" dirty="0"/>
              <a:t> </a:t>
            </a:r>
            <a:r>
              <a:rPr lang="en-US" dirty="0"/>
              <a:t>1/</a:t>
            </a:r>
            <a:r>
              <a:rPr lang="en-US" dirty="0" err="1"/>
              <a:t>n_of_f</a:t>
            </a:r>
            <a:r>
              <a:rPr lang="en-US" dirty="0"/>
              <a:t>]</a:t>
            </a:r>
            <a:endParaRPr lang="el-GR" dirty="0"/>
          </a:p>
          <a:p>
            <a:pPr lvl="1"/>
            <a:r>
              <a:rPr lang="el-GR" dirty="0"/>
              <a:t>Σταθερά </a:t>
            </a:r>
            <a:r>
              <a:rPr lang="en-US" dirty="0"/>
              <a:t>coef0: [0, 1]</a:t>
            </a:r>
          </a:p>
          <a:p>
            <a:pPr lvl="1"/>
            <a:r>
              <a:rPr lang="el-GR" dirty="0"/>
              <a:t>Βαθμός </a:t>
            </a:r>
            <a:r>
              <a:rPr lang="en-US" dirty="0"/>
              <a:t>degree: [2, 3, 4, 5, 6]</a:t>
            </a:r>
          </a:p>
          <a:p>
            <a:r>
              <a:rPr lang="en-US" dirty="0"/>
              <a:t>A</a:t>
            </a:r>
            <a:r>
              <a:rPr lang="el-GR" dirty="0"/>
              <a:t>ποτελέσματα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B55A-F50D-4002-8CDE-B76D535A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4502150"/>
            <a:ext cx="10001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F1C9-9529-4653-8846-AE1486C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Αποτελέσματα Τρίτης Εργασίας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840E-FC87-4AE9-80A9-6C76BF58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Πλησιέστερος Γείτονας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Τρείς Πλησιέστεροι Γείτονες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Πλησιέστερου Κέντρου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79C-ADA9-43D5-80EA-67C0D95B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71" y="1825625"/>
            <a:ext cx="6802103" cy="1236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1E11-B2AA-4B44-9DA8-C2CC78D0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24" y="3479133"/>
            <a:ext cx="6132242" cy="1236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FE404-6610-46F2-A61A-36487B63F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286" y="4971188"/>
            <a:ext cx="6875280" cy="13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6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17F6-1E0B-4C49-B776-D81C2BF8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Νευρωνικό Δίκτυο Ακτινικής Βάσης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E75947-7DD0-4FD5-8FC0-6E68DFAF7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Γραμμική Παλινδρόμηση Ελαχίστων Τετραγώνων</a:t>
                </a:r>
              </a:p>
              <a:p>
                <a:pPr lvl="1"/>
                <a:r>
                  <a:rPr lang="el-GR" dirty="0"/>
                  <a:t>Εγγυημένη Εύρεση Ολικού Ελαχίστου</a:t>
                </a:r>
              </a:p>
              <a:p>
                <a:pPr lvl="1"/>
                <a:r>
                  <a:rPr lang="el-GR" dirty="0"/>
                  <a:t>Αριθμός κέντρων φαίνεται ανάλογος με ποσοστά επίδοσης.</a:t>
                </a:r>
              </a:p>
              <a:p>
                <a:pPr lvl="1"/>
                <a:r>
                  <a:rPr lang="el-GR" dirty="0"/>
                  <a:t>Αργό για επιλογή πολλών κέντρων λόγω πολυπλοκότητας</a:t>
                </a:r>
                <a:r>
                  <a:rPr lang="en-US" dirty="0"/>
                  <a:t>: </a:t>
                </a:r>
                <a:r>
                  <a:rPr lang="el-GR" dirty="0"/>
                  <a:t>Ο(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dirty="0"/>
                  <a:t>)</a:t>
                </a:r>
              </a:p>
              <a:p>
                <a:pPr lvl="1"/>
                <a:r>
                  <a:rPr lang="el-GR" dirty="0"/>
                  <a:t>Όχι και τόσο εντυπωσιακά αποτελέσματα για λίγα κέντρα (&lt;300)</a:t>
                </a:r>
              </a:p>
              <a:p>
                <a:pPr lvl="1"/>
                <a:r>
                  <a:rPr lang="el-GR" dirty="0"/>
                  <a:t>Ανάγκη για κάποια εναλλακτική λύση που θα</a:t>
                </a:r>
              </a:p>
              <a:p>
                <a:pPr lvl="2"/>
                <a:r>
                  <a:rPr lang="el-GR" dirty="0"/>
                  <a:t>Αυξάνει την επίδοση της μεθόδου σε ανταγωνιστικά επίπεδα</a:t>
                </a:r>
              </a:p>
              <a:p>
                <a:pPr lvl="2"/>
                <a:r>
                  <a:rPr lang="el-GR" dirty="0"/>
                  <a:t>Δεν θα κάνει την χρονική διάρκεια της μεθόδου ασύμφορη</a:t>
                </a:r>
              </a:p>
              <a:p>
                <a:r>
                  <a:rPr lang="el-GR" dirty="0"/>
                  <a:t>Χρήση </a:t>
                </a:r>
                <a:r>
                  <a:rPr lang="en-US" dirty="0"/>
                  <a:t>Gradient Descent</a:t>
                </a:r>
                <a:r>
                  <a:rPr lang="el-GR" dirty="0"/>
                  <a:t> για βελτίωση των βαρών</a:t>
                </a:r>
              </a:p>
              <a:p>
                <a:pPr lvl="1"/>
                <a:r>
                  <a:rPr lang="el-GR" dirty="0"/>
                  <a:t>Ανεξάρτητα</a:t>
                </a:r>
              </a:p>
              <a:p>
                <a:pPr lvl="1"/>
                <a:r>
                  <a:rPr lang="el-GR" dirty="0"/>
                  <a:t>Ως τρίτο βήμα μετά από ΓΠ Ελαχίστων Τετραγώνων</a:t>
                </a:r>
                <a:endParaRPr lang="en-US" dirty="0"/>
              </a:p>
              <a:p>
                <a:pPr marL="457200" lvl="1" indent="0">
                  <a:buNone/>
                </a:pPr>
                <a:endParaRPr lang="el-GR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E75947-7DD0-4FD5-8FC0-6E68DFAF7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5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EFC9-2BC9-4A86-9757-08FE7BA5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ΝΔ Ακτινικής Βάσης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3F32-9290-4629-96DE-640CFA90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10515600" cy="4351338"/>
          </a:xfrm>
        </p:spPr>
        <p:txBody>
          <a:bodyPr/>
          <a:lstStyle/>
          <a:p>
            <a:r>
              <a:rPr lang="el-GR" dirty="0"/>
              <a:t>Για τυχαία αρχικά κέντρα και για 25 πειράματα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Για κέντρα που προκύπτουν από Κ Μέσους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63B24-20E5-48F1-A894-24443EA7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94" y="2114114"/>
            <a:ext cx="6962775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E6C78-77A8-4DC7-B353-2FB1AB28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94" y="4753498"/>
            <a:ext cx="6924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762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435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Univers</vt:lpstr>
      <vt:lpstr>GradientVTI</vt:lpstr>
      <vt:lpstr>Νευρωνικα δικτυα βαθια μαθηση</vt:lpstr>
      <vt:lpstr>Μείωση Χαρακτηριστικών Εργασίας</vt:lpstr>
      <vt:lpstr>Αποτελέσματα Πρώτης Εργασίας</vt:lpstr>
      <vt:lpstr>Νευρωνικό Δίκτυο</vt:lpstr>
      <vt:lpstr>Αποτελέσματα Δεύτερης Εργασίας</vt:lpstr>
      <vt:lpstr>Μηχανή Διανυσμάτων Υποστήριξης</vt:lpstr>
      <vt:lpstr>Αποτελέσματα Τρίτης Εργασίας</vt:lpstr>
      <vt:lpstr>Νευρωνικό Δίκτυο Ακτινικής Βάσης</vt:lpstr>
      <vt:lpstr>Αποτελέσματα ΝΔ Ακτινικής Βάσης</vt:lpstr>
      <vt:lpstr>Σχόλια - Παρατηρήσεις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Νευρωνικα δικτυα βαθια μαθηση</dc:title>
  <dc:creator>Dimitrios Dekas</dc:creator>
  <cp:lastModifiedBy>Dimitrios Dekas</cp:lastModifiedBy>
  <cp:revision>18</cp:revision>
  <dcterms:created xsi:type="dcterms:W3CDTF">2021-01-14T05:28:31Z</dcterms:created>
  <dcterms:modified xsi:type="dcterms:W3CDTF">2021-01-14T08:08:53Z</dcterms:modified>
</cp:coreProperties>
</file>