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2"/>
    <p:sldId id="257" r:id="rId43"/>
    <p:sldId id="258" r:id="rId44"/>
    <p:sldId id="259" r:id="rId45"/>
    <p:sldId id="260" r:id="rId46"/>
    <p:sldId id="261" r:id="rId47"/>
    <p:sldId id="262" r:id="rId48"/>
    <p:sldId id="263" r:id="rId49"/>
    <p:sldId id="264" r:id="rId50"/>
    <p:sldId id="265" r:id="rId51"/>
    <p:sldId id="266" r:id="rId52"/>
    <p:sldId id="267" r:id="rId53"/>
    <p:sldId id="268" r:id="rId54"/>
    <p:sldId id="269" r:id="rId5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Open Sans Extra Bold" charset="1" panose="020B0906030804020204"/>
      <p:regular r:id="rId14"/>
    </p:embeddedFont>
    <p:embeddedFont>
      <p:font typeface="Open Sans Extra Bold Italics" charset="1" panose="020B0906030804020204"/>
      <p:regular r:id="rId15"/>
    </p:embeddedFont>
    <p:embeddedFont>
      <p:font typeface="Public Sans" charset="1" panose="00000000000000000000"/>
      <p:regular r:id="rId16"/>
    </p:embeddedFont>
    <p:embeddedFont>
      <p:font typeface="Public Sans Bold" charset="1" panose="00000000000000000000"/>
      <p:regular r:id="rId17"/>
    </p:embeddedFont>
    <p:embeddedFont>
      <p:font typeface="Public Sans Italics" charset="1" panose="00000000000000000000"/>
      <p:regular r:id="rId18"/>
    </p:embeddedFont>
    <p:embeddedFont>
      <p:font typeface="Public Sans Bold Italics" charset="1" panose="00000000000000000000"/>
      <p:regular r:id="rId19"/>
    </p:embeddedFont>
    <p:embeddedFont>
      <p:font typeface="Public Sans Thin" charset="1" panose="00000000000000000000"/>
      <p:regular r:id="rId20"/>
    </p:embeddedFont>
    <p:embeddedFont>
      <p:font typeface="Public Sans Thin Italics" charset="1" panose="00000000000000000000"/>
      <p:regular r:id="rId21"/>
    </p:embeddedFont>
    <p:embeddedFont>
      <p:font typeface="Public Sans Medium" charset="1" panose="00000000000000000000"/>
      <p:regular r:id="rId22"/>
    </p:embeddedFont>
    <p:embeddedFont>
      <p:font typeface="Public Sans Medium Italics" charset="1" panose="00000000000000000000"/>
      <p:regular r:id="rId23"/>
    </p:embeddedFont>
    <p:embeddedFont>
      <p:font typeface="Public Sans Heavy" charset="1" panose="00000000000000000000"/>
      <p:regular r:id="rId24"/>
    </p:embeddedFont>
    <p:embeddedFont>
      <p:font typeface="Public Sans Heavy Italics" charset="1" panose="00000000000000000000"/>
      <p:regular r:id="rId25"/>
    </p:embeddedFont>
    <p:embeddedFont>
      <p:font typeface="Aileron" charset="1" panose="00000500000000000000"/>
      <p:regular r:id="rId26"/>
    </p:embeddedFont>
    <p:embeddedFont>
      <p:font typeface="Aileron Bold" charset="1" panose="00000800000000000000"/>
      <p:regular r:id="rId27"/>
    </p:embeddedFont>
    <p:embeddedFont>
      <p:font typeface="Aileron Italics" charset="1" panose="00000500000000000000"/>
      <p:regular r:id="rId28"/>
    </p:embeddedFont>
    <p:embeddedFont>
      <p:font typeface="Aileron Bold Italics" charset="1" panose="00000800000000000000"/>
      <p:regular r:id="rId29"/>
    </p:embeddedFont>
    <p:embeddedFont>
      <p:font typeface="Aileron Thin" charset="1" panose="00000300000000000000"/>
      <p:regular r:id="rId30"/>
    </p:embeddedFont>
    <p:embeddedFont>
      <p:font typeface="Aileron Thin Italics" charset="1" panose="00000300000000000000"/>
      <p:regular r:id="rId31"/>
    </p:embeddedFont>
    <p:embeddedFont>
      <p:font typeface="Aileron Light" charset="1" panose="00000400000000000000"/>
      <p:regular r:id="rId32"/>
    </p:embeddedFont>
    <p:embeddedFont>
      <p:font typeface="Aileron Light Italics" charset="1" panose="00000400000000000000"/>
      <p:regular r:id="rId33"/>
    </p:embeddedFont>
    <p:embeddedFont>
      <p:font typeface="Aileron Ultra-Bold" charset="1" panose="00000A00000000000000"/>
      <p:regular r:id="rId34"/>
    </p:embeddedFont>
    <p:embeddedFont>
      <p:font typeface="Aileron Ultra-Bold Italics" charset="1" panose="00000A00000000000000"/>
      <p:regular r:id="rId35"/>
    </p:embeddedFont>
    <p:embeddedFont>
      <p:font typeface="Aileron Heavy" charset="1" panose="00000A00000000000000"/>
      <p:regular r:id="rId36"/>
    </p:embeddedFont>
    <p:embeddedFont>
      <p:font typeface="Aileron Heavy Italics" charset="1" panose="00000A00000000000000"/>
      <p:regular r:id="rId37"/>
    </p:embeddedFont>
    <p:embeddedFont>
      <p:font typeface="Atkinson Hyperlegible" charset="1" panose="00000000000000000000"/>
      <p:regular r:id="rId38"/>
    </p:embeddedFont>
    <p:embeddedFont>
      <p:font typeface="Atkinson Hyperlegible Bold" charset="1" panose="00000000000000000000"/>
      <p:regular r:id="rId39"/>
    </p:embeddedFont>
    <p:embeddedFont>
      <p:font typeface="Atkinson Hyperlegible Italics" charset="1" panose="00000000000000000000"/>
      <p:regular r:id="rId40"/>
    </p:embeddedFont>
    <p:embeddedFont>
      <p:font typeface="Atkinson Hyperlegible Bold Italics" charset="1" panose="000000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slides/slide1.xml" Type="http://schemas.openxmlformats.org/officeDocument/2006/relationships/slide"/><Relationship Id="rId43" Target="slides/slide2.xml" Type="http://schemas.openxmlformats.org/officeDocument/2006/relationships/slide"/><Relationship Id="rId44" Target="slides/slide3.xml" Type="http://schemas.openxmlformats.org/officeDocument/2006/relationships/slide"/><Relationship Id="rId45" Target="slides/slide4.xml" Type="http://schemas.openxmlformats.org/officeDocument/2006/relationships/slide"/><Relationship Id="rId46" Target="slides/slide5.xml" Type="http://schemas.openxmlformats.org/officeDocument/2006/relationships/slide"/><Relationship Id="rId47" Target="slides/slide6.xml" Type="http://schemas.openxmlformats.org/officeDocument/2006/relationships/slide"/><Relationship Id="rId48" Target="slides/slide7.xml" Type="http://schemas.openxmlformats.org/officeDocument/2006/relationships/slide"/><Relationship Id="rId49" Target="slides/slide8.xml" Type="http://schemas.openxmlformats.org/officeDocument/2006/relationships/slide"/><Relationship Id="rId5" Target="tableStyles.xml" Type="http://schemas.openxmlformats.org/officeDocument/2006/relationships/tableStyles"/><Relationship Id="rId50" Target="slides/slide9.xml" Type="http://schemas.openxmlformats.org/officeDocument/2006/relationships/slide"/><Relationship Id="rId51" Target="slides/slide10.xml" Type="http://schemas.openxmlformats.org/officeDocument/2006/relationships/slide"/><Relationship Id="rId52" Target="slides/slide11.xml" Type="http://schemas.openxmlformats.org/officeDocument/2006/relationships/slide"/><Relationship Id="rId53" Target="slides/slide12.xml" Type="http://schemas.openxmlformats.org/officeDocument/2006/relationships/slide"/><Relationship Id="rId54" Target="slides/slide13.xml" Type="http://schemas.openxmlformats.org/officeDocument/2006/relationships/slide"/><Relationship Id="rId55" Target="slides/slide14.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7.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FF914D">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422943" y="357806"/>
            <a:ext cx="7521930" cy="9571388"/>
            <a:chOff x="0" y="0"/>
            <a:chExt cx="1981084" cy="2520859"/>
          </a:xfrm>
        </p:grpSpPr>
        <p:sp>
          <p:nvSpPr>
            <p:cNvPr name="Freeform 3" id="3"/>
            <p:cNvSpPr/>
            <p:nvPr/>
          </p:nvSpPr>
          <p:spPr>
            <a:xfrm flipH="false" flipV="false" rot="0">
              <a:off x="0" y="0"/>
              <a:ext cx="1981085" cy="2520859"/>
            </a:xfrm>
            <a:custGeom>
              <a:avLst/>
              <a:gdLst/>
              <a:ahLst/>
              <a:cxnLst/>
              <a:rect r="r" b="b" t="t" l="l"/>
              <a:pathLst>
                <a:path h="2520859" w="1981085">
                  <a:moveTo>
                    <a:pt x="0" y="0"/>
                  </a:moveTo>
                  <a:lnTo>
                    <a:pt x="1981085" y="0"/>
                  </a:lnTo>
                  <a:lnTo>
                    <a:pt x="1981085" y="2520859"/>
                  </a:lnTo>
                  <a:lnTo>
                    <a:pt x="0" y="2520859"/>
                  </a:lnTo>
                  <a:close/>
                </a:path>
              </a:pathLst>
            </a:custGeom>
            <a:solidFill>
              <a:srgbClr val="EDF1EF"/>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734305"/>
            <a:ext cx="588789" cy="588789"/>
          </a:xfrm>
          <a:custGeom>
            <a:avLst/>
            <a:gdLst/>
            <a:ahLst/>
            <a:cxnLst/>
            <a:rect r="r" b="b" t="t" l="l"/>
            <a:pathLst>
              <a:path h="588789" w="588789">
                <a:moveTo>
                  <a:pt x="0" y="0"/>
                </a:moveTo>
                <a:lnTo>
                  <a:pt x="588789" y="0"/>
                </a:lnTo>
                <a:lnTo>
                  <a:pt x="588789" y="588790"/>
                </a:lnTo>
                <a:lnTo>
                  <a:pt x="0" y="588790"/>
                </a:lnTo>
                <a:lnTo>
                  <a:pt x="0" y="0"/>
                </a:lnTo>
                <a:close/>
              </a:path>
            </a:pathLst>
          </a:custGeom>
          <a:blipFill>
            <a:blip r:embed="rId2"/>
            <a:stretch>
              <a:fillRect l="0" t="0" r="0" b="0"/>
            </a:stretch>
          </a:blipFill>
        </p:spPr>
      </p:sp>
      <p:sp>
        <p:nvSpPr>
          <p:cNvPr name="AutoShape 6" id="6"/>
          <p:cNvSpPr/>
          <p:nvPr/>
        </p:nvSpPr>
        <p:spPr>
          <a:xfrm>
            <a:off x="1101597" y="9258300"/>
            <a:ext cx="8887604" cy="0"/>
          </a:xfrm>
          <a:prstGeom prst="line">
            <a:avLst/>
          </a:prstGeom>
          <a:ln cap="flat" w="28575">
            <a:solidFill>
              <a:srgbClr val="EDF1EF"/>
            </a:solidFill>
            <a:prstDash val="solid"/>
            <a:headEnd type="none" len="sm" w="sm"/>
            <a:tailEnd type="none" len="sm" w="sm"/>
          </a:ln>
        </p:spPr>
      </p:sp>
      <p:sp>
        <p:nvSpPr>
          <p:cNvPr name="AutoShape 7" id="7"/>
          <p:cNvSpPr/>
          <p:nvPr/>
        </p:nvSpPr>
        <p:spPr>
          <a:xfrm>
            <a:off x="5690370" y="1014413"/>
            <a:ext cx="4298830" cy="0"/>
          </a:xfrm>
          <a:prstGeom prst="line">
            <a:avLst/>
          </a:prstGeom>
          <a:ln cap="flat" w="28575">
            <a:solidFill>
              <a:srgbClr val="EDF1EF"/>
            </a:solidFill>
            <a:prstDash val="solid"/>
            <a:headEnd type="none" len="sm" w="sm"/>
            <a:tailEnd type="none" len="sm" w="sm"/>
          </a:ln>
        </p:spPr>
      </p:sp>
      <p:sp>
        <p:nvSpPr>
          <p:cNvPr name="Freeform 8" id="8"/>
          <p:cNvSpPr/>
          <p:nvPr/>
        </p:nvSpPr>
        <p:spPr>
          <a:xfrm flipH="false" flipV="false" rot="0">
            <a:off x="10628505" y="3458810"/>
            <a:ext cx="5851887" cy="5330537"/>
          </a:xfrm>
          <a:custGeom>
            <a:avLst/>
            <a:gdLst/>
            <a:ahLst/>
            <a:cxnLst/>
            <a:rect r="r" b="b" t="t" l="l"/>
            <a:pathLst>
              <a:path h="5330537" w="5851887">
                <a:moveTo>
                  <a:pt x="0" y="0"/>
                </a:moveTo>
                <a:lnTo>
                  <a:pt x="5851887" y="0"/>
                </a:lnTo>
                <a:lnTo>
                  <a:pt x="5851887" y="5330537"/>
                </a:lnTo>
                <a:lnTo>
                  <a:pt x="0" y="53305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113771" y="1497653"/>
            <a:ext cx="3625541" cy="3480519"/>
          </a:xfrm>
          <a:custGeom>
            <a:avLst/>
            <a:gdLst/>
            <a:ahLst/>
            <a:cxnLst/>
            <a:rect r="r" b="b" t="t" l="l"/>
            <a:pathLst>
              <a:path h="3480519" w="3625541">
                <a:moveTo>
                  <a:pt x="0" y="0"/>
                </a:moveTo>
                <a:lnTo>
                  <a:pt x="3625540" y="0"/>
                </a:lnTo>
                <a:lnTo>
                  <a:pt x="3625540" y="3480519"/>
                </a:lnTo>
                <a:lnTo>
                  <a:pt x="0" y="3480519"/>
                </a:lnTo>
                <a:lnTo>
                  <a:pt x="0" y="0"/>
                </a:lnTo>
                <a:close/>
              </a:path>
            </a:pathLst>
          </a:custGeom>
          <a:blipFill>
            <a:blip r:embed="rId5"/>
            <a:stretch>
              <a:fillRect l="0" t="0" r="0" b="0"/>
            </a:stretch>
          </a:blipFill>
        </p:spPr>
      </p:sp>
      <p:sp>
        <p:nvSpPr>
          <p:cNvPr name="TextBox 10" id="10"/>
          <p:cNvSpPr txBox="true"/>
          <p:nvPr/>
        </p:nvSpPr>
        <p:spPr>
          <a:xfrm rot="0">
            <a:off x="1028700" y="2772063"/>
            <a:ext cx="8606097" cy="2591492"/>
          </a:xfrm>
          <a:prstGeom prst="rect">
            <a:avLst/>
          </a:prstGeom>
        </p:spPr>
        <p:txBody>
          <a:bodyPr anchor="t" rtlCol="false" tIns="0" lIns="0" bIns="0" rIns="0">
            <a:spAutoFit/>
          </a:bodyPr>
          <a:lstStyle/>
          <a:p>
            <a:pPr>
              <a:lnSpc>
                <a:spcPts val="6671"/>
              </a:lnSpc>
            </a:pPr>
            <a:r>
              <a:rPr lang="en-US" sz="7251" spc="-594">
                <a:solidFill>
                  <a:srgbClr val="E9F1ED"/>
                </a:solidFill>
                <a:latin typeface="Public Sans"/>
              </a:rPr>
              <a:t>PREDICTION OF ​</a:t>
            </a:r>
          </a:p>
          <a:p>
            <a:pPr>
              <a:lnSpc>
                <a:spcPts val="6671"/>
              </a:lnSpc>
            </a:pPr>
            <a:r>
              <a:rPr lang="en-US" sz="7251" spc="-594">
                <a:solidFill>
                  <a:srgbClr val="E9F1ED"/>
                </a:solidFill>
                <a:latin typeface="Public Sans"/>
              </a:rPr>
              <a:t>SOLAR POWER ENERGY GENERATION​</a:t>
            </a:r>
          </a:p>
        </p:txBody>
      </p:sp>
      <p:sp>
        <p:nvSpPr>
          <p:cNvPr name="TextBox 11" id="11"/>
          <p:cNvSpPr txBox="true"/>
          <p:nvPr/>
        </p:nvSpPr>
        <p:spPr>
          <a:xfrm rot="0">
            <a:off x="1181100" y="6196441"/>
            <a:ext cx="8215643" cy="451721"/>
          </a:xfrm>
          <a:prstGeom prst="rect">
            <a:avLst/>
          </a:prstGeom>
        </p:spPr>
        <p:txBody>
          <a:bodyPr anchor="t" rtlCol="false" tIns="0" lIns="0" bIns="0" rIns="0">
            <a:spAutoFit/>
          </a:bodyPr>
          <a:lstStyle/>
          <a:p>
            <a:pPr marL="0" indent="0" lvl="0">
              <a:lnSpc>
                <a:spcPts val="3011"/>
              </a:lnSpc>
              <a:spcBef>
                <a:spcPct val="0"/>
              </a:spcBef>
            </a:pPr>
            <a:r>
              <a:rPr lang="en-US" sz="3911" spc="-320">
                <a:solidFill>
                  <a:srgbClr val="3A3A5B"/>
                </a:solidFill>
                <a:latin typeface="Public Sans"/>
              </a:rPr>
              <a:t>Mini Project by</a:t>
            </a:r>
          </a:p>
        </p:txBody>
      </p:sp>
      <p:sp>
        <p:nvSpPr>
          <p:cNvPr name="TextBox 12" id="12"/>
          <p:cNvSpPr txBox="true"/>
          <p:nvPr/>
        </p:nvSpPr>
        <p:spPr>
          <a:xfrm rot="0">
            <a:off x="1959675" y="927449"/>
            <a:ext cx="3372073" cy="273940"/>
          </a:xfrm>
          <a:prstGeom prst="rect">
            <a:avLst/>
          </a:prstGeom>
        </p:spPr>
        <p:txBody>
          <a:bodyPr anchor="t" rtlCol="false" tIns="0" lIns="0" bIns="0" rIns="0">
            <a:spAutoFit/>
          </a:bodyPr>
          <a:lstStyle/>
          <a:p>
            <a:pPr marL="0" indent="0" lvl="0">
              <a:lnSpc>
                <a:spcPts val="1848"/>
              </a:lnSpc>
              <a:spcBef>
                <a:spcPct val="0"/>
              </a:spcBef>
            </a:pPr>
            <a:r>
              <a:rPr lang="en-US" sz="2400" spc="-196">
                <a:solidFill>
                  <a:srgbClr val="EDF1EF"/>
                </a:solidFill>
                <a:latin typeface="Public Sans"/>
              </a:rPr>
              <a:t>Presented by Group 7</a:t>
            </a:r>
          </a:p>
        </p:txBody>
      </p:sp>
      <p:sp>
        <p:nvSpPr>
          <p:cNvPr name="TextBox 13" id="13"/>
          <p:cNvSpPr txBox="true"/>
          <p:nvPr/>
        </p:nvSpPr>
        <p:spPr>
          <a:xfrm rot="0">
            <a:off x="1181100" y="6931972"/>
            <a:ext cx="7307967" cy="1857375"/>
          </a:xfrm>
          <a:prstGeom prst="rect">
            <a:avLst/>
          </a:prstGeom>
        </p:spPr>
        <p:txBody>
          <a:bodyPr anchor="t" rtlCol="false" tIns="0" lIns="0" bIns="0" rIns="0">
            <a:spAutoFit/>
          </a:bodyPr>
          <a:lstStyle/>
          <a:p>
            <a:pPr>
              <a:lnSpc>
                <a:spcPts val="2879"/>
              </a:lnSpc>
            </a:pPr>
            <a:r>
              <a:rPr lang="en-US" sz="2400">
                <a:solidFill>
                  <a:srgbClr val="EDF1EF"/>
                </a:solidFill>
                <a:latin typeface="Kollektif"/>
              </a:rPr>
              <a:t>M. Akshay (20J41A6703)</a:t>
            </a:r>
          </a:p>
          <a:p>
            <a:pPr>
              <a:lnSpc>
                <a:spcPts val="2879"/>
              </a:lnSpc>
            </a:pPr>
            <a:r>
              <a:rPr lang="en-US" sz="2400">
                <a:solidFill>
                  <a:srgbClr val="EDF1EF"/>
                </a:solidFill>
                <a:latin typeface="Kollektif"/>
              </a:rPr>
              <a:t>K. Dharani Raghava Rao Naidu (20J41A6727)</a:t>
            </a:r>
          </a:p>
          <a:p>
            <a:pPr>
              <a:lnSpc>
                <a:spcPts val="2879"/>
              </a:lnSpc>
            </a:pPr>
            <a:r>
              <a:rPr lang="en-US" sz="2400">
                <a:solidFill>
                  <a:srgbClr val="EDF1EF"/>
                </a:solidFill>
                <a:latin typeface="Kollektif"/>
              </a:rPr>
              <a:t>M. Vinay Naga Rohith (20J41A6736)</a:t>
            </a:r>
          </a:p>
          <a:p>
            <a:pPr>
              <a:lnSpc>
                <a:spcPts val="2879"/>
              </a:lnSpc>
            </a:pPr>
            <a:r>
              <a:rPr lang="en-US" sz="2400">
                <a:solidFill>
                  <a:srgbClr val="EDF1EF"/>
                </a:solidFill>
                <a:latin typeface="Kollektif"/>
              </a:rPr>
              <a:t>M. Revanth (20J41A6737)</a:t>
            </a:r>
          </a:p>
          <a:p>
            <a:pPr marL="0" indent="0" lvl="0">
              <a:lnSpc>
                <a:spcPts val="2879"/>
              </a:lnSpc>
            </a:pPr>
            <a:r>
              <a:rPr lang="en-US" sz="2400">
                <a:solidFill>
                  <a:srgbClr val="EDF1EF"/>
                </a:solidFill>
                <a:latin typeface="Kollektif"/>
              </a:rPr>
              <a:t>P. Ram Prakash Reddy (20J41A6745)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964806" y="2894168"/>
            <a:ext cx="5289469" cy="5203515"/>
          </a:xfrm>
          <a:custGeom>
            <a:avLst/>
            <a:gdLst/>
            <a:ahLst/>
            <a:cxnLst/>
            <a:rect r="r" b="b" t="t" l="l"/>
            <a:pathLst>
              <a:path h="5203515" w="5289469">
                <a:moveTo>
                  <a:pt x="0" y="0"/>
                </a:moveTo>
                <a:lnTo>
                  <a:pt x="5289469" y="0"/>
                </a:lnTo>
                <a:lnTo>
                  <a:pt x="5289469" y="5203514"/>
                </a:lnTo>
                <a:lnTo>
                  <a:pt x="0" y="52035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33725" y="1086018"/>
            <a:ext cx="14220550" cy="1169663"/>
          </a:xfrm>
          <a:prstGeom prst="rect">
            <a:avLst/>
          </a:prstGeom>
        </p:spPr>
        <p:txBody>
          <a:bodyPr anchor="t" rtlCol="false" tIns="0" lIns="0" bIns="0" rIns="0">
            <a:spAutoFit/>
          </a:bodyPr>
          <a:lstStyle/>
          <a:p>
            <a:pPr algn="ctr">
              <a:lnSpc>
                <a:spcPts val="8639"/>
              </a:lnSpc>
            </a:pPr>
            <a:r>
              <a:rPr lang="en-US" sz="8999" spc="-737">
                <a:solidFill>
                  <a:srgbClr val="EDF1EF"/>
                </a:solidFill>
                <a:latin typeface="Public Sans"/>
              </a:rPr>
              <a:t>Methodology</a:t>
            </a:r>
          </a:p>
        </p:txBody>
      </p:sp>
      <p:sp>
        <p:nvSpPr>
          <p:cNvPr name="TextBox 4" id="4"/>
          <p:cNvSpPr txBox="true"/>
          <p:nvPr/>
        </p:nvSpPr>
        <p:spPr>
          <a:xfrm rot="0">
            <a:off x="1143000" y="3026571"/>
            <a:ext cx="7778066" cy="5219702"/>
          </a:xfrm>
          <a:prstGeom prst="rect">
            <a:avLst/>
          </a:prstGeom>
        </p:spPr>
        <p:txBody>
          <a:bodyPr anchor="t" rtlCol="false" tIns="0" lIns="0" bIns="0" rIns="0">
            <a:spAutoFit/>
          </a:bodyPr>
          <a:lstStyle/>
          <a:p>
            <a:pPr algn="just" marL="755641" indent="-377820" lvl="1">
              <a:lnSpc>
                <a:spcPts val="5249"/>
              </a:lnSpc>
              <a:buFont typeface="Arial"/>
              <a:buChar char="•"/>
            </a:pPr>
            <a:r>
              <a:rPr lang="en-US" sz="3499" spc="209">
                <a:solidFill>
                  <a:srgbClr val="EDF1EF"/>
                </a:solidFill>
                <a:latin typeface="Atkinson Hyperlegible"/>
              </a:rPr>
              <a:t>Data Collection</a:t>
            </a:r>
          </a:p>
          <a:p>
            <a:pPr algn="just" marL="755641" indent="-377820" lvl="1">
              <a:lnSpc>
                <a:spcPts val="5249"/>
              </a:lnSpc>
              <a:buFont typeface="Arial"/>
              <a:buChar char="•"/>
            </a:pPr>
            <a:r>
              <a:rPr lang="en-US" sz="3499" spc="209">
                <a:solidFill>
                  <a:srgbClr val="EDF1EF"/>
                </a:solidFill>
                <a:latin typeface="Atkinson Hyperlegible"/>
              </a:rPr>
              <a:t>Time Series Analysis</a:t>
            </a:r>
          </a:p>
          <a:p>
            <a:pPr algn="just" marL="755641" indent="-377820" lvl="1">
              <a:lnSpc>
                <a:spcPts val="5249"/>
              </a:lnSpc>
              <a:buFont typeface="Arial"/>
              <a:buChar char="•"/>
            </a:pPr>
            <a:r>
              <a:rPr lang="en-US" sz="3499" spc="209">
                <a:solidFill>
                  <a:srgbClr val="EDF1EF"/>
                </a:solidFill>
                <a:latin typeface="Atkinson Hyperlegible"/>
              </a:rPr>
              <a:t>Machine Learning</a:t>
            </a:r>
          </a:p>
          <a:p>
            <a:pPr algn="just" marL="755641" indent="-377820" lvl="1">
              <a:lnSpc>
                <a:spcPts val="5249"/>
              </a:lnSpc>
              <a:buFont typeface="Arial"/>
              <a:buChar char="•"/>
            </a:pPr>
            <a:r>
              <a:rPr lang="en-US" sz="3499" spc="209">
                <a:solidFill>
                  <a:srgbClr val="EDF1EF"/>
                </a:solidFill>
                <a:latin typeface="Atkinson Hyperlegible"/>
              </a:rPr>
              <a:t>Validation</a:t>
            </a:r>
          </a:p>
          <a:p>
            <a:pPr algn="just" marL="755641" indent="-377820" lvl="1">
              <a:lnSpc>
                <a:spcPts val="5249"/>
              </a:lnSpc>
              <a:buFont typeface="Arial"/>
              <a:buChar char="•"/>
            </a:pPr>
            <a:r>
              <a:rPr lang="en-US" sz="3499" spc="209">
                <a:solidFill>
                  <a:srgbClr val="EDF1EF"/>
                </a:solidFill>
                <a:latin typeface="Atkinson Hyperlegible"/>
              </a:rPr>
              <a:t>Data Availability</a:t>
            </a:r>
          </a:p>
          <a:p>
            <a:pPr algn="just" marL="755641" indent="-377820" lvl="1">
              <a:lnSpc>
                <a:spcPts val="5249"/>
              </a:lnSpc>
              <a:buFont typeface="Arial"/>
              <a:buChar char="•"/>
            </a:pPr>
            <a:r>
              <a:rPr lang="en-US" sz="3499" spc="209">
                <a:solidFill>
                  <a:srgbClr val="EDF1EF"/>
                </a:solidFill>
                <a:latin typeface="Atkinson Hyperlegible"/>
              </a:rPr>
              <a:t>Data Quality</a:t>
            </a:r>
          </a:p>
          <a:p>
            <a:pPr algn="just" marL="755641" indent="-377820" lvl="1">
              <a:lnSpc>
                <a:spcPts val="5249"/>
              </a:lnSpc>
              <a:buFont typeface="Arial"/>
              <a:buChar char="•"/>
            </a:pPr>
            <a:r>
              <a:rPr lang="en-US" sz="3499" spc="209">
                <a:solidFill>
                  <a:srgbClr val="EDF1EF"/>
                </a:solidFill>
                <a:latin typeface="Atkinson Hyperlegible"/>
              </a:rPr>
              <a:t>Model Selection</a:t>
            </a:r>
          </a:p>
          <a:p>
            <a:pPr algn="just" marL="755641" indent="-377820" lvl="1">
              <a:lnSpc>
                <a:spcPts val="5249"/>
              </a:lnSpc>
              <a:buFont typeface="Arial"/>
              <a:buChar char="•"/>
            </a:pPr>
            <a:r>
              <a:rPr lang="en-US" sz="3499" spc="209">
                <a:solidFill>
                  <a:srgbClr val="EDF1EF"/>
                </a:solidFill>
                <a:latin typeface="Atkinson Hyperlegible"/>
              </a:rPr>
              <a:t>Parameters Tuning</a:t>
            </a:r>
          </a:p>
        </p:txBody>
      </p:sp>
      <p:sp>
        <p:nvSpPr>
          <p:cNvPr name="Freeform 5" id="5"/>
          <p:cNvSpPr/>
          <p:nvPr/>
        </p:nvSpPr>
        <p:spPr>
          <a:xfrm flipH="false" flipV="false" rot="0">
            <a:off x="-702911" y="8405899"/>
            <a:ext cx="4750130" cy="4114800"/>
          </a:xfrm>
          <a:custGeom>
            <a:avLst/>
            <a:gdLst/>
            <a:ahLst/>
            <a:cxnLst/>
            <a:rect r="r" b="b" t="t" l="l"/>
            <a:pathLst>
              <a:path h="4114800" w="4750130">
                <a:moveTo>
                  <a:pt x="0" y="0"/>
                </a:moveTo>
                <a:lnTo>
                  <a:pt x="4750130" y="0"/>
                </a:lnTo>
                <a:lnTo>
                  <a:pt x="475013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702911" y="8405899"/>
            <a:ext cx="4750130" cy="4114800"/>
          </a:xfrm>
          <a:custGeom>
            <a:avLst/>
            <a:gdLst/>
            <a:ahLst/>
            <a:cxnLst/>
            <a:rect r="r" b="b" t="t" l="l"/>
            <a:pathLst>
              <a:path h="4114800" w="4750130">
                <a:moveTo>
                  <a:pt x="0" y="0"/>
                </a:moveTo>
                <a:lnTo>
                  <a:pt x="4750130" y="0"/>
                </a:lnTo>
                <a:lnTo>
                  <a:pt x="475013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96210" y="3291699"/>
            <a:ext cx="6263090" cy="4499275"/>
          </a:xfrm>
          <a:custGeom>
            <a:avLst/>
            <a:gdLst/>
            <a:ahLst/>
            <a:cxnLst/>
            <a:rect r="r" b="b" t="t" l="l"/>
            <a:pathLst>
              <a:path h="4499275" w="6263090">
                <a:moveTo>
                  <a:pt x="0" y="0"/>
                </a:moveTo>
                <a:lnTo>
                  <a:pt x="6263090" y="0"/>
                </a:lnTo>
                <a:lnTo>
                  <a:pt x="6263090" y="4499275"/>
                </a:lnTo>
                <a:lnTo>
                  <a:pt x="0" y="4499275"/>
                </a:lnTo>
                <a:lnTo>
                  <a:pt x="0" y="0"/>
                </a:lnTo>
                <a:close/>
              </a:path>
            </a:pathLst>
          </a:custGeom>
          <a:blipFill>
            <a:blip r:embed="rId4"/>
            <a:stretch>
              <a:fillRect l="0" t="0" r="0" b="0"/>
            </a:stretch>
          </a:blipFill>
        </p:spPr>
      </p:sp>
      <p:sp>
        <p:nvSpPr>
          <p:cNvPr name="TextBox 4" id="4"/>
          <p:cNvSpPr txBox="true"/>
          <p:nvPr/>
        </p:nvSpPr>
        <p:spPr>
          <a:xfrm rot="0">
            <a:off x="2033725" y="1086018"/>
            <a:ext cx="14220550" cy="1169663"/>
          </a:xfrm>
          <a:prstGeom prst="rect">
            <a:avLst/>
          </a:prstGeom>
        </p:spPr>
        <p:txBody>
          <a:bodyPr anchor="t" rtlCol="false" tIns="0" lIns="0" bIns="0" rIns="0">
            <a:spAutoFit/>
          </a:bodyPr>
          <a:lstStyle/>
          <a:p>
            <a:pPr algn="ctr">
              <a:lnSpc>
                <a:spcPts val="8639"/>
              </a:lnSpc>
            </a:pPr>
            <a:r>
              <a:rPr lang="en-US" sz="8999" spc="-737">
                <a:solidFill>
                  <a:srgbClr val="EDF1EF"/>
                </a:solidFill>
                <a:latin typeface="Public Sans"/>
              </a:rPr>
              <a:t>Observation</a:t>
            </a:r>
          </a:p>
        </p:txBody>
      </p:sp>
      <p:sp>
        <p:nvSpPr>
          <p:cNvPr name="TextBox 5" id="5"/>
          <p:cNvSpPr txBox="true"/>
          <p:nvPr/>
        </p:nvSpPr>
        <p:spPr>
          <a:xfrm rot="0">
            <a:off x="1181100" y="2816233"/>
            <a:ext cx="8981009" cy="5364481"/>
          </a:xfrm>
          <a:prstGeom prst="rect">
            <a:avLst/>
          </a:prstGeom>
        </p:spPr>
        <p:txBody>
          <a:bodyPr anchor="t" rtlCol="false" tIns="0" lIns="0" bIns="0" rIns="0">
            <a:spAutoFit/>
          </a:bodyPr>
          <a:lstStyle/>
          <a:p>
            <a:pPr marL="690872" indent="-345436" lvl="1">
              <a:lnSpc>
                <a:spcPts val="4799"/>
              </a:lnSpc>
              <a:buFont typeface="Arial"/>
              <a:buChar char="•"/>
            </a:pPr>
            <a:r>
              <a:rPr lang="en-US" sz="3199" spc="191">
                <a:solidFill>
                  <a:srgbClr val="EDF1EF"/>
                </a:solidFill>
                <a:latin typeface="Atkinson Hyperlegible"/>
              </a:rPr>
              <a:t>The model is trained for 100 epochs, but training for more epochs or using early stopping may improve performance.</a:t>
            </a:r>
          </a:p>
          <a:p>
            <a:pPr marL="690872" indent="-345436" lvl="1">
              <a:lnSpc>
                <a:spcPts val="4799"/>
              </a:lnSpc>
              <a:buFont typeface="Arial"/>
              <a:buChar char="•"/>
            </a:pPr>
            <a:r>
              <a:rPr lang="en-US" sz="3199" spc="191">
                <a:solidFill>
                  <a:srgbClr val="EDF1EF"/>
                </a:solidFill>
                <a:latin typeface="Atkinson Hyperlegible"/>
              </a:rPr>
              <a:t>The model uses a single LSTM layer. Experimenting with multiple LSTM layers or different RNN layers may improve performance.</a:t>
            </a:r>
          </a:p>
          <a:p>
            <a:pPr marL="690872" indent="-345436" lvl="1">
              <a:lnSpc>
                <a:spcPts val="4799"/>
              </a:lnSpc>
              <a:buFont typeface="Arial"/>
              <a:buChar char="•"/>
            </a:pPr>
            <a:r>
              <a:rPr lang="en-US" sz="3199" spc="191">
                <a:solidFill>
                  <a:srgbClr val="EDF1EF"/>
                </a:solidFill>
                <a:latin typeface="Atkinson Hyperlegible"/>
              </a:rPr>
              <a:t>Other hyperparameter tuning techniques may also improve performance.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2241732" y="3253740"/>
            <a:ext cx="4012544" cy="4114800"/>
          </a:xfrm>
          <a:custGeom>
            <a:avLst/>
            <a:gdLst/>
            <a:ahLst/>
            <a:cxnLst/>
            <a:rect r="r" b="b" t="t" l="l"/>
            <a:pathLst>
              <a:path h="4114800" w="4012544">
                <a:moveTo>
                  <a:pt x="0" y="0"/>
                </a:moveTo>
                <a:lnTo>
                  <a:pt x="4012543" y="0"/>
                </a:lnTo>
                <a:lnTo>
                  <a:pt x="401254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33725" y="1086018"/>
            <a:ext cx="14220550" cy="1169663"/>
          </a:xfrm>
          <a:prstGeom prst="rect">
            <a:avLst/>
          </a:prstGeom>
        </p:spPr>
        <p:txBody>
          <a:bodyPr anchor="t" rtlCol="false" tIns="0" lIns="0" bIns="0" rIns="0">
            <a:spAutoFit/>
          </a:bodyPr>
          <a:lstStyle/>
          <a:p>
            <a:pPr algn="ctr">
              <a:lnSpc>
                <a:spcPts val="8639"/>
              </a:lnSpc>
            </a:pPr>
            <a:r>
              <a:rPr lang="en-US" sz="8999" spc="-737">
                <a:solidFill>
                  <a:srgbClr val="EDF1EF"/>
                </a:solidFill>
                <a:latin typeface="Public Sans"/>
              </a:rPr>
              <a:t>Results and Conclusion</a:t>
            </a:r>
          </a:p>
        </p:txBody>
      </p:sp>
      <p:sp>
        <p:nvSpPr>
          <p:cNvPr name="TextBox 4" id="4"/>
          <p:cNvSpPr txBox="true"/>
          <p:nvPr/>
        </p:nvSpPr>
        <p:spPr>
          <a:xfrm rot="0">
            <a:off x="1028700" y="2651505"/>
            <a:ext cx="10390743" cy="6606795"/>
          </a:xfrm>
          <a:prstGeom prst="rect">
            <a:avLst/>
          </a:prstGeom>
        </p:spPr>
        <p:txBody>
          <a:bodyPr anchor="t" rtlCol="false" tIns="0" lIns="0" bIns="0" rIns="0">
            <a:spAutoFit/>
          </a:bodyPr>
          <a:lstStyle/>
          <a:p>
            <a:pPr marL="626104" indent="-313052" lvl="1">
              <a:lnSpc>
                <a:spcPts val="4407"/>
              </a:lnSpc>
              <a:buFont typeface="Arial"/>
              <a:buChar char="•"/>
            </a:pPr>
            <a:r>
              <a:rPr lang="en-US" sz="2899" spc="173">
                <a:solidFill>
                  <a:srgbClr val="EDF1EF"/>
                </a:solidFill>
                <a:latin typeface="Atkinson Hyperlegible"/>
              </a:rPr>
              <a:t>The current code can train an RNN model to predict solar power generation with a mean absolute error (MAE) of approximately 10% and a root mean squared error (RMSE) of approximately 15%.</a:t>
            </a:r>
          </a:p>
          <a:p>
            <a:pPr marL="626104" indent="-313052" lvl="1">
              <a:lnSpc>
                <a:spcPts val="4407"/>
              </a:lnSpc>
              <a:buFont typeface="Arial"/>
              <a:buChar char="•"/>
            </a:pPr>
            <a:r>
              <a:rPr lang="en-US" sz="2899" spc="173">
                <a:solidFill>
                  <a:srgbClr val="EDF1EF"/>
                </a:solidFill>
                <a:latin typeface="Atkinson Hyperlegible"/>
              </a:rPr>
              <a:t>Using a larger dataset and tuning the model parameters, the model's performance could be further improved. For example, a recent research paper reported that the MAE could be reduced to 9.8% and the RMSE could be reduced to 14.9%.</a:t>
            </a:r>
          </a:p>
          <a:p>
            <a:pPr marL="626104" indent="-313052" lvl="1">
              <a:lnSpc>
                <a:spcPts val="4407"/>
              </a:lnSpc>
              <a:buFont typeface="Arial"/>
              <a:buChar char="•"/>
            </a:pPr>
            <a:r>
              <a:rPr lang="en-US" sz="2899" spc="173">
                <a:solidFill>
                  <a:srgbClr val="EDF1EF"/>
                </a:solidFill>
                <a:latin typeface="Atkinson Hyperlegible"/>
              </a:rPr>
              <a:t>The model could be extended to consider other factors, such as solar panel type, orientation, and shading.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1922154" y="2887690"/>
            <a:ext cx="5337146" cy="5323803"/>
          </a:xfrm>
          <a:custGeom>
            <a:avLst/>
            <a:gdLst/>
            <a:ahLst/>
            <a:cxnLst/>
            <a:rect r="r" b="b" t="t" l="l"/>
            <a:pathLst>
              <a:path h="5323803" w="5337146">
                <a:moveTo>
                  <a:pt x="0" y="0"/>
                </a:moveTo>
                <a:lnTo>
                  <a:pt x="5337146" y="0"/>
                </a:lnTo>
                <a:lnTo>
                  <a:pt x="5337146" y="5323803"/>
                </a:lnTo>
                <a:lnTo>
                  <a:pt x="0" y="53238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33725" y="1086018"/>
            <a:ext cx="14220550" cy="1169663"/>
          </a:xfrm>
          <a:prstGeom prst="rect">
            <a:avLst/>
          </a:prstGeom>
        </p:spPr>
        <p:txBody>
          <a:bodyPr anchor="t" rtlCol="false" tIns="0" lIns="0" bIns="0" rIns="0">
            <a:spAutoFit/>
          </a:bodyPr>
          <a:lstStyle/>
          <a:p>
            <a:pPr algn="ctr">
              <a:lnSpc>
                <a:spcPts val="8639"/>
              </a:lnSpc>
            </a:pPr>
            <a:r>
              <a:rPr lang="en-US" sz="8999" spc="-737">
                <a:solidFill>
                  <a:srgbClr val="EDF1EF"/>
                </a:solidFill>
                <a:latin typeface="Public Sans"/>
              </a:rPr>
              <a:t>Literature Review &amp; References</a:t>
            </a:r>
          </a:p>
        </p:txBody>
      </p:sp>
      <p:sp>
        <p:nvSpPr>
          <p:cNvPr name="TextBox 4" id="4"/>
          <p:cNvSpPr txBox="true"/>
          <p:nvPr/>
        </p:nvSpPr>
        <p:spPr>
          <a:xfrm rot="0">
            <a:off x="1028700" y="3491239"/>
            <a:ext cx="8115300" cy="4030981"/>
          </a:xfrm>
          <a:prstGeom prst="rect">
            <a:avLst/>
          </a:prstGeom>
        </p:spPr>
        <p:txBody>
          <a:bodyPr anchor="t" rtlCol="false" tIns="0" lIns="0" bIns="0" rIns="0">
            <a:spAutoFit/>
          </a:bodyPr>
          <a:lstStyle/>
          <a:p>
            <a:pPr>
              <a:lnSpc>
                <a:spcPts val="4049"/>
              </a:lnSpc>
            </a:pPr>
            <a:r>
              <a:rPr lang="en-US" sz="2699" spc="161">
                <a:solidFill>
                  <a:srgbClr val="EDF1EF"/>
                </a:solidFill>
                <a:latin typeface="Public Sans"/>
              </a:rPr>
              <a:t>Research  paper / Base Paper:</a:t>
            </a:r>
          </a:p>
          <a:p>
            <a:pPr>
              <a:lnSpc>
                <a:spcPts val="5399"/>
              </a:lnSpc>
            </a:pPr>
            <a:r>
              <a:rPr lang="en-US" sz="3599" spc="215">
                <a:solidFill>
                  <a:srgbClr val="EDF1EF"/>
                </a:solidFill>
                <a:latin typeface="Public Sans"/>
              </a:rPr>
              <a:t>“</a:t>
            </a:r>
            <a:r>
              <a:rPr lang="en-US" sz="3599" spc="215">
                <a:solidFill>
                  <a:srgbClr val="EDF1EF"/>
                </a:solidFill>
                <a:latin typeface="Public Sans Bold"/>
              </a:rPr>
              <a:t>Predicting the Performance of Solar Power Generation Using Deep Learning Methods”</a:t>
            </a:r>
          </a:p>
          <a:p>
            <a:pPr>
              <a:lnSpc>
                <a:spcPts val="4049"/>
              </a:lnSpc>
            </a:pPr>
            <a:r>
              <a:rPr lang="en-US" sz="2699" spc="161">
                <a:solidFill>
                  <a:srgbClr val="EDF1EF"/>
                </a:solidFill>
                <a:latin typeface="Public Sans"/>
              </a:rPr>
              <a:t>by </a:t>
            </a:r>
          </a:p>
          <a:p>
            <a:pPr marL="0" indent="0" lvl="0">
              <a:lnSpc>
                <a:spcPts val="4049"/>
              </a:lnSpc>
            </a:pPr>
            <a:r>
              <a:rPr lang="en-US" sz="2699" spc="161">
                <a:solidFill>
                  <a:srgbClr val="EDF1EF"/>
                </a:solidFill>
                <a:latin typeface="Public Sans"/>
              </a:rPr>
              <a:t>Chung-Hong Lee , Hsin-Chang Yang and Guan-Bo Ye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F1EF"/>
        </a:solidFill>
      </p:bgPr>
    </p:bg>
    <p:spTree>
      <p:nvGrpSpPr>
        <p:cNvPr id="1" name=""/>
        <p:cNvGrpSpPr/>
        <p:nvPr/>
      </p:nvGrpSpPr>
      <p:grpSpPr>
        <a:xfrm>
          <a:off x="0" y="0"/>
          <a:ext cx="0" cy="0"/>
          <a:chOff x="0" y="0"/>
          <a:chExt cx="0" cy="0"/>
        </a:xfrm>
      </p:grpSpPr>
      <p:grpSp>
        <p:nvGrpSpPr>
          <p:cNvPr name="Group 2" id="2"/>
          <p:cNvGrpSpPr/>
          <p:nvPr/>
        </p:nvGrpSpPr>
        <p:grpSpPr>
          <a:xfrm rot="0">
            <a:off x="10422943" y="357806"/>
            <a:ext cx="7521930" cy="9571388"/>
            <a:chOff x="0" y="0"/>
            <a:chExt cx="1981084" cy="2520859"/>
          </a:xfrm>
        </p:grpSpPr>
        <p:sp>
          <p:nvSpPr>
            <p:cNvPr name="Freeform 3" id="3"/>
            <p:cNvSpPr/>
            <p:nvPr/>
          </p:nvSpPr>
          <p:spPr>
            <a:xfrm flipH="false" flipV="false" rot="0">
              <a:off x="0" y="0"/>
              <a:ext cx="1981085" cy="2520859"/>
            </a:xfrm>
            <a:custGeom>
              <a:avLst/>
              <a:gdLst/>
              <a:ahLst/>
              <a:cxnLst/>
              <a:rect r="r" b="b" t="t" l="l"/>
              <a:pathLst>
                <a:path h="2520859" w="1981085">
                  <a:moveTo>
                    <a:pt x="0" y="0"/>
                  </a:moveTo>
                  <a:lnTo>
                    <a:pt x="1981085" y="0"/>
                  </a:lnTo>
                  <a:lnTo>
                    <a:pt x="1981085" y="2520859"/>
                  </a:lnTo>
                  <a:lnTo>
                    <a:pt x="0" y="2520859"/>
                  </a:lnTo>
                  <a:close/>
                </a:path>
              </a:pathLst>
            </a:custGeom>
            <a:gradFill rotWithShape="true">
              <a:gsLst>
                <a:gs pos="0">
                  <a:srgbClr val="8C52FF">
                    <a:alpha val="100000"/>
                  </a:srgbClr>
                </a:gs>
                <a:gs pos="100000">
                  <a:srgbClr val="FF914D">
                    <a:alpha val="100000"/>
                  </a:srgbClr>
                </a:gs>
              </a:gsLst>
              <a:lin ang="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734305"/>
            <a:ext cx="588789" cy="588789"/>
          </a:xfrm>
          <a:custGeom>
            <a:avLst/>
            <a:gdLst/>
            <a:ahLst/>
            <a:cxnLst/>
            <a:rect r="r" b="b" t="t" l="l"/>
            <a:pathLst>
              <a:path h="588789" w="588789">
                <a:moveTo>
                  <a:pt x="0" y="0"/>
                </a:moveTo>
                <a:lnTo>
                  <a:pt x="588789" y="0"/>
                </a:lnTo>
                <a:lnTo>
                  <a:pt x="588789" y="588790"/>
                </a:lnTo>
                <a:lnTo>
                  <a:pt x="0" y="588790"/>
                </a:lnTo>
                <a:lnTo>
                  <a:pt x="0" y="0"/>
                </a:lnTo>
                <a:close/>
              </a:path>
            </a:pathLst>
          </a:custGeom>
          <a:blipFill>
            <a:blip r:embed="rId2"/>
            <a:stretch>
              <a:fillRect l="0" t="0" r="0" b="0"/>
            </a:stretch>
          </a:blipFill>
        </p:spPr>
      </p:sp>
      <p:sp>
        <p:nvSpPr>
          <p:cNvPr name="AutoShape 6" id="6"/>
          <p:cNvSpPr/>
          <p:nvPr/>
        </p:nvSpPr>
        <p:spPr>
          <a:xfrm>
            <a:off x="1151752" y="9258300"/>
            <a:ext cx="8837449" cy="0"/>
          </a:xfrm>
          <a:prstGeom prst="line">
            <a:avLst/>
          </a:prstGeom>
          <a:ln cap="flat" w="28575">
            <a:solidFill>
              <a:srgbClr val="3A3A5B"/>
            </a:solidFill>
            <a:prstDash val="solid"/>
            <a:headEnd type="none" len="sm" w="sm"/>
            <a:tailEnd type="none" len="sm" w="sm"/>
          </a:ln>
        </p:spPr>
      </p:sp>
      <p:sp>
        <p:nvSpPr>
          <p:cNvPr name="AutoShape 7" id="7"/>
          <p:cNvSpPr/>
          <p:nvPr/>
        </p:nvSpPr>
        <p:spPr>
          <a:xfrm>
            <a:off x="5690370" y="1014413"/>
            <a:ext cx="4298830" cy="0"/>
          </a:xfrm>
          <a:prstGeom prst="line">
            <a:avLst/>
          </a:prstGeom>
          <a:ln cap="flat" w="28575">
            <a:solidFill>
              <a:srgbClr val="3A3A5B"/>
            </a:solidFill>
            <a:prstDash val="solid"/>
            <a:headEnd type="none" len="sm" w="sm"/>
            <a:tailEnd type="none" len="sm" w="sm"/>
          </a:ln>
        </p:spPr>
      </p:sp>
      <p:sp>
        <p:nvSpPr>
          <p:cNvPr name="TextBox 8" id="8"/>
          <p:cNvSpPr txBox="true"/>
          <p:nvPr/>
        </p:nvSpPr>
        <p:spPr>
          <a:xfrm rot="0">
            <a:off x="1028700" y="2706688"/>
            <a:ext cx="7543416" cy="5359399"/>
          </a:xfrm>
          <a:prstGeom prst="rect">
            <a:avLst/>
          </a:prstGeom>
        </p:spPr>
        <p:txBody>
          <a:bodyPr anchor="t" rtlCol="false" tIns="0" lIns="0" bIns="0" rIns="0">
            <a:spAutoFit/>
          </a:bodyPr>
          <a:lstStyle/>
          <a:p>
            <a:pPr>
              <a:lnSpc>
                <a:spcPts val="13599"/>
              </a:lnSpc>
            </a:pPr>
            <a:r>
              <a:rPr lang="en-US" sz="15999" spc="-1311">
                <a:solidFill>
                  <a:srgbClr val="3A3A5B"/>
                </a:solidFill>
                <a:latin typeface="Public Sans"/>
              </a:rPr>
              <a:t>Thank you very much!</a:t>
            </a:r>
          </a:p>
        </p:txBody>
      </p:sp>
      <p:sp>
        <p:nvSpPr>
          <p:cNvPr name="TextBox 9" id="9"/>
          <p:cNvSpPr txBox="true"/>
          <p:nvPr/>
        </p:nvSpPr>
        <p:spPr>
          <a:xfrm rot="0">
            <a:off x="1959675" y="927449"/>
            <a:ext cx="3372073" cy="273940"/>
          </a:xfrm>
          <a:prstGeom prst="rect">
            <a:avLst/>
          </a:prstGeom>
        </p:spPr>
        <p:txBody>
          <a:bodyPr anchor="t" rtlCol="false" tIns="0" lIns="0" bIns="0" rIns="0">
            <a:spAutoFit/>
          </a:bodyPr>
          <a:lstStyle/>
          <a:p>
            <a:pPr marL="0" indent="0" lvl="0">
              <a:lnSpc>
                <a:spcPts val="1848"/>
              </a:lnSpc>
              <a:spcBef>
                <a:spcPct val="0"/>
              </a:spcBef>
            </a:pPr>
            <a:r>
              <a:rPr lang="en-US" sz="2400" spc="-196">
                <a:solidFill>
                  <a:srgbClr val="3A3A5B"/>
                </a:solidFill>
                <a:latin typeface="Public Sans"/>
              </a:rPr>
              <a:t>Presented by Group 7</a:t>
            </a:r>
          </a:p>
        </p:txBody>
      </p:sp>
      <p:sp>
        <p:nvSpPr>
          <p:cNvPr name="Freeform 10" id="10"/>
          <p:cNvSpPr/>
          <p:nvPr/>
        </p:nvSpPr>
        <p:spPr>
          <a:xfrm flipH="false" flipV="false" rot="0">
            <a:off x="11739098" y="3774406"/>
            <a:ext cx="4889621" cy="2738188"/>
          </a:xfrm>
          <a:custGeom>
            <a:avLst/>
            <a:gdLst/>
            <a:ahLst/>
            <a:cxnLst/>
            <a:rect r="r" b="b" t="t" l="l"/>
            <a:pathLst>
              <a:path h="2738188" w="4889621">
                <a:moveTo>
                  <a:pt x="0" y="0"/>
                </a:moveTo>
                <a:lnTo>
                  <a:pt x="4889621" y="0"/>
                </a:lnTo>
                <a:lnTo>
                  <a:pt x="4889621" y="2738188"/>
                </a:lnTo>
                <a:lnTo>
                  <a:pt x="0" y="27381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8C52FF">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033725" y="1086018"/>
            <a:ext cx="14220550" cy="1169663"/>
          </a:xfrm>
          <a:prstGeom prst="rect">
            <a:avLst/>
          </a:prstGeom>
        </p:spPr>
        <p:txBody>
          <a:bodyPr anchor="t" rtlCol="false" tIns="0" lIns="0" bIns="0" rIns="0">
            <a:spAutoFit/>
          </a:bodyPr>
          <a:lstStyle/>
          <a:p>
            <a:pPr algn="ctr">
              <a:lnSpc>
                <a:spcPts val="8639"/>
              </a:lnSpc>
            </a:pPr>
            <a:r>
              <a:rPr lang="en-US" sz="8999" spc="-737">
                <a:solidFill>
                  <a:srgbClr val="EDF1EF"/>
                </a:solidFill>
                <a:latin typeface="Public Sans"/>
              </a:rPr>
              <a:t>Abstract</a:t>
            </a:r>
          </a:p>
        </p:txBody>
      </p:sp>
      <p:sp>
        <p:nvSpPr>
          <p:cNvPr name="TextBox 3" id="3"/>
          <p:cNvSpPr txBox="true"/>
          <p:nvPr/>
        </p:nvSpPr>
        <p:spPr>
          <a:xfrm rot="0">
            <a:off x="1028700" y="2546817"/>
            <a:ext cx="16230600" cy="6396990"/>
          </a:xfrm>
          <a:prstGeom prst="rect">
            <a:avLst/>
          </a:prstGeom>
        </p:spPr>
        <p:txBody>
          <a:bodyPr anchor="t" rtlCol="false" tIns="0" lIns="0" bIns="0" rIns="0">
            <a:spAutoFit/>
          </a:bodyPr>
          <a:lstStyle/>
          <a:p>
            <a:pPr algn="just">
              <a:lnSpc>
                <a:spcPts val="3644"/>
              </a:lnSpc>
            </a:pPr>
            <a:r>
              <a:rPr lang="en-US" sz="2699" spc="161">
                <a:solidFill>
                  <a:srgbClr val="EDF1EF"/>
                </a:solidFill>
                <a:latin typeface="Atkinson Hyperlegible"/>
              </a:rPr>
              <a:t>Solar power is a rapidly growing renewable energy source, but its variability can make it difficult to integrate into the grid and to ensure a reliable supply of electricity. This mini-project aims to develop a Machine learning model to predict solar power energy generation, taking into account factors such as weather conditions, site conditions, and equipment performance.</a:t>
            </a:r>
          </a:p>
          <a:p>
            <a:pPr algn="just">
              <a:lnSpc>
                <a:spcPts val="3644"/>
              </a:lnSpc>
            </a:pPr>
          </a:p>
          <a:p>
            <a:pPr algn="just">
              <a:lnSpc>
                <a:spcPts val="3644"/>
              </a:lnSpc>
            </a:pPr>
            <a:r>
              <a:rPr lang="en-US" sz="2699" spc="161">
                <a:solidFill>
                  <a:srgbClr val="EDF1EF"/>
                </a:solidFill>
                <a:latin typeface="Atkinson Hyperlegible"/>
              </a:rPr>
              <a:t>The model will be trained on a dataset of historical solar power generation data and weather data. The predicted solar power generation will be used to schedule other power generation sources and to ensure that there is enough electricity to meet demand. Additionally, the model can be used to identify factors that affect the performance of the solar power plant, which could lead to increased efficiency and reduced costs.</a:t>
            </a:r>
          </a:p>
          <a:p>
            <a:pPr algn="just">
              <a:lnSpc>
                <a:spcPts val="3644"/>
              </a:lnSpc>
            </a:pPr>
          </a:p>
          <a:p>
            <a:pPr algn="just" marL="0" indent="0" lvl="0">
              <a:lnSpc>
                <a:spcPts val="3644"/>
              </a:lnSpc>
              <a:spcBef>
                <a:spcPct val="0"/>
              </a:spcBef>
            </a:pPr>
            <a:r>
              <a:rPr lang="en-US" sz="2699" spc="161">
                <a:solidFill>
                  <a:srgbClr val="EDF1EF"/>
                </a:solidFill>
                <a:latin typeface="Atkinson Hyperlegible"/>
              </a:rPr>
              <a:t>The success of this mini-project will help to address the challenge of variability in solar power generation and make solar power a more reliable and cost-effective source of energy.</a:t>
            </a:r>
          </a:p>
        </p:txBody>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8C52FF">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033725" y="1086018"/>
            <a:ext cx="14220550" cy="1169663"/>
          </a:xfrm>
          <a:prstGeom prst="rect">
            <a:avLst/>
          </a:prstGeom>
        </p:spPr>
        <p:txBody>
          <a:bodyPr anchor="t" rtlCol="false" tIns="0" lIns="0" bIns="0" rIns="0">
            <a:spAutoFit/>
          </a:bodyPr>
          <a:lstStyle/>
          <a:p>
            <a:pPr algn="ctr">
              <a:lnSpc>
                <a:spcPts val="8639"/>
              </a:lnSpc>
            </a:pPr>
            <a:r>
              <a:rPr lang="en-US" sz="8999" spc="-737">
                <a:solidFill>
                  <a:srgbClr val="EDF1EF"/>
                </a:solidFill>
                <a:latin typeface="Public Sans"/>
              </a:rPr>
              <a:t>Index</a:t>
            </a:r>
          </a:p>
        </p:txBody>
      </p:sp>
      <p:grpSp>
        <p:nvGrpSpPr>
          <p:cNvPr name="Group 3" id="3"/>
          <p:cNvGrpSpPr/>
          <p:nvPr/>
        </p:nvGrpSpPr>
        <p:grpSpPr>
          <a:xfrm rot="0">
            <a:off x="1028700" y="7086283"/>
            <a:ext cx="3525022" cy="2030323"/>
            <a:chOff x="0" y="0"/>
            <a:chExt cx="928401" cy="534735"/>
          </a:xfrm>
        </p:grpSpPr>
        <p:sp>
          <p:nvSpPr>
            <p:cNvPr name="Freeform 4" id="4"/>
            <p:cNvSpPr/>
            <p:nvPr/>
          </p:nvSpPr>
          <p:spPr>
            <a:xfrm flipH="false" flipV="false" rot="0">
              <a:off x="0" y="0"/>
              <a:ext cx="928401" cy="534735"/>
            </a:xfrm>
            <a:custGeom>
              <a:avLst/>
              <a:gdLst/>
              <a:ahLst/>
              <a:cxnLst/>
              <a:rect r="r" b="b" t="t" l="l"/>
              <a:pathLst>
                <a:path h="534735" w="928401">
                  <a:moveTo>
                    <a:pt x="0" y="0"/>
                  </a:moveTo>
                  <a:lnTo>
                    <a:pt x="928401" y="0"/>
                  </a:lnTo>
                  <a:lnTo>
                    <a:pt x="928401" y="534735"/>
                  </a:lnTo>
                  <a:lnTo>
                    <a:pt x="0" y="534735"/>
                  </a:lnTo>
                  <a:close/>
                </a:path>
              </a:pathLst>
            </a:custGeom>
            <a:solidFill>
              <a:srgbClr val="4FCDCC"/>
            </a:solidFill>
          </p:spPr>
        </p:sp>
        <p:sp>
          <p:nvSpPr>
            <p:cNvPr name="TextBox 5" id="5"/>
            <p:cNvSpPr txBox="true"/>
            <p:nvPr/>
          </p:nvSpPr>
          <p:spPr>
            <a:xfrm>
              <a:off x="0" y="-76200"/>
              <a:ext cx="812800" cy="889000"/>
            </a:xfrm>
            <a:prstGeom prst="rect">
              <a:avLst/>
            </a:prstGeom>
          </p:spPr>
          <p:txBody>
            <a:bodyPr anchor="ctr" rtlCol="false" tIns="50800" lIns="50800" bIns="50800" rIns="50800"/>
            <a:lstStyle/>
            <a:p>
              <a:pPr algn="ctr">
                <a:lnSpc>
                  <a:spcPts val="5599"/>
                </a:lnSpc>
              </a:pPr>
              <a:r>
                <a:rPr lang="en-US" sz="3999" spc="199">
                  <a:solidFill>
                    <a:srgbClr val="FFFFFF"/>
                  </a:solidFill>
                  <a:latin typeface="Aileron Ultra-Bold"/>
                </a:rPr>
                <a:t>1</a:t>
              </a:r>
            </a:p>
          </p:txBody>
        </p:sp>
      </p:grpSp>
      <p:grpSp>
        <p:nvGrpSpPr>
          <p:cNvPr name="Group 6" id="6"/>
          <p:cNvGrpSpPr/>
          <p:nvPr/>
        </p:nvGrpSpPr>
        <p:grpSpPr>
          <a:xfrm rot="-10800000">
            <a:off x="3909698" y="8499438"/>
            <a:ext cx="644024" cy="617168"/>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18B6B4">
                <a:alpha val="49804"/>
              </a:srgbClr>
            </a:solidFill>
          </p:spPr>
        </p:sp>
      </p:grpSp>
      <p:grpSp>
        <p:nvGrpSpPr>
          <p:cNvPr name="Group 8" id="8"/>
          <p:cNvGrpSpPr/>
          <p:nvPr/>
        </p:nvGrpSpPr>
        <p:grpSpPr>
          <a:xfrm rot="0">
            <a:off x="3909698" y="6469115"/>
            <a:ext cx="3525022" cy="2030323"/>
            <a:chOff x="0" y="0"/>
            <a:chExt cx="928401" cy="534735"/>
          </a:xfrm>
        </p:grpSpPr>
        <p:sp>
          <p:nvSpPr>
            <p:cNvPr name="Freeform 9" id="9"/>
            <p:cNvSpPr/>
            <p:nvPr/>
          </p:nvSpPr>
          <p:spPr>
            <a:xfrm flipH="false" flipV="false" rot="0">
              <a:off x="0" y="0"/>
              <a:ext cx="928401" cy="534735"/>
            </a:xfrm>
            <a:custGeom>
              <a:avLst/>
              <a:gdLst/>
              <a:ahLst/>
              <a:cxnLst/>
              <a:rect r="r" b="b" t="t" l="l"/>
              <a:pathLst>
                <a:path h="534735" w="928401">
                  <a:moveTo>
                    <a:pt x="0" y="0"/>
                  </a:moveTo>
                  <a:lnTo>
                    <a:pt x="928401" y="0"/>
                  </a:lnTo>
                  <a:lnTo>
                    <a:pt x="928401" y="534735"/>
                  </a:lnTo>
                  <a:lnTo>
                    <a:pt x="0" y="534735"/>
                  </a:lnTo>
                  <a:close/>
                </a:path>
              </a:pathLst>
            </a:custGeom>
            <a:solidFill>
              <a:srgbClr val="18B6B4"/>
            </a:solidFill>
          </p:spPr>
        </p:sp>
        <p:sp>
          <p:nvSpPr>
            <p:cNvPr name="TextBox 10" id="10"/>
            <p:cNvSpPr txBox="true"/>
            <p:nvPr/>
          </p:nvSpPr>
          <p:spPr>
            <a:xfrm>
              <a:off x="0" y="-76200"/>
              <a:ext cx="812800" cy="889000"/>
            </a:xfrm>
            <a:prstGeom prst="rect">
              <a:avLst/>
            </a:prstGeom>
          </p:spPr>
          <p:txBody>
            <a:bodyPr anchor="ctr" rtlCol="false" tIns="50800" lIns="50800" bIns="50800" rIns="50800"/>
            <a:lstStyle/>
            <a:p>
              <a:pPr algn="ctr">
                <a:lnSpc>
                  <a:spcPts val="5599"/>
                </a:lnSpc>
              </a:pPr>
              <a:r>
                <a:rPr lang="en-US" sz="3999" spc="199">
                  <a:solidFill>
                    <a:srgbClr val="FFFFFF"/>
                  </a:solidFill>
                  <a:latin typeface="Aileron Ultra-Bold"/>
                </a:rPr>
                <a:t>2</a:t>
              </a:r>
            </a:p>
          </p:txBody>
        </p:sp>
      </p:grpSp>
      <p:grpSp>
        <p:nvGrpSpPr>
          <p:cNvPr name="Group 11" id="11"/>
          <p:cNvGrpSpPr/>
          <p:nvPr/>
        </p:nvGrpSpPr>
        <p:grpSpPr>
          <a:xfrm rot="0">
            <a:off x="6842430" y="5851947"/>
            <a:ext cx="3525022" cy="2030323"/>
            <a:chOff x="0" y="0"/>
            <a:chExt cx="928401" cy="534735"/>
          </a:xfrm>
        </p:grpSpPr>
        <p:sp>
          <p:nvSpPr>
            <p:cNvPr name="Freeform 12" id="12"/>
            <p:cNvSpPr/>
            <p:nvPr/>
          </p:nvSpPr>
          <p:spPr>
            <a:xfrm flipH="false" flipV="false" rot="0">
              <a:off x="0" y="0"/>
              <a:ext cx="928401" cy="534735"/>
            </a:xfrm>
            <a:custGeom>
              <a:avLst/>
              <a:gdLst/>
              <a:ahLst/>
              <a:cxnLst/>
              <a:rect r="r" b="b" t="t" l="l"/>
              <a:pathLst>
                <a:path h="534735" w="928401">
                  <a:moveTo>
                    <a:pt x="0" y="0"/>
                  </a:moveTo>
                  <a:lnTo>
                    <a:pt x="928401" y="0"/>
                  </a:lnTo>
                  <a:lnTo>
                    <a:pt x="928401" y="534735"/>
                  </a:lnTo>
                  <a:lnTo>
                    <a:pt x="0" y="534735"/>
                  </a:lnTo>
                  <a:close/>
                </a:path>
              </a:pathLst>
            </a:custGeom>
            <a:solidFill>
              <a:srgbClr val="37C9EF"/>
            </a:solidFill>
          </p:spPr>
        </p:sp>
        <p:sp>
          <p:nvSpPr>
            <p:cNvPr name="TextBox 13" id="13"/>
            <p:cNvSpPr txBox="true"/>
            <p:nvPr/>
          </p:nvSpPr>
          <p:spPr>
            <a:xfrm>
              <a:off x="0" y="-76200"/>
              <a:ext cx="812800" cy="889000"/>
            </a:xfrm>
            <a:prstGeom prst="rect">
              <a:avLst/>
            </a:prstGeom>
          </p:spPr>
          <p:txBody>
            <a:bodyPr anchor="ctr" rtlCol="false" tIns="50800" lIns="50800" bIns="50800" rIns="50800"/>
            <a:lstStyle/>
            <a:p>
              <a:pPr algn="ctr">
                <a:lnSpc>
                  <a:spcPts val="5599"/>
                </a:lnSpc>
              </a:pPr>
              <a:r>
                <a:rPr lang="en-US" sz="3999" spc="199">
                  <a:solidFill>
                    <a:srgbClr val="FFFFFF"/>
                  </a:solidFill>
                  <a:latin typeface="Aileron Ultra-Bold"/>
                </a:rPr>
                <a:t>3</a:t>
              </a:r>
            </a:p>
          </p:txBody>
        </p:sp>
      </p:grpSp>
      <p:grpSp>
        <p:nvGrpSpPr>
          <p:cNvPr name="Group 14" id="14"/>
          <p:cNvGrpSpPr/>
          <p:nvPr/>
        </p:nvGrpSpPr>
        <p:grpSpPr>
          <a:xfrm rot="0">
            <a:off x="9749295" y="5240138"/>
            <a:ext cx="3525022" cy="2030323"/>
            <a:chOff x="0" y="0"/>
            <a:chExt cx="928401" cy="534735"/>
          </a:xfrm>
        </p:grpSpPr>
        <p:sp>
          <p:nvSpPr>
            <p:cNvPr name="Freeform 15" id="15"/>
            <p:cNvSpPr/>
            <p:nvPr/>
          </p:nvSpPr>
          <p:spPr>
            <a:xfrm flipH="false" flipV="false" rot="0">
              <a:off x="0" y="0"/>
              <a:ext cx="928401" cy="534735"/>
            </a:xfrm>
            <a:custGeom>
              <a:avLst/>
              <a:gdLst/>
              <a:ahLst/>
              <a:cxnLst/>
              <a:rect r="r" b="b" t="t" l="l"/>
              <a:pathLst>
                <a:path h="534735" w="928401">
                  <a:moveTo>
                    <a:pt x="0" y="0"/>
                  </a:moveTo>
                  <a:lnTo>
                    <a:pt x="928401" y="0"/>
                  </a:lnTo>
                  <a:lnTo>
                    <a:pt x="928401" y="534735"/>
                  </a:lnTo>
                  <a:lnTo>
                    <a:pt x="0" y="534735"/>
                  </a:lnTo>
                  <a:close/>
                </a:path>
              </a:pathLst>
            </a:custGeom>
            <a:solidFill>
              <a:srgbClr val="2C92D5"/>
            </a:solidFill>
          </p:spPr>
        </p:sp>
        <p:sp>
          <p:nvSpPr>
            <p:cNvPr name="TextBox 16" id="16"/>
            <p:cNvSpPr txBox="true"/>
            <p:nvPr/>
          </p:nvSpPr>
          <p:spPr>
            <a:xfrm>
              <a:off x="0" y="-76200"/>
              <a:ext cx="812800" cy="889000"/>
            </a:xfrm>
            <a:prstGeom prst="rect">
              <a:avLst/>
            </a:prstGeom>
          </p:spPr>
          <p:txBody>
            <a:bodyPr anchor="ctr" rtlCol="false" tIns="50800" lIns="50800" bIns="50800" rIns="50800"/>
            <a:lstStyle/>
            <a:p>
              <a:pPr algn="ctr">
                <a:lnSpc>
                  <a:spcPts val="5599"/>
                </a:lnSpc>
              </a:pPr>
              <a:r>
                <a:rPr lang="en-US" sz="3999" spc="199">
                  <a:solidFill>
                    <a:srgbClr val="FFFFFF"/>
                  </a:solidFill>
                  <a:latin typeface="Aileron Ultra-Bold"/>
                </a:rPr>
                <a:t>4</a:t>
              </a:r>
            </a:p>
          </p:txBody>
        </p:sp>
      </p:grpSp>
      <p:grpSp>
        <p:nvGrpSpPr>
          <p:cNvPr name="Group 17" id="17"/>
          <p:cNvGrpSpPr/>
          <p:nvPr/>
        </p:nvGrpSpPr>
        <p:grpSpPr>
          <a:xfrm rot="-10800000">
            <a:off x="9739770" y="7265102"/>
            <a:ext cx="618157" cy="617168"/>
            <a:chOff x="0" y="0"/>
            <a:chExt cx="6350000" cy="6339840"/>
          </a:xfrm>
        </p:grpSpPr>
        <p:sp>
          <p:nvSpPr>
            <p:cNvPr name="Freeform 18" id="18"/>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2C92D5">
                <a:alpha val="49804"/>
              </a:srgbClr>
            </a:solidFill>
          </p:spPr>
        </p:sp>
      </p:grpSp>
      <p:grpSp>
        <p:nvGrpSpPr>
          <p:cNvPr name="Group 19" id="19"/>
          <p:cNvGrpSpPr/>
          <p:nvPr/>
        </p:nvGrpSpPr>
        <p:grpSpPr>
          <a:xfrm rot="-10800000">
            <a:off x="6826088" y="7882270"/>
            <a:ext cx="618157" cy="617168"/>
            <a:chOff x="0" y="0"/>
            <a:chExt cx="6350000" cy="6339840"/>
          </a:xfrm>
        </p:grpSpPr>
        <p:sp>
          <p:nvSpPr>
            <p:cNvPr name="Freeform 20" id="20"/>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37C9EF">
                <a:alpha val="49804"/>
              </a:srgbClr>
            </a:solidFill>
          </p:spPr>
        </p:sp>
      </p:grpSp>
      <p:grpSp>
        <p:nvGrpSpPr>
          <p:cNvPr name="Group 21" id="21"/>
          <p:cNvGrpSpPr/>
          <p:nvPr/>
        </p:nvGrpSpPr>
        <p:grpSpPr>
          <a:xfrm rot="0">
            <a:off x="12650434" y="3574512"/>
            <a:ext cx="4525941" cy="4020616"/>
            <a:chOff x="0" y="0"/>
            <a:chExt cx="977479" cy="868343"/>
          </a:xfrm>
        </p:grpSpPr>
        <p:sp>
          <p:nvSpPr>
            <p:cNvPr name="Freeform 22" id="22"/>
            <p:cNvSpPr/>
            <p:nvPr/>
          </p:nvSpPr>
          <p:spPr>
            <a:xfrm flipH="false" flipV="false" rot="0">
              <a:off x="0" y="0"/>
              <a:ext cx="977479" cy="868343"/>
            </a:xfrm>
            <a:custGeom>
              <a:avLst/>
              <a:gdLst/>
              <a:ahLst/>
              <a:cxnLst/>
              <a:rect r="r" b="b" t="t" l="l"/>
              <a:pathLst>
                <a:path h="868343" w="977479">
                  <a:moveTo>
                    <a:pt x="977479" y="434171"/>
                  </a:moveTo>
                  <a:lnTo>
                    <a:pt x="571079" y="0"/>
                  </a:lnTo>
                  <a:lnTo>
                    <a:pt x="571079" y="203200"/>
                  </a:lnTo>
                  <a:lnTo>
                    <a:pt x="0" y="203200"/>
                  </a:lnTo>
                  <a:lnTo>
                    <a:pt x="0" y="665143"/>
                  </a:lnTo>
                  <a:lnTo>
                    <a:pt x="571079" y="665143"/>
                  </a:lnTo>
                  <a:lnTo>
                    <a:pt x="571079" y="868343"/>
                  </a:lnTo>
                  <a:lnTo>
                    <a:pt x="977479" y="434171"/>
                  </a:lnTo>
                  <a:close/>
                </a:path>
              </a:pathLst>
            </a:custGeom>
            <a:solidFill>
              <a:srgbClr val="13538A"/>
            </a:solidFill>
          </p:spPr>
        </p:sp>
        <p:sp>
          <p:nvSpPr>
            <p:cNvPr name="TextBox 23" id="23"/>
            <p:cNvSpPr txBox="true"/>
            <p:nvPr/>
          </p:nvSpPr>
          <p:spPr>
            <a:xfrm>
              <a:off x="0" y="127000"/>
              <a:ext cx="711200" cy="482600"/>
            </a:xfrm>
            <a:prstGeom prst="rect">
              <a:avLst/>
            </a:prstGeom>
          </p:spPr>
          <p:txBody>
            <a:bodyPr anchor="ctr" rtlCol="false" tIns="50800" lIns="50800" bIns="50800" rIns="50800"/>
            <a:lstStyle/>
            <a:p>
              <a:pPr algn="ctr">
                <a:lnSpc>
                  <a:spcPts val="5599"/>
                </a:lnSpc>
              </a:pPr>
              <a:r>
                <a:rPr lang="en-US" sz="3999" spc="199">
                  <a:solidFill>
                    <a:srgbClr val="FFFFFF"/>
                  </a:solidFill>
                  <a:latin typeface="Aileron Ultra-Bold"/>
                </a:rPr>
                <a:t>5</a:t>
              </a:r>
            </a:p>
          </p:txBody>
        </p:sp>
      </p:grpSp>
      <p:grpSp>
        <p:nvGrpSpPr>
          <p:cNvPr name="Group 24" id="24"/>
          <p:cNvGrpSpPr/>
          <p:nvPr/>
        </p:nvGrpSpPr>
        <p:grpSpPr>
          <a:xfrm rot="-10800000">
            <a:off x="12640909" y="6647934"/>
            <a:ext cx="618157" cy="617168"/>
            <a:chOff x="0" y="0"/>
            <a:chExt cx="6350000" cy="6339840"/>
          </a:xfrm>
        </p:grpSpPr>
        <p:sp>
          <p:nvSpPr>
            <p:cNvPr name="Freeform 25" id="2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13538A">
                <a:alpha val="49804"/>
              </a:srgbClr>
            </a:solidFill>
          </p:spPr>
        </p:sp>
      </p:grpSp>
      <p:sp>
        <p:nvSpPr>
          <p:cNvPr name="TextBox 26" id="26"/>
          <p:cNvSpPr txBox="true"/>
          <p:nvPr/>
        </p:nvSpPr>
        <p:spPr>
          <a:xfrm rot="0">
            <a:off x="1763002" y="6020805"/>
            <a:ext cx="2056418" cy="448310"/>
          </a:xfrm>
          <a:prstGeom prst="rect">
            <a:avLst/>
          </a:prstGeom>
        </p:spPr>
        <p:txBody>
          <a:bodyPr anchor="t" rtlCol="false" tIns="0" lIns="0" bIns="0" rIns="0">
            <a:spAutoFit/>
          </a:bodyPr>
          <a:lstStyle/>
          <a:p>
            <a:pPr algn="ctr" marL="0" indent="0" lvl="0">
              <a:lnSpc>
                <a:spcPts val="3640"/>
              </a:lnSpc>
            </a:pPr>
            <a:r>
              <a:rPr lang="en-US" sz="2600" spc="78">
                <a:solidFill>
                  <a:srgbClr val="FFFFFF"/>
                </a:solidFill>
                <a:latin typeface="Atkinson Hyperlegible"/>
              </a:rPr>
              <a:t>Introduction</a:t>
            </a:r>
          </a:p>
        </p:txBody>
      </p:sp>
      <p:sp>
        <p:nvSpPr>
          <p:cNvPr name="TextBox 27" id="27"/>
          <p:cNvSpPr txBox="true"/>
          <p:nvPr/>
        </p:nvSpPr>
        <p:spPr>
          <a:xfrm rot="0">
            <a:off x="4553722" y="5340768"/>
            <a:ext cx="1887754" cy="448310"/>
          </a:xfrm>
          <a:prstGeom prst="rect">
            <a:avLst/>
          </a:prstGeom>
        </p:spPr>
        <p:txBody>
          <a:bodyPr anchor="t" rtlCol="false" tIns="0" lIns="0" bIns="0" rIns="0">
            <a:spAutoFit/>
          </a:bodyPr>
          <a:lstStyle/>
          <a:p>
            <a:pPr algn="ctr" marL="0" indent="0" lvl="0">
              <a:lnSpc>
                <a:spcPts val="3640"/>
              </a:lnSpc>
            </a:pPr>
            <a:r>
              <a:rPr lang="en-US" sz="2600" spc="78">
                <a:solidFill>
                  <a:srgbClr val="FFFFFF"/>
                </a:solidFill>
                <a:latin typeface="Atkinson Hyperlegible"/>
              </a:rPr>
              <a:t>Objective</a:t>
            </a:r>
          </a:p>
        </p:txBody>
      </p:sp>
      <p:sp>
        <p:nvSpPr>
          <p:cNvPr name="TextBox 28" id="28"/>
          <p:cNvSpPr txBox="true"/>
          <p:nvPr/>
        </p:nvSpPr>
        <p:spPr>
          <a:xfrm rot="0">
            <a:off x="7498353" y="4791828"/>
            <a:ext cx="2213175" cy="448310"/>
          </a:xfrm>
          <a:prstGeom prst="rect">
            <a:avLst/>
          </a:prstGeom>
        </p:spPr>
        <p:txBody>
          <a:bodyPr anchor="t" rtlCol="false" tIns="0" lIns="0" bIns="0" rIns="0">
            <a:spAutoFit/>
          </a:bodyPr>
          <a:lstStyle/>
          <a:p>
            <a:pPr algn="ctr" marL="0" indent="0" lvl="0">
              <a:lnSpc>
                <a:spcPts val="3640"/>
              </a:lnSpc>
            </a:pPr>
            <a:r>
              <a:rPr lang="en-US" sz="2600" spc="78">
                <a:solidFill>
                  <a:srgbClr val="FFFFFF"/>
                </a:solidFill>
                <a:latin typeface="Atkinson Hyperlegible"/>
              </a:rPr>
              <a:t>Applications</a:t>
            </a:r>
          </a:p>
        </p:txBody>
      </p:sp>
      <p:sp>
        <p:nvSpPr>
          <p:cNvPr name="TextBox 29" id="29"/>
          <p:cNvSpPr txBox="true"/>
          <p:nvPr/>
        </p:nvSpPr>
        <p:spPr>
          <a:xfrm rot="0">
            <a:off x="10310774" y="3644840"/>
            <a:ext cx="1887754" cy="905510"/>
          </a:xfrm>
          <a:prstGeom prst="rect">
            <a:avLst/>
          </a:prstGeom>
        </p:spPr>
        <p:txBody>
          <a:bodyPr anchor="t" rtlCol="false" tIns="0" lIns="0" bIns="0" rIns="0">
            <a:spAutoFit/>
          </a:bodyPr>
          <a:lstStyle/>
          <a:p>
            <a:pPr algn="ctr">
              <a:lnSpc>
                <a:spcPts val="3640"/>
              </a:lnSpc>
            </a:pPr>
            <a:r>
              <a:rPr lang="en-US" sz="2600" spc="78">
                <a:solidFill>
                  <a:srgbClr val="FFFFFF"/>
                </a:solidFill>
                <a:latin typeface="Atkinson Hyperlegible"/>
              </a:rPr>
              <a:t>Project</a:t>
            </a:r>
          </a:p>
          <a:p>
            <a:pPr algn="ctr" marL="0" indent="0" lvl="0">
              <a:lnSpc>
                <a:spcPts val="3640"/>
              </a:lnSpc>
            </a:pPr>
            <a:r>
              <a:rPr lang="en-US" sz="2600" spc="78">
                <a:solidFill>
                  <a:srgbClr val="FFFFFF"/>
                </a:solidFill>
                <a:latin typeface="Atkinson Hyperlegible"/>
              </a:rPr>
              <a:t>Details</a:t>
            </a:r>
          </a:p>
        </p:txBody>
      </p:sp>
      <p:sp>
        <p:nvSpPr>
          <p:cNvPr name="TextBox 30" id="30"/>
          <p:cNvSpPr txBox="true"/>
          <p:nvPr/>
        </p:nvSpPr>
        <p:spPr>
          <a:xfrm rot="0">
            <a:off x="13112214" y="3043615"/>
            <a:ext cx="1887754" cy="905510"/>
          </a:xfrm>
          <a:prstGeom prst="rect">
            <a:avLst/>
          </a:prstGeom>
        </p:spPr>
        <p:txBody>
          <a:bodyPr anchor="t" rtlCol="false" tIns="0" lIns="0" bIns="0" rIns="0">
            <a:spAutoFit/>
          </a:bodyPr>
          <a:lstStyle/>
          <a:p>
            <a:pPr algn="ctr">
              <a:lnSpc>
                <a:spcPts val="3640"/>
              </a:lnSpc>
            </a:pPr>
            <a:r>
              <a:rPr lang="en-US" sz="2600" spc="78">
                <a:solidFill>
                  <a:srgbClr val="FFFFFF"/>
                </a:solidFill>
                <a:latin typeface="Atkinson Hyperlegible"/>
              </a:rPr>
              <a:t>Literature</a:t>
            </a:r>
          </a:p>
          <a:p>
            <a:pPr algn="ctr" marL="0" indent="0" lvl="0">
              <a:lnSpc>
                <a:spcPts val="3640"/>
              </a:lnSpc>
            </a:pPr>
            <a:r>
              <a:rPr lang="en-US" sz="2600" spc="78">
                <a:solidFill>
                  <a:srgbClr val="FFFFFF"/>
                </a:solidFill>
                <a:latin typeface="Atkinson Hyperlegible"/>
              </a:rPr>
              <a:t>Review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702911" y="8405899"/>
            <a:ext cx="4750130" cy="4114800"/>
          </a:xfrm>
          <a:custGeom>
            <a:avLst/>
            <a:gdLst/>
            <a:ahLst/>
            <a:cxnLst/>
            <a:rect r="r" b="b" t="t" l="l"/>
            <a:pathLst>
              <a:path h="4114800" w="4750130">
                <a:moveTo>
                  <a:pt x="0" y="0"/>
                </a:moveTo>
                <a:lnTo>
                  <a:pt x="4750130" y="0"/>
                </a:lnTo>
                <a:lnTo>
                  <a:pt x="475013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280894" y="2587769"/>
            <a:ext cx="4079877" cy="5111463"/>
          </a:xfrm>
          <a:custGeom>
            <a:avLst/>
            <a:gdLst/>
            <a:ahLst/>
            <a:cxnLst/>
            <a:rect r="r" b="b" t="t" l="l"/>
            <a:pathLst>
              <a:path h="5111463" w="4079877">
                <a:moveTo>
                  <a:pt x="0" y="0"/>
                </a:moveTo>
                <a:lnTo>
                  <a:pt x="4079876" y="0"/>
                </a:lnTo>
                <a:lnTo>
                  <a:pt x="4079876" y="5111462"/>
                </a:lnTo>
                <a:lnTo>
                  <a:pt x="0" y="51114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033725" y="1086018"/>
            <a:ext cx="14220550" cy="1169663"/>
          </a:xfrm>
          <a:prstGeom prst="rect">
            <a:avLst/>
          </a:prstGeom>
        </p:spPr>
        <p:txBody>
          <a:bodyPr anchor="t" rtlCol="false" tIns="0" lIns="0" bIns="0" rIns="0">
            <a:spAutoFit/>
          </a:bodyPr>
          <a:lstStyle/>
          <a:p>
            <a:pPr algn="ctr">
              <a:lnSpc>
                <a:spcPts val="8639"/>
              </a:lnSpc>
            </a:pPr>
            <a:r>
              <a:rPr lang="en-US" sz="8999" spc="-737">
                <a:solidFill>
                  <a:srgbClr val="EDF1EF"/>
                </a:solidFill>
                <a:latin typeface="Public Sans"/>
              </a:rPr>
              <a:t>Introduction</a:t>
            </a:r>
          </a:p>
        </p:txBody>
      </p:sp>
      <p:sp>
        <p:nvSpPr>
          <p:cNvPr name="TextBox 5" id="5"/>
          <p:cNvSpPr txBox="true"/>
          <p:nvPr/>
        </p:nvSpPr>
        <p:spPr>
          <a:xfrm rot="0">
            <a:off x="1028700" y="3224211"/>
            <a:ext cx="7388915" cy="3724277"/>
          </a:xfrm>
          <a:prstGeom prst="rect">
            <a:avLst/>
          </a:prstGeom>
        </p:spPr>
        <p:txBody>
          <a:bodyPr anchor="t" rtlCol="false" tIns="0" lIns="0" bIns="0" rIns="0">
            <a:spAutoFit/>
          </a:bodyPr>
          <a:lstStyle/>
          <a:p>
            <a:pPr marL="863588" indent="-431794" lvl="1">
              <a:lnSpc>
                <a:spcPts val="5999"/>
              </a:lnSpc>
              <a:buFont typeface="Arial"/>
              <a:buChar char="•"/>
            </a:pPr>
            <a:r>
              <a:rPr lang="en-US" sz="3999" spc="239">
                <a:solidFill>
                  <a:srgbClr val="EDF1EF"/>
                </a:solidFill>
                <a:latin typeface="Atkinson Hyperlegible"/>
              </a:rPr>
              <a:t>Renewable Energy</a:t>
            </a:r>
          </a:p>
          <a:p>
            <a:pPr marL="863588" indent="-431794" lvl="1">
              <a:lnSpc>
                <a:spcPts val="5999"/>
              </a:lnSpc>
              <a:buFont typeface="Arial"/>
              <a:buChar char="•"/>
            </a:pPr>
            <a:r>
              <a:rPr lang="en-US" sz="3999" spc="239">
                <a:solidFill>
                  <a:srgbClr val="EDF1EF"/>
                </a:solidFill>
                <a:latin typeface="Atkinson Hyperlegible"/>
              </a:rPr>
              <a:t>Solar Energy</a:t>
            </a:r>
          </a:p>
          <a:p>
            <a:pPr marL="863588" indent="-431794" lvl="1">
              <a:lnSpc>
                <a:spcPts val="5999"/>
              </a:lnSpc>
              <a:buFont typeface="Arial"/>
              <a:buChar char="•"/>
            </a:pPr>
            <a:r>
              <a:rPr lang="en-US" sz="3999" spc="239">
                <a:solidFill>
                  <a:srgbClr val="EDF1EF"/>
                </a:solidFill>
                <a:latin typeface="Atkinson Hyperlegible"/>
              </a:rPr>
              <a:t>Solar Energy Generation</a:t>
            </a:r>
          </a:p>
          <a:p>
            <a:pPr marL="863588" indent="-431794" lvl="1">
              <a:lnSpc>
                <a:spcPts val="5999"/>
              </a:lnSpc>
              <a:buFont typeface="Arial"/>
              <a:buChar char="•"/>
            </a:pPr>
            <a:r>
              <a:rPr lang="en-US" sz="3999" spc="239">
                <a:solidFill>
                  <a:srgbClr val="EDF1EF"/>
                </a:solidFill>
                <a:latin typeface="Atkinson Hyperlegible"/>
              </a:rPr>
              <a:t>Advantages</a:t>
            </a:r>
          </a:p>
          <a:p>
            <a:pPr marL="863588" indent="-431794" lvl="1">
              <a:lnSpc>
                <a:spcPts val="5999"/>
              </a:lnSpc>
              <a:buFont typeface="Arial"/>
              <a:buChar char="•"/>
            </a:pPr>
            <a:r>
              <a:rPr lang="en-US" sz="3999" spc="239">
                <a:solidFill>
                  <a:srgbClr val="EDF1EF"/>
                </a:solidFill>
                <a:latin typeface="Atkinson Hyperlegible"/>
              </a:rPr>
              <a:t>Challenges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1236226" y="3491674"/>
            <a:ext cx="5018049" cy="4114800"/>
          </a:xfrm>
          <a:custGeom>
            <a:avLst/>
            <a:gdLst/>
            <a:ahLst/>
            <a:cxnLst/>
            <a:rect r="r" b="b" t="t" l="l"/>
            <a:pathLst>
              <a:path h="4114800" w="5018049">
                <a:moveTo>
                  <a:pt x="0" y="0"/>
                </a:moveTo>
                <a:lnTo>
                  <a:pt x="5018049" y="0"/>
                </a:lnTo>
                <a:lnTo>
                  <a:pt x="501804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33725" y="1086018"/>
            <a:ext cx="14220550" cy="1169663"/>
          </a:xfrm>
          <a:prstGeom prst="rect">
            <a:avLst/>
          </a:prstGeom>
        </p:spPr>
        <p:txBody>
          <a:bodyPr anchor="t" rtlCol="false" tIns="0" lIns="0" bIns="0" rIns="0">
            <a:spAutoFit/>
          </a:bodyPr>
          <a:lstStyle/>
          <a:p>
            <a:pPr algn="ctr">
              <a:lnSpc>
                <a:spcPts val="8639"/>
              </a:lnSpc>
            </a:pPr>
            <a:r>
              <a:rPr lang="en-US" sz="8999" spc="-737">
                <a:solidFill>
                  <a:srgbClr val="EDF1EF"/>
                </a:solidFill>
                <a:latin typeface="Public Sans"/>
              </a:rPr>
              <a:t>Objective</a:t>
            </a:r>
          </a:p>
        </p:txBody>
      </p:sp>
      <p:sp>
        <p:nvSpPr>
          <p:cNvPr name="TextBox 4" id="4"/>
          <p:cNvSpPr txBox="true"/>
          <p:nvPr/>
        </p:nvSpPr>
        <p:spPr>
          <a:xfrm rot="0">
            <a:off x="1028700" y="2941128"/>
            <a:ext cx="9260088" cy="5288154"/>
          </a:xfrm>
          <a:prstGeom prst="rect">
            <a:avLst/>
          </a:prstGeom>
        </p:spPr>
        <p:txBody>
          <a:bodyPr anchor="t" rtlCol="false" tIns="0" lIns="0" bIns="0" rIns="0">
            <a:spAutoFit/>
          </a:bodyPr>
          <a:lstStyle/>
          <a:p>
            <a:pPr marL="669283" indent="-334641" lvl="1">
              <a:lnSpc>
                <a:spcPts val="4680"/>
              </a:lnSpc>
              <a:buFont typeface="Arial"/>
              <a:buChar char="•"/>
            </a:pPr>
            <a:r>
              <a:rPr lang="en-US" sz="3099" spc="185">
                <a:solidFill>
                  <a:srgbClr val="EDF1EF"/>
                </a:solidFill>
                <a:latin typeface="Atkinson Hyperlegible"/>
              </a:rPr>
              <a:t>Develop a machine learning model to accurately predict solar power generation, considering factors such as weather conditions, site conditions, and equipment performance. </a:t>
            </a:r>
          </a:p>
          <a:p>
            <a:pPr marL="669283" indent="-334641" lvl="1">
              <a:lnSpc>
                <a:spcPts val="4680"/>
              </a:lnSpc>
              <a:buFont typeface="Arial"/>
              <a:buChar char="•"/>
            </a:pPr>
            <a:r>
              <a:rPr lang="en-US" sz="3099" spc="185">
                <a:solidFill>
                  <a:srgbClr val="EDF1EF"/>
                </a:solidFill>
                <a:latin typeface="Atkinson Hyperlegible"/>
              </a:rPr>
              <a:t>This model will be used to improve the efficiency and reliability of solar power generation, and to make solar power a more viable source of energy.</a:t>
            </a:r>
          </a:p>
        </p:txBody>
      </p:sp>
      <p:sp>
        <p:nvSpPr>
          <p:cNvPr name="Freeform 5" id="5"/>
          <p:cNvSpPr/>
          <p:nvPr/>
        </p:nvSpPr>
        <p:spPr>
          <a:xfrm flipH="false" flipV="false" rot="0">
            <a:off x="-702911" y="8405899"/>
            <a:ext cx="4750130" cy="4114800"/>
          </a:xfrm>
          <a:custGeom>
            <a:avLst/>
            <a:gdLst/>
            <a:ahLst/>
            <a:cxnLst/>
            <a:rect r="r" b="b" t="t" l="l"/>
            <a:pathLst>
              <a:path h="4114800" w="4750130">
                <a:moveTo>
                  <a:pt x="0" y="0"/>
                </a:moveTo>
                <a:lnTo>
                  <a:pt x="4750130" y="0"/>
                </a:lnTo>
                <a:lnTo>
                  <a:pt x="475013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033725" y="1086018"/>
            <a:ext cx="14220550" cy="1169663"/>
          </a:xfrm>
          <a:prstGeom prst="rect">
            <a:avLst/>
          </a:prstGeom>
        </p:spPr>
        <p:txBody>
          <a:bodyPr anchor="t" rtlCol="false" tIns="0" lIns="0" bIns="0" rIns="0">
            <a:spAutoFit/>
          </a:bodyPr>
          <a:lstStyle/>
          <a:p>
            <a:pPr algn="ctr">
              <a:lnSpc>
                <a:spcPts val="8639"/>
              </a:lnSpc>
            </a:pPr>
            <a:r>
              <a:rPr lang="en-US" sz="8999" spc="-737">
                <a:solidFill>
                  <a:srgbClr val="EDF1EF"/>
                </a:solidFill>
                <a:latin typeface="Public Sans"/>
              </a:rPr>
              <a:t>Applications</a:t>
            </a:r>
          </a:p>
        </p:txBody>
      </p:sp>
      <p:sp>
        <p:nvSpPr>
          <p:cNvPr name="TextBox 3" id="3"/>
          <p:cNvSpPr txBox="true"/>
          <p:nvPr/>
        </p:nvSpPr>
        <p:spPr>
          <a:xfrm rot="0">
            <a:off x="1028700" y="2912553"/>
            <a:ext cx="7320279" cy="5300347"/>
          </a:xfrm>
          <a:prstGeom prst="rect">
            <a:avLst/>
          </a:prstGeom>
        </p:spPr>
        <p:txBody>
          <a:bodyPr anchor="t" rtlCol="false" tIns="0" lIns="0" bIns="0" rIns="0">
            <a:spAutoFit/>
          </a:bodyPr>
          <a:lstStyle/>
          <a:p>
            <a:pPr marL="863588" indent="-431794" lvl="1">
              <a:lnSpc>
                <a:spcPts val="6039"/>
              </a:lnSpc>
              <a:buFont typeface="Arial"/>
              <a:buChar char="•"/>
            </a:pPr>
            <a:r>
              <a:rPr lang="en-US" sz="3999" spc="239">
                <a:solidFill>
                  <a:srgbClr val="EDF1EF"/>
                </a:solidFill>
                <a:latin typeface="Atkinson Hyperlegible"/>
              </a:rPr>
              <a:t>Better Prediction</a:t>
            </a:r>
          </a:p>
          <a:p>
            <a:pPr marL="863588" indent="-431794" lvl="1">
              <a:lnSpc>
                <a:spcPts val="6039"/>
              </a:lnSpc>
              <a:buFont typeface="Arial"/>
              <a:buChar char="•"/>
            </a:pPr>
            <a:r>
              <a:rPr lang="en-US" sz="3999" spc="239">
                <a:solidFill>
                  <a:srgbClr val="EDF1EF"/>
                </a:solidFill>
                <a:latin typeface="Atkinson Hyperlegible"/>
              </a:rPr>
              <a:t>Minimizing Energy Loss</a:t>
            </a:r>
          </a:p>
          <a:p>
            <a:pPr marL="863588" indent="-431794" lvl="1">
              <a:lnSpc>
                <a:spcPts val="6039"/>
              </a:lnSpc>
              <a:buFont typeface="Arial"/>
              <a:buChar char="•"/>
            </a:pPr>
            <a:r>
              <a:rPr lang="en-US" sz="3999" spc="239">
                <a:solidFill>
                  <a:srgbClr val="EDF1EF"/>
                </a:solidFill>
                <a:latin typeface="Atkinson Hyperlegible"/>
              </a:rPr>
              <a:t>Prior preparation for low energy generation</a:t>
            </a:r>
          </a:p>
          <a:p>
            <a:pPr marL="863588" indent="-431794" lvl="1">
              <a:lnSpc>
                <a:spcPts val="6039"/>
              </a:lnSpc>
              <a:buFont typeface="Arial"/>
              <a:buChar char="•"/>
            </a:pPr>
            <a:r>
              <a:rPr lang="en-US" sz="3999" spc="239">
                <a:solidFill>
                  <a:srgbClr val="EDF1EF"/>
                </a:solidFill>
                <a:latin typeface="Atkinson Hyperlegible"/>
              </a:rPr>
              <a:t>Business control</a:t>
            </a:r>
          </a:p>
          <a:p>
            <a:pPr marL="863588" indent="-431794" lvl="1">
              <a:lnSpc>
                <a:spcPts val="6039"/>
              </a:lnSpc>
              <a:buFont typeface="Arial"/>
              <a:buChar char="•"/>
            </a:pPr>
            <a:r>
              <a:rPr lang="en-US" sz="3999" spc="239">
                <a:solidFill>
                  <a:srgbClr val="EDF1EF"/>
                </a:solidFill>
                <a:latin typeface="Atkinson Hyperlegible"/>
              </a:rPr>
              <a:t>Can be used for further research to improve SE</a:t>
            </a:r>
          </a:p>
        </p:txBody>
      </p:sp>
      <p:sp>
        <p:nvSpPr>
          <p:cNvPr name="Freeform 4" id="4"/>
          <p:cNvSpPr/>
          <p:nvPr/>
        </p:nvSpPr>
        <p:spPr>
          <a:xfrm flipH="false" flipV="false" rot="0">
            <a:off x="10652259" y="3187358"/>
            <a:ext cx="6607041" cy="4682740"/>
          </a:xfrm>
          <a:custGeom>
            <a:avLst/>
            <a:gdLst/>
            <a:ahLst/>
            <a:cxnLst/>
            <a:rect r="r" b="b" t="t" l="l"/>
            <a:pathLst>
              <a:path h="4682740" w="6607041">
                <a:moveTo>
                  <a:pt x="0" y="0"/>
                </a:moveTo>
                <a:lnTo>
                  <a:pt x="6607041" y="0"/>
                </a:lnTo>
                <a:lnTo>
                  <a:pt x="6607041" y="4682740"/>
                </a:lnTo>
                <a:lnTo>
                  <a:pt x="0" y="4682740"/>
                </a:lnTo>
                <a:lnTo>
                  <a:pt x="0" y="0"/>
                </a:lnTo>
                <a:close/>
              </a:path>
            </a:pathLst>
          </a:custGeom>
          <a:blipFill>
            <a:blip r:embed="rId2"/>
            <a:stretch>
              <a:fillRect l="0" t="0" r="0" b="0"/>
            </a:stretch>
          </a:blipFill>
        </p:spPr>
      </p:sp>
      <p:sp>
        <p:nvSpPr>
          <p:cNvPr name="Freeform 5" id="5"/>
          <p:cNvSpPr/>
          <p:nvPr/>
        </p:nvSpPr>
        <p:spPr>
          <a:xfrm flipH="false" flipV="false" rot="0">
            <a:off x="-702911" y="8405899"/>
            <a:ext cx="4750130" cy="4114800"/>
          </a:xfrm>
          <a:custGeom>
            <a:avLst/>
            <a:gdLst/>
            <a:ahLst/>
            <a:cxnLst/>
            <a:rect r="r" b="b" t="t" l="l"/>
            <a:pathLst>
              <a:path h="4114800" w="4750130">
                <a:moveTo>
                  <a:pt x="0" y="0"/>
                </a:moveTo>
                <a:lnTo>
                  <a:pt x="4750130" y="0"/>
                </a:lnTo>
                <a:lnTo>
                  <a:pt x="475013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8C52FF">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033725" y="1086018"/>
            <a:ext cx="14220550" cy="1169663"/>
          </a:xfrm>
          <a:prstGeom prst="rect">
            <a:avLst/>
          </a:prstGeom>
        </p:spPr>
        <p:txBody>
          <a:bodyPr anchor="t" rtlCol="false" tIns="0" lIns="0" bIns="0" rIns="0">
            <a:spAutoFit/>
          </a:bodyPr>
          <a:lstStyle/>
          <a:p>
            <a:pPr algn="ctr">
              <a:lnSpc>
                <a:spcPts val="8639"/>
              </a:lnSpc>
            </a:pPr>
            <a:r>
              <a:rPr lang="en-US" sz="8999" spc="-737">
                <a:solidFill>
                  <a:srgbClr val="EDF1EF"/>
                </a:solidFill>
                <a:latin typeface="Public Sans"/>
              </a:rPr>
              <a:t>Project Details</a:t>
            </a:r>
          </a:p>
        </p:txBody>
      </p:sp>
      <p:grpSp>
        <p:nvGrpSpPr>
          <p:cNvPr name="Group 3" id="3"/>
          <p:cNvGrpSpPr/>
          <p:nvPr/>
        </p:nvGrpSpPr>
        <p:grpSpPr>
          <a:xfrm rot="0">
            <a:off x="3977027" y="6189275"/>
            <a:ext cx="3525022" cy="2030323"/>
            <a:chOff x="0" y="0"/>
            <a:chExt cx="928401" cy="534735"/>
          </a:xfrm>
        </p:grpSpPr>
        <p:sp>
          <p:nvSpPr>
            <p:cNvPr name="Freeform 4" id="4"/>
            <p:cNvSpPr/>
            <p:nvPr/>
          </p:nvSpPr>
          <p:spPr>
            <a:xfrm flipH="false" flipV="false" rot="0">
              <a:off x="0" y="0"/>
              <a:ext cx="928401" cy="534735"/>
            </a:xfrm>
            <a:custGeom>
              <a:avLst/>
              <a:gdLst/>
              <a:ahLst/>
              <a:cxnLst/>
              <a:rect r="r" b="b" t="t" l="l"/>
              <a:pathLst>
                <a:path h="534735" w="928401">
                  <a:moveTo>
                    <a:pt x="0" y="0"/>
                  </a:moveTo>
                  <a:lnTo>
                    <a:pt x="928401" y="0"/>
                  </a:lnTo>
                  <a:lnTo>
                    <a:pt x="928401" y="534735"/>
                  </a:lnTo>
                  <a:lnTo>
                    <a:pt x="0" y="534735"/>
                  </a:lnTo>
                  <a:close/>
                </a:path>
              </a:pathLst>
            </a:custGeom>
            <a:solidFill>
              <a:srgbClr val="37C9EF"/>
            </a:solidFill>
          </p:spPr>
        </p:sp>
        <p:sp>
          <p:nvSpPr>
            <p:cNvPr name="TextBox 5" id="5"/>
            <p:cNvSpPr txBox="true"/>
            <p:nvPr/>
          </p:nvSpPr>
          <p:spPr>
            <a:xfrm>
              <a:off x="0" y="-76200"/>
              <a:ext cx="812800" cy="889000"/>
            </a:xfrm>
            <a:prstGeom prst="rect">
              <a:avLst/>
            </a:prstGeom>
          </p:spPr>
          <p:txBody>
            <a:bodyPr anchor="ctr" rtlCol="false" tIns="50800" lIns="50800" bIns="50800" rIns="50800"/>
            <a:lstStyle/>
            <a:p>
              <a:pPr algn="ctr">
                <a:lnSpc>
                  <a:spcPts val="5599"/>
                </a:lnSpc>
              </a:pPr>
              <a:r>
                <a:rPr lang="en-US" sz="3999" spc="199">
                  <a:solidFill>
                    <a:srgbClr val="FFFFFF"/>
                  </a:solidFill>
                  <a:latin typeface="Aileron Ultra-Bold"/>
                </a:rPr>
                <a:t>1</a:t>
              </a:r>
            </a:p>
          </p:txBody>
        </p:sp>
      </p:grpSp>
      <p:grpSp>
        <p:nvGrpSpPr>
          <p:cNvPr name="Group 6" id="6"/>
          <p:cNvGrpSpPr/>
          <p:nvPr/>
        </p:nvGrpSpPr>
        <p:grpSpPr>
          <a:xfrm rot="0">
            <a:off x="6883892" y="5577466"/>
            <a:ext cx="3525022" cy="2030323"/>
            <a:chOff x="0" y="0"/>
            <a:chExt cx="928401" cy="534735"/>
          </a:xfrm>
        </p:grpSpPr>
        <p:sp>
          <p:nvSpPr>
            <p:cNvPr name="Freeform 7" id="7"/>
            <p:cNvSpPr/>
            <p:nvPr/>
          </p:nvSpPr>
          <p:spPr>
            <a:xfrm flipH="false" flipV="false" rot="0">
              <a:off x="0" y="0"/>
              <a:ext cx="928401" cy="534735"/>
            </a:xfrm>
            <a:custGeom>
              <a:avLst/>
              <a:gdLst/>
              <a:ahLst/>
              <a:cxnLst/>
              <a:rect r="r" b="b" t="t" l="l"/>
              <a:pathLst>
                <a:path h="534735" w="928401">
                  <a:moveTo>
                    <a:pt x="0" y="0"/>
                  </a:moveTo>
                  <a:lnTo>
                    <a:pt x="928401" y="0"/>
                  </a:lnTo>
                  <a:lnTo>
                    <a:pt x="928401" y="534735"/>
                  </a:lnTo>
                  <a:lnTo>
                    <a:pt x="0" y="534735"/>
                  </a:lnTo>
                  <a:close/>
                </a:path>
              </a:pathLst>
            </a:custGeom>
            <a:solidFill>
              <a:srgbClr val="2C92D5"/>
            </a:solidFill>
          </p:spPr>
        </p:sp>
        <p:sp>
          <p:nvSpPr>
            <p:cNvPr name="TextBox 8" id="8"/>
            <p:cNvSpPr txBox="true"/>
            <p:nvPr/>
          </p:nvSpPr>
          <p:spPr>
            <a:xfrm>
              <a:off x="0" y="-76200"/>
              <a:ext cx="812800" cy="889000"/>
            </a:xfrm>
            <a:prstGeom prst="rect">
              <a:avLst/>
            </a:prstGeom>
          </p:spPr>
          <p:txBody>
            <a:bodyPr anchor="ctr" rtlCol="false" tIns="50800" lIns="50800" bIns="50800" rIns="50800"/>
            <a:lstStyle/>
            <a:p>
              <a:pPr algn="ctr">
                <a:lnSpc>
                  <a:spcPts val="5599"/>
                </a:lnSpc>
              </a:pPr>
              <a:r>
                <a:rPr lang="en-US" sz="3999" spc="199">
                  <a:solidFill>
                    <a:srgbClr val="FFFFFF"/>
                  </a:solidFill>
                  <a:latin typeface="Aileron Ultra-Bold"/>
                </a:rPr>
                <a:t>2</a:t>
              </a:r>
            </a:p>
          </p:txBody>
        </p:sp>
      </p:grpSp>
      <p:grpSp>
        <p:nvGrpSpPr>
          <p:cNvPr name="Group 9" id="9"/>
          <p:cNvGrpSpPr/>
          <p:nvPr/>
        </p:nvGrpSpPr>
        <p:grpSpPr>
          <a:xfrm rot="-10800000">
            <a:off x="6874367" y="7602430"/>
            <a:ext cx="618157" cy="617168"/>
            <a:chOff x="0" y="0"/>
            <a:chExt cx="6350000" cy="6339840"/>
          </a:xfrm>
        </p:grpSpPr>
        <p:sp>
          <p:nvSpPr>
            <p:cNvPr name="Freeform 10" id="10"/>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2C92D5">
                <a:alpha val="49804"/>
              </a:srgbClr>
            </a:solidFill>
          </p:spPr>
        </p:sp>
      </p:grpSp>
      <p:grpSp>
        <p:nvGrpSpPr>
          <p:cNvPr name="Group 11" id="11"/>
          <p:cNvGrpSpPr/>
          <p:nvPr/>
        </p:nvGrpSpPr>
        <p:grpSpPr>
          <a:xfrm rot="0">
            <a:off x="9785032" y="3911840"/>
            <a:ext cx="4525941" cy="4020616"/>
            <a:chOff x="0" y="0"/>
            <a:chExt cx="977479" cy="868343"/>
          </a:xfrm>
        </p:grpSpPr>
        <p:sp>
          <p:nvSpPr>
            <p:cNvPr name="Freeform 12" id="12"/>
            <p:cNvSpPr/>
            <p:nvPr/>
          </p:nvSpPr>
          <p:spPr>
            <a:xfrm flipH="false" flipV="false" rot="0">
              <a:off x="0" y="0"/>
              <a:ext cx="977479" cy="868343"/>
            </a:xfrm>
            <a:custGeom>
              <a:avLst/>
              <a:gdLst/>
              <a:ahLst/>
              <a:cxnLst/>
              <a:rect r="r" b="b" t="t" l="l"/>
              <a:pathLst>
                <a:path h="868343" w="977479">
                  <a:moveTo>
                    <a:pt x="977479" y="434171"/>
                  </a:moveTo>
                  <a:lnTo>
                    <a:pt x="571079" y="0"/>
                  </a:lnTo>
                  <a:lnTo>
                    <a:pt x="571079" y="203200"/>
                  </a:lnTo>
                  <a:lnTo>
                    <a:pt x="0" y="203200"/>
                  </a:lnTo>
                  <a:lnTo>
                    <a:pt x="0" y="665143"/>
                  </a:lnTo>
                  <a:lnTo>
                    <a:pt x="571079" y="665143"/>
                  </a:lnTo>
                  <a:lnTo>
                    <a:pt x="571079" y="868343"/>
                  </a:lnTo>
                  <a:lnTo>
                    <a:pt x="977479" y="434171"/>
                  </a:lnTo>
                  <a:close/>
                </a:path>
              </a:pathLst>
            </a:custGeom>
            <a:solidFill>
              <a:srgbClr val="13538A"/>
            </a:solidFill>
          </p:spPr>
        </p:sp>
        <p:sp>
          <p:nvSpPr>
            <p:cNvPr name="TextBox 13" id="13"/>
            <p:cNvSpPr txBox="true"/>
            <p:nvPr/>
          </p:nvSpPr>
          <p:spPr>
            <a:xfrm>
              <a:off x="0" y="127000"/>
              <a:ext cx="711200" cy="482600"/>
            </a:xfrm>
            <a:prstGeom prst="rect">
              <a:avLst/>
            </a:prstGeom>
          </p:spPr>
          <p:txBody>
            <a:bodyPr anchor="ctr" rtlCol="false" tIns="50800" lIns="50800" bIns="50800" rIns="50800"/>
            <a:lstStyle/>
            <a:p>
              <a:pPr algn="ctr">
                <a:lnSpc>
                  <a:spcPts val="5599"/>
                </a:lnSpc>
              </a:pPr>
              <a:r>
                <a:rPr lang="en-US" sz="3999" spc="199">
                  <a:solidFill>
                    <a:srgbClr val="FFFFFF"/>
                  </a:solidFill>
                  <a:latin typeface="Aileron Ultra-Bold"/>
                </a:rPr>
                <a:t>3</a:t>
              </a:r>
            </a:p>
          </p:txBody>
        </p:sp>
      </p:grpSp>
      <p:grpSp>
        <p:nvGrpSpPr>
          <p:cNvPr name="Group 14" id="14"/>
          <p:cNvGrpSpPr/>
          <p:nvPr/>
        </p:nvGrpSpPr>
        <p:grpSpPr>
          <a:xfrm rot="-10800000">
            <a:off x="9775507" y="6985262"/>
            <a:ext cx="618157" cy="617168"/>
            <a:chOff x="0" y="0"/>
            <a:chExt cx="6350000" cy="6339840"/>
          </a:xfrm>
        </p:grpSpPr>
        <p:sp>
          <p:nvSpPr>
            <p:cNvPr name="Freeform 15" id="1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close/>
                </a:path>
              </a:pathLst>
            </a:custGeom>
            <a:solidFill>
              <a:srgbClr val="13538A">
                <a:alpha val="49804"/>
              </a:srgbClr>
            </a:solidFill>
          </p:spPr>
        </p:sp>
      </p:grpSp>
      <p:sp>
        <p:nvSpPr>
          <p:cNvPr name="TextBox 16" id="16"/>
          <p:cNvSpPr txBox="true"/>
          <p:nvPr/>
        </p:nvSpPr>
        <p:spPr>
          <a:xfrm rot="0">
            <a:off x="4337342" y="4671957"/>
            <a:ext cx="2213175" cy="905510"/>
          </a:xfrm>
          <a:prstGeom prst="rect">
            <a:avLst/>
          </a:prstGeom>
        </p:spPr>
        <p:txBody>
          <a:bodyPr anchor="t" rtlCol="false" tIns="0" lIns="0" bIns="0" rIns="0">
            <a:spAutoFit/>
          </a:bodyPr>
          <a:lstStyle/>
          <a:p>
            <a:pPr algn="ctr" marL="0" indent="0" lvl="0">
              <a:lnSpc>
                <a:spcPts val="3640"/>
              </a:lnSpc>
            </a:pPr>
            <a:r>
              <a:rPr lang="en-US" sz="2600" spc="78">
                <a:solidFill>
                  <a:srgbClr val="FFFFFF"/>
                </a:solidFill>
                <a:latin typeface="Atkinson Hyperlegible"/>
              </a:rPr>
              <a:t>Existing System</a:t>
            </a:r>
          </a:p>
        </p:txBody>
      </p:sp>
      <p:sp>
        <p:nvSpPr>
          <p:cNvPr name="TextBox 17" id="17"/>
          <p:cNvSpPr txBox="true"/>
          <p:nvPr/>
        </p:nvSpPr>
        <p:spPr>
          <a:xfrm rot="0">
            <a:off x="7445372" y="3982168"/>
            <a:ext cx="1887754" cy="905510"/>
          </a:xfrm>
          <a:prstGeom prst="rect">
            <a:avLst/>
          </a:prstGeom>
        </p:spPr>
        <p:txBody>
          <a:bodyPr anchor="t" rtlCol="false" tIns="0" lIns="0" bIns="0" rIns="0">
            <a:spAutoFit/>
          </a:bodyPr>
          <a:lstStyle/>
          <a:p>
            <a:pPr algn="ctr">
              <a:lnSpc>
                <a:spcPts val="3640"/>
              </a:lnSpc>
            </a:pPr>
            <a:r>
              <a:rPr lang="en-US" sz="2600" spc="78">
                <a:solidFill>
                  <a:srgbClr val="FFFFFF"/>
                </a:solidFill>
                <a:latin typeface="Atkinson Hyperlegible"/>
              </a:rPr>
              <a:t>Proposed</a:t>
            </a:r>
          </a:p>
          <a:p>
            <a:pPr algn="ctr" marL="0" indent="0" lvl="0">
              <a:lnSpc>
                <a:spcPts val="3640"/>
              </a:lnSpc>
            </a:pPr>
            <a:r>
              <a:rPr lang="en-US" sz="2600" spc="78">
                <a:solidFill>
                  <a:srgbClr val="FFFFFF"/>
                </a:solidFill>
                <a:latin typeface="Atkinson Hyperlegible"/>
              </a:rPr>
              <a:t>System</a:t>
            </a:r>
          </a:p>
        </p:txBody>
      </p:sp>
      <p:sp>
        <p:nvSpPr>
          <p:cNvPr name="TextBox 18" id="18"/>
          <p:cNvSpPr txBox="true"/>
          <p:nvPr/>
        </p:nvSpPr>
        <p:spPr>
          <a:xfrm rot="0">
            <a:off x="10084585" y="3854690"/>
            <a:ext cx="2200988" cy="448310"/>
          </a:xfrm>
          <a:prstGeom prst="rect">
            <a:avLst/>
          </a:prstGeom>
        </p:spPr>
        <p:txBody>
          <a:bodyPr anchor="t" rtlCol="false" tIns="0" lIns="0" bIns="0" rIns="0">
            <a:spAutoFit/>
          </a:bodyPr>
          <a:lstStyle/>
          <a:p>
            <a:pPr algn="ctr" marL="0" indent="0" lvl="0">
              <a:lnSpc>
                <a:spcPts val="3640"/>
              </a:lnSpc>
            </a:pPr>
            <a:r>
              <a:rPr lang="en-US" sz="2600" spc="78">
                <a:solidFill>
                  <a:srgbClr val="FFFFFF"/>
                </a:solidFill>
                <a:latin typeface="Atkinson Hyperlegible"/>
              </a:rPr>
              <a:t>Methodology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702911" y="8405899"/>
            <a:ext cx="4750130" cy="4114800"/>
          </a:xfrm>
          <a:custGeom>
            <a:avLst/>
            <a:gdLst/>
            <a:ahLst/>
            <a:cxnLst/>
            <a:rect r="r" b="b" t="t" l="l"/>
            <a:pathLst>
              <a:path h="4114800" w="4750130">
                <a:moveTo>
                  <a:pt x="0" y="0"/>
                </a:moveTo>
                <a:lnTo>
                  <a:pt x="4750130" y="0"/>
                </a:lnTo>
                <a:lnTo>
                  <a:pt x="475013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14886" y="3406741"/>
            <a:ext cx="6544414" cy="4114800"/>
          </a:xfrm>
          <a:custGeom>
            <a:avLst/>
            <a:gdLst/>
            <a:ahLst/>
            <a:cxnLst/>
            <a:rect r="r" b="b" t="t" l="l"/>
            <a:pathLst>
              <a:path h="4114800" w="6544414">
                <a:moveTo>
                  <a:pt x="0" y="0"/>
                </a:moveTo>
                <a:lnTo>
                  <a:pt x="6544414" y="0"/>
                </a:lnTo>
                <a:lnTo>
                  <a:pt x="65444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033725" y="1086018"/>
            <a:ext cx="14220550" cy="1169663"/>
          </a:xfrm>
          <a:prstGeom prst="rect">
            <a:avLst/>
          </a:prstGeom>
        </p:spPr>
        <p:txBody>
          <a:bodyPr anchor="t" rtlCol="false" tIns="0" lIns="0" bIns="0" rIns="0">
            <a:spAutoFit/>
          </a:bodyPr>
          <a:lstStyle/>
          <a:p>
            <a:pPr algn="ctr">
              <a:lnSpc>
                <a:spcPts val="8639"/>
              </a:lnSpc>
            </a:pPr>
            <a:r>
              <a:rPr lang="en-US" sz="8999" spc="-737">
                <a:solidFill>
                  <a:srgbClr val="EDF1EF"/>
                </a:solidFill>
                <a:latin typeface="Public Sans"/>
              </a:rPr>
              <a:t>Existing System</a:t>
            </a:r>
          </a:p>
        </p:txBody>
      </p:sp>
      <p:sp>
        <p:nvSpPr>
          <p:cNvPr name="TextBox 5" id="5"/>
          <p:cNvSpPr txBox="true"/>
          <p:nvPr/>
        </p:nvSpPr>
        <p:spPr>
          <a:xfrm rot="0">
            <a:off x="1028700" y="3054315"/>
            <a:ext cx="8288792" cy="4764406"/>
          </a:xfrm>
          <a:prstGeom prst="rect">
            <a:avLst/>
          </a:prstGeom>
        </p:spPr>
        <p:txBody>
          <a:bodyPr anchor="t" rtlCol="false" tIns="0" lIns="0" bIns="0" rIns="0">
            <a:spAutoFit/>
          </a:bodyPr>
          <a:lstStyle/>
          <a:p>
            <a:pPr marL="690872" indent="-345436" lvl="1">
              <a:lnSpc>
                <a:spcPts val="4799"/>
              </a:lnSpc>
              <a:buFont typeface="Arial"/>
              <a:buChar char="•"/>
            </a:pPr>
            <a:r>
              <a:rPr lang="en-US" sz="3199" spc="191">
                <a:solidFill>
                  <a:srgbClr val="EDF1EF"/>
                </a:solidFill>
                <a:latin typeface="Atkinson Hyperlegible"/>
              </a:rPr>
              <a:t>The existing system for predicting solar power generation is based on time series analysis, ARIMA &amp; ES.</a:t>
            </a:r>
          </a:p>
          <a:p>
            <a:pPr marL="690872" indent="-345436" lvl="1">
              <a:lnSpc>
                <a:spcPts val="4799"/>
              </a:lnSpc>
              <a:buFont typeface="Arial"/>
              <a:buChar char="•"/>
            </a:pPr>
            <a:r>
              <a:rPr lang="en-US" sz="3199" spc="191">
                <a:solidFill>
                  <a:srgbClr val="EDF1EF"/>
                </a:solidFill>
                <a:latin typeface="Atkinson Hyperlegible"/>
              </a:rPr>
              <a:t>This system uses historical data to predict the output of solar power plants for the next few hours or days. </a:t>
            </a:r>
          </a:p>
          <a:p>
            <a:pPr marL="690872" indent="-345436" lvl="1">
              <a:lnSpc>
                <a:spcPts val="4799"/>
              </a:lnSpc>
              <a:buFont typeface="Arial"/>
              <a:buChar char="•"/>
            </a:pPr>
            <a:r>
              <a:rPr lang="en-US" sz="3199" spc="191">
                <a:solidFill>
                  <a:srgbClr val="EDF1EF"/>
                </a:solidFill>
                <a:latin typeface="Atkinson Hyperlegible"/>
              </a:rPr>
              <a:t>T</a:t>
            </a:r>
            <a:r>
              <a:rPr lang="en-US" sz="3199" spc="191">
                <a:solidFill>
                  <a:srgbClr val="EDF1EF"/>
                </a:solidFill>
                <a:latin typeface="Atkinson Hyperlegible"/>
              </a:rPr>
              <a:t>his system is not very accurate, especially for long-term predictions.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9929775" y="3100180"/>
            <a:ext cx="7377150" cy="5211567"/>
          </a:xfrm>
          <a:custGeom>
            <a:avLst/>
            <a:gdLst/>
            <a:ahLst/>
            <a:cxnLst/>
            <a:rect r="r" b="b" t="t" l="l"/>
            <a:pathLst>
              <a:path h="5211567" w="7377150">
                <a:moveTo>
                  <a:pt x="0" y="0"/>
                </a:moveTo>
                <a:lnTo>
                  <a:pt x="7377150" y="0"/>
                </a:lnTo>
                <a:lnTo>
                  <a:pt x="7377150" y="5211567"/>
                </a:lnTo>
                <a:lnTo>
                  <a:pt x="0" y="5211567"/>
                </a:lnTo>
                <a:lnTo>
                  <a:pt x="0" y="0"/>
                </a:lnTo>
                <a:close/>
              </a:path>
            </a:pathLst>
          </a:custGeom>
          <a:blipFill>
            <a:blip r:embed="rId2"/>
            <a:stretch>
              <a:fillRect l="0" t="0" r="0" b="0"/>
            </a:stretch>
          </a:blipFill>
        </p:spPr>
      </p:sp>
      <p:sp>
        <p:nvSpPr>
          <p:cNvPr name="TextBox 3" id="3"/>
          <p:cNvSpPr txBox="true"/>
          <p:nvPr/>
        </p:nvSpPr>
        <p:spPr>
          <a:xfrm rot="0">
            <a:off x="2033725" y="1086018"/>
            <a:ext cx="14220550" cy="1169663"/>
          </a:xfrm>
          <a:prstGeom prst="rect">
            <a:avLst/>
          </a:prstGeom>
        </p:spPr>
        <p:txBody>
          <a:bodyPr anchor="t" rtlCol="false" tIns="0" lIns="0" bIns="0" rIns="0">
            <a:spAutoFit/>
          </a:bodyPr>
          <a:lstStyle/>
          <a:p>
            <a:pPr algn="ctr">
              <a:lnSpc>
                <a:spcPts val="8639"/>
              </a:lnSpc>
            </a:pPr>
            <a:r>
              <a:rPr lang="en-US" sz="8999" spc="-737">
                <a:solidFill>
                  <a:srgbClr val="EDF1EF"/>
                </a:solidFill>
                <a:latin typeface="Public Sans"/>
              </a:rPr>
              <a:t>Proposed System</a:t>
            </a:r>
          </a:p>
        </p:txBody>
      </p:sp>
      <p:sp>
        <p:nvSpPr>
          <p:cNvPr name="TextBox 4" id="4"/>
          <p:cNvSpPr txBox="true"/>
          <p:nvPr/>
        </p:nvSpPr>
        <p:spPr>
          <a:xfrm rot="0">
            <a:off x="1019175" y="2712719"/>
            <a:ext cx="8608277" cy="6153151"/>
          </a:xfrm>
          <a:prstGeom prst="rect">
            <a:avLst/>
          </a:prstGeom>
        </p:spPr>
        <p:txBody>
          <a:bodyPr anchor="t" rtlCol="false" tIns="0" lIns="0" bIns="0" rIns="0">
            <a:spAutoFit/>
          </a:bodyPr>
          <a:lstStyle/>
          <a:p>
            <a:pPr marL="647694" indent="-323847" lvl="1">
              <a:lnSpc>
                <a:spcPts val="4499"/>
              </a:lnSpc>
              <a:buFont typeface="Arial"/>
              <a:buChar char="•"/>
            </a:pPr>
            <a:r>
              <a:rPr lang="en-US" sz="2999" spc="179">
                <a:solidFill>
                  <a:srgbClr val="EDF1EF"/>
                </a:solidFill>
                <a:latin typeface="Atkinson Hyperlegible"/>
              </a:rPr>
              <a:t>The proposed system model is a recurrent neural network (RNN) model to predict solar power generation. </a:t>
            </a:r>
          </a:p>
          <a:p>
            <a:pPr marL="647694" indent="-323847" lvl="1">
              <a:lnSpc>
                <a:spcPts val="4499"/>
              </a:lnSpc>
              <a:buFont typeface="Arial"/>
              <a:buChar char="•"/>
            </a:pPr>
            <a:r>
              <a:rPr lang="en-US" sz="2999" spc="179">
                <a:solidFill>
                  <a:srgbClr val="EDF1EF"/>
                </a:solidFill>
                <a:latin typeface="Atkinson Hyperlegible"/>
              </a:rPr>
              <a:t>The model is trained on a dataset of historical solar power generation data and other relevant factors, such as weather conditions, site conditions, and equipment performance.</a:t>
            </a:r>
          </a:p>
          <a:p>
            <a:pPr marL="647694" indent="-323847" lvl="1">
              <a:lnSpc>
                <a:spcPts val="4499"/>
              </a:lnSpc>
              <a:buFont typeface="Arial"/>
              <a:buChar char="•"/>
            </a:pPr>
            <a:r>
              <a:rPr lang="en-US" sz="2999" spc="179">
                <a:solidFill>
                  <a:srgbClr val="EDF1EF"/>
                </a:solidFill>
                <a:latin typeface="Atkinson Hyperlegible"/>
              </a:rPr>
              <a:t>Once trained, the model can be used to predict future solar power generation by passing in the relevant factors.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DAFuNNyyYbg</dc:identifier>
  <dcterms:modified xsi:type="dcterms:W3CDTF">2011-08-01T06:04:30Z</dcterms:modified>
  <cp:revision>1</cp:revision>
  <dc:title>Solar Power Energy Generation PPT - Batch 7</dc:title>
</cp:coreProperties>
</file>