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9119D-CF52-87DD-F02D-9C5CF78A890E}" v="9" dt="2024-09-02T22:06:29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orient="horz"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55A5808-3B61-48CC-92EF-85AC2E0DFA56}" type="datetime2">
              <a:rPr lang="en-US"/>
              <a:t>Monday, September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35E98AF-4574-4509-BF7A-519ACD5BF826}" type="datetime2">
              <a:rPr lang="en-US"/>
              <a:t>Monday, September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838899"/>
            <a:ext cx="2628900" cy="484930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49235" y="838900"/>
            <a:ext cx="7723265" cy="48493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3DD97D4-9636-490F-85D0-E926C2B6F3B1}" type="datetime2">
              <a:rPr lang="en-US"/>
              <a:t>Monday, September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F3AF3C6-0FD4-4939-991C-00DDE5C56815}" type="datetime2">
              <a:rPr lang="en-US"/>
              <a:t>Monday, September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807482-8128-47C6-A8DD-6452B0291CFF}" type="datetime2">
              <a:rPr lang="en-US"/>
              <a:t>Monday, September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371600" y="2112264"/>
            <a:ext cx="4846320" cy="395935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66560" y="2112265"/>
            <a:ext cx="4846320" cy="395935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903F25-275E-41DE-BE3B-EBF0DB49F9B1}" type="datetime2">
              <a:rPr lang="en-US"/>
              <a:t>Monday, September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371600" y="3018472"/>
            <a:ext cx="4841076" cy="3104856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766560" y="3018471"/>
            <a:ext cx="4841076" cy="310485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475572-4A44-4171-84AA-64D42C8050A6}" type="datetime2">
              <a:rPr lang="en-US"/>
              <a:t>Monday, September 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4C1612E-528E-4FD5-9E9E-E15F1108F171}" type="datetime2">
              <a:rPr lang="en-US"/>
              <a:t>Monday, September 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4F6D862-A06D-436F-A92E-EBAAD50B6E50}" type="datetime2">
              <a:rPr lang="en-US"/>
              <a:t>Monday, September 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3E0B7D-2260-4809-8F0A-9E5F3E24F169}" type="datetime2">
              <a:rPr lang="en-US"/>
              <a:t>Monday, September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8E4735-C637-46A3-94EB-AB3AC4188D2F}" type="datetime2">
              <a:rPr lang="en-US"/>
              <a:t>Monday, September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E0C963C-C1DB-4AFD-9DDC-0691666BF49B}" type="datetime2">
              <a:rPr lang="en-US"/>
              <a:t>Monday, September 2, 2024</a:t>
            </a:fld>
            <a:endParaRPr lang="en-US" cap="al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>
        <a:lnSpc>
          <a:spcPct val="100000"/>
        </a:lnSpc>
        <a:spcBef>
          <a:spcPts val="0"/>
        </a:spcBef>
        <a:buNone/>
        <a:defRPr sz="3600" b="1" i="0" cap="all" spc="7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3" descr="A web of dots connected"/>
          <p:cNvPicPr>
            <a:picLocks noChangeAspect="1"/>
          </p:cNvPicPr>
          <p:nvPr/>
        </p:nvPicPr>
        <p:blipFill>
          <a:blip r:embed="rId2"/>
          <a:srcRect l="45451" r="24613" b="1"/>
          <a:stretch/>
        </p:blipFill>
        <p:spPr bwMode="auto"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-83672" y="1467090"/>
            <a:ext cx="12192003" cy="12942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spc="300">
                <a:latin typeface="Times New Roman"/>
                <a:ea typeface="Cambria"/>
                <a:cs typeface="Times New Roman"/>
              </a:rPr>
              <a:t>Formal Verification Overview in Neural Networks</a:t>
            </a:r>
            <a:endParaRPr sz="3600" spc="300">
              <a:latin typeface="Times New Roman"/>
              <a:ea typeface="Cambria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587898" y="4355164"/>
            <a:ext cx="76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b="1">
                <a:latin typeface="Times New Roman"/>
                <a:cs typeface="Times New Roman"/>
              </a:rPr>
              <a:t>Erel Dekel	Boaz Gurevich</a:t>
            </a:r>
            <a:endParaRPr sz="2400" b="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0" y="636638"/>
            <a:ext cx="12192000" cy="614123"/>
          </a:xfrm>
        </p:spPr>
        <p:txBody>
          <a:bodyPr/>
          <a:lstStyle/>
          <a:p>
            <a:pPr algn="ctr">
              <a:defRPr/>
            </a:pPr>
            <a:r>
              <a:rPr lang="en-US" cap="none" spc="100">
                <a:latin typeface="Times New Roman"/>
                <a:ea typeface="Cambria"/>
                <a:cs typeface="Times New Roman"/>
              </a:rPr>
              <a:t>Code – The Model</a:t>
            </a:r>
            <a:endParaRPr cap="none" spc="0">
              <a:latin typeface="Cambria"/>
              <a:ea typeface="Cambria"/>
              <a:cs typeface="Times New Roman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1371600" y="2112963"/>
            <a:ext cx="10240963" cy="395922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" name="Content Placeholder 2"/>
          <p:cNvSpPr txBox="1"/>
          <p:nvPr/>
        </p:nvSpPr>
        <p:spPr bwMode="auto">
          <a:xfrm>
            <a:off x="1371600" y="211296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Simple – </a:t>
            </a:r>
            <a:r>
              <a:rPr lang="en-US">
                <a:latin typeface="Times New Roman"/>
                <a:cs typeface="Times New Roman"/>
              </a:rPr>
              <a:t>One FC hidden layer with ReLU activation function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 b="1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CNN – </a:t>
            </a:r>
            <a:r>
              <a:rPr lang="en-US">
                <a:latin typeface="Times New Roman"/>
                <a:cs typeface="Times New Roman"/>
              </a:rPr>
              <a:t>One Convolutional and Pooling layer before one FC hidden layer with ReLU</a:t>
            </a:r>
            <a:endParaRPr lang="en-US" b="1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1695298112" name="Picture 169529811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2464" y="3878035"/>
            <a:ext cx="6301500" cy="2394857"/>
          </a:xfrm>
          <a:prstGeom prst="rect">
            <a:avLst/>
          </a:prstGeom>
        </p:spPr>
      </p:pic>
      <p:pic>
        <p:nvPicPr>
          <p:cNvPr id="3" name="Picture 2" descr="File:Convolution arithmetic - Padding strides.gif - Wikimedia Commons">
            <a:extLst>
              <a:ext uri="{FF2B5EF4-FFF2-40B4-BE49-F238E27FC236}">
                <a16:creationId xmlns:a16="http://schemas.microsoft.com/office/drawing/2014/main" id="{E1FC1176-0A24-28E3-1123-D7725D92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349" y="3759167"/>
            <a:ext cx="2743199" cy="26459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0" y="636638"/>
            <a:ext cx="12192000" cy="614123"/>
          </a:xfrm>
        </p:spPr>
        <p:txBody>
          <a:bodyPr/>
          <a:lstStyle/>
          <a:p>
            <a:pPr algn="ctr">
              <a:defRPr/>
            </a:pPr>
            <a:r>
              <a:rPr lang="en-US" cap="none" spc="100">
                <a:latin typeface="Times New Roman"/>
                <a:ea typeface="Cambria"/>
                <a:cs typeface="Times New Roman"/>
              </a:rPr>
              <a:t>Code – The Agent</a:t>
            </a:r>
            <a:endParaRPr cap="none" spc="0">
              <a:latin typeface="Cambria"/>
              <a:ea typeface="Cambria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Learning – </a:t>
            </a:r>
            <a:r>
              <a:rPr lang="en-US">
                <a:latin typeface="Times New Roman"/>
                <a:cs typeface="Times New Roman"/>
              </a:rPr>
              <a:t>Use previous steps to adjust model parameters</a:t>
            </a:r>
            <a:endParaRPr lang="en-US" b="1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en-US" b="1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Stability – </a:t>
            </a:r>
            <a:r>
              <a:rPr lang="en-US">
                <a:latin typeface="Times New Roman"/>
                <a:cs typeface="Times New Roman"/>
              </a:rPr>
              <a:t>Using target model and Prioritized replay to speed up the convergence</a:t>
            </a:r>
            <a:endParaRPr/>
          </a:p>
          <a:p>
            <a:pPr marL="0" indent="0">
              <a:buNone/>
              <a:defRPr/>
            </a:pPr>
            <a:endParaRPr lang="en-US" b="1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Exploration – </a:t>
            </a:r>
            <a:r>
              <a:rPr lang="en-US">
                <a:latin typeface="Times New Roman"/>
                <a:cs typeface="Times New Roman"/>
              </a:rPr>
              <a:t>Decay slowly the exploration steps</a:t>
            </a:r>
            <a:endParaRPr lang="en-US" b="1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en-US" b="1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ONNX – </a:t>
            </a:r>
            <a:r>
              <a:rPr lang="en-US">
                <a:latin typeface="Times New Roman"/>
                <a:cs typeface="Times New Roman"/>
              </a:rPr>
              <a:t>Export model to ONNX format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0" y="636638"/>
            <a:ext cx="12192000" cy="614123"/>
          </a:xfrm>
        </p:spPr>
        <p:txBody>
          <a:bodyPr/>
          <a:lstStyle/>
          <a:p>
            <a:pPr algn="ctr">
              <a:defRPr/>
            </a:pPr>
            <a:r>
              <a:rPr lang="en-US" cap="none" spc="100">
                <a:latin typeface="Times New Roman"/>
                <a:ea typeface="Cambria"/>
                <a:cs typeface="Times New Roman"/>
              </a:rPr>
              <a:t>Code – The Reward System</a:t>
            </a:r>
            <a:endParaRPr cap="none" spc="0">
              <a:latin typeface="Cambria"/>
              <a:ea typeface="Cambria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371600" y="2112264"/>
            <a:ext cx="10241280" cy="395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200" b="1">
                <a:latin typeface="Times New Roman"/>
                <a:cs typeface="Times New Roman"/>
              </a:rPr>
              <a:t>Simple – </a:t>
            </a:r>
            <a:r>
              <a:rPr lang="en-US" sz="2200">
                <a:latin typeface="Times New Roman"/>
                <a:cs typeface="Times New Roman"/>
              </a:rPr>
              <a:t>Evaluate a transition by “done”, “waste” and “move” rewards</a:t>
            </a:r>
            <a:endParaRPr/>
          </a:p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200" b="1">
                <a:latin typeface="Times New Roman"/>
                <a:cs typeface="Times New Roman"/>
              </a:rPr>
              <a:t>HotCold – </a:t>
            </a:r>
            <a:r>
              <a:rPr lang="en-US" sz="2200">
                <a:latin typeface="Times New Roman"/>
                <a:cs typeface="Times New Roman"/>
              </a:rPr>
              <a:t>Rewards based on state improvement: positive if better, negative if worse 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108752357" name="Picture 110875235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912678" y="3741964"/>
            <a:ext cx="2454728" cy="24547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0" y="636638"/>
            <a:ext cx="12192000" cy="614123"/>
          </a:xfrm>
        </p:spPr>
        <p:txBody>
          <a:bodyPr/>
          <a:lstStyle/>
          <a:p>
            <a:pPr algn="ctr">
              <a:defRPr/>
            </a:pPr>
            <a:r>
              <a:rPr lang="en-US" cap="none" spc="100">
                <a:latin typeface="Times New Roman"/>
                <a:ea typeface="Cambria"/>
                <a:cs typeface="Times New Roman"/>
              </a:rPr>
              <a:t>Code – The Verification</a:t>
            </a:r>
            <a:endParaRPr cap="none" spc="0">
              <a:latin typeface="Cambria"/>
              <a:ea typeface="Cambria"/>
              <a:cs typeface="Times New Roman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371600" y="2112963"/>
            <a:ext cx="10240963" cy="395922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200" b="1">
                <a:latin typeface="Times New Roman"/>
                <a:cs typeface="Times New Roman"/>
              </a:rPr>
              <a:t>Marabou – </a:t>
            </a:r>
            <a:r>
              <a:rPr lang="en-US" sz="2200">
                <a:latin typeface="Times New Roman"/>
                <a:cs typeface="Times New Roman"/>
              </a:rPr>
              <a:t>Unsuccessful decoding of ONNX model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Loop Detection – </a:t>
            </a:r>
            <a:r>
              <a:rPr lang="en-US">
                <a:latin typeface="Times New Roman"/>
                <a:cs typeface="Times New Roman"/>
              </a:rPr>
              <a:t>Verification by changing previous moves rewards when detecting loops</a:t>
            </a:r>
            <a:r>
              <a:rPr lang="en-US" b="1"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71600" y="3932501"/>
            <a:ext cx="3734321" cy="13527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259221" y="3932501"/>
            <a:ext cx="6058746" cy="714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095999" y="1477208"/>
            <a:ext cx="5944430" cy="287695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0" y="636638"/>
            <a:ext cx="12192000" cy="614123"/>
          </a:xfrm>
        </p:spPr>
        <p:txBody>
          <a:bodyPr/>
          <a:lstStyle/>
          <a:p>
            <a:pPr algn="ctr">
              <a:defRPr/>
            </a:pPr>
            <a:r>
              <a:rPr lang="en-US" cap="none" spc="100">
                <a:latin typeface="Times New Roman"/>
                <a:ea typeface="Cambria"/>
                <a:cs typeface="Times New Roman"/>
              </a:rPr>
              <a:t>Results And Conclusion</a:t>
            </a:r>
            <a:endParaRPr cap="none" spc="0">
              <a:latin typeface="Cambria"/>
              <a:ea typeface="Cambria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2044" y="1486734"/>
            <a:ext cx="5953956" cy="2867425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 bwMode="auto">
          <a:xfrm>
            <a:off x="975518" y="2374547"/>
            <a:ext cx="10240963" cy="39592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en-US" b="1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en-US" b="1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en-US" b="1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en-US" b="1"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>
                <a:latin typeface="Times New Roman"/>
                <a:cs typeface="Times New Roman"/>
              </a:rPr>
              <a:t>The verification results in faster convergence</a:t>
            </a:r>
          </a:p>
          <a:p>
            <a:pPr marL="0" indent="0" algn="ctr">
              <a:buFont typeface="Arial"/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200" cap="none" spc="100">
                <a:latin typeface="Times New Roman"/>
                <a:ea typeface="Cambria"/>
                <a:cs typeface="Times New Roman"/>
              </a:rPr>
              <a:t>Introduction To Formal Verification</a:t>
            </a:r>
            <a:r>
              <a:rPr lang="en-US" sz="3200" cap="none" spc="0">
                <a:latin typeface="Cambria"/>
                <a:ea typeface="Cambria"/>
                <a:cs typeface="Times New Roman"/>
              </a:rPr>
              <a:t> </a:t>
            </a:r>
            <a:endParaRPr sz="3200" cap="none" spc="0">
              <a:latin typeface="Cambria"/>
              <a:ea typeface="Cambria"/>
              <a:cs typeface="Times New Roman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 bwMode="auto">
          <a:xfrm>
            <a:off x="1062872" y="1804219"/>
            <a:ext cx="4846320" cy="3959352"/>
          </a:xfrm>
        </p:spPr>
        <p:txBody>
          <a:bodyPr/>
          <a:lstStyle/>
          <a:p>
            <a:pPr marL="0" indent="0">
              <a:buNone/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  <a:p>
            <a:pPr marL="0" indent="0" algn="ctr">
              <a:buNone/>
              <a:defRPr/>
            </a:pPr>
            <a:r>
              <a:rPr lang="en-US">
                <a:latin typeface="Times New Roman"/>
                <a:cs typeface="Times New Roman"/>
              </a:rPr>
              <a:t>Crucial for ensuring the correctness of systems especially in safety-critical applications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 bwMode="auto">
          <a:xfrm>
            <a:off x="6243480" y="1804219"/>
            <a:ext cx="4846320" cy="3959351"/>
          </a:xfrm>
        </p:spPr>
        <p:txBody>
          <a:bodyPr/>
          <a:lstStyle/>
          <a:p>
            <a:pPr marL="0" indent="0">
              <a:buNone/>
              <a:defRPr/>
            </a:pPr>
            <a:endParaRPr lang="en-US"/>
          </a:p>
          <a:p>
            <a:pPr marL="0" indent="0" algn="ctr">
              <a:buNone/>
              <a:defRPr/>
            </a:pPr>
            <a:endParaRPr lang="en-US"/>
          </a:p>
          <a:p>
            <a:pPr marL="0" indent="0" algn="ctr">
              <a:buNone/>
              <a:defRPr/>
            </a:pPr>
            <a:r>
              <a:rPr lang="en-US">
                <a:latin typeface="Times New Roman"/>
                <a:cs typeface="Times New Roman"/>
              </a:rPr>
              <a:t>Two main types:                                        Model Checking and Theorem Proving       each use different approach to verify system properties </a:t>
            </a:r>
            <a:endParaRPr/>
          </a:p>
          <a:p>
            <a:pPr marL="0" indent="0" algn="ctr">
              <a:buNone/>
              <a:defRPr/>
            </a:pPr>
            <a:endParaRPr/>
          </a:p>
        </p:txBody>
      </p:sp>
      <p:pic>
        <p:nvPicPr>
          <p:cNvPr id="19" name="Graphic 18" descr="Badge Tick1 with solid fill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202125" y="2145888"/>
            <a:ext cx="567813" cy="567813"/>
          </a:xfrm>
          <a:prstGeom prst="rect">
            <a:avLst/>
          </a:prstGeom>
        </p:spPr>
      </p:pic>
      <p:pic>
        <p:nvPicPr>
          <p:cNvPr id="29" name="Graphic 28" descr="Toggle with solid fill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59578" y="2122734"/>
            <a:ext cx="614123" cy="6141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1371600" y="1793453"/>
            <a:ext cx="10241280" cy="395935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Specification – </a:t>
            </a:r>
            <a:r>
              <a:rPr lang="en-US">
                <a:latin typeface="Times New Roman"/>
                <a:cs typeface="Times New Roman"/>
              </a:rPr>
              <a:t>Formal description of desired system behavior</a:t>
            </a:r>
            <a:endParaRPr/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Model – </a:t>
            </a:r>
            <a:r>
              <a:rPr lang="en-US">
                <a:latin typeface="Times New Roman"/>
                <a:cs typeface="Times New Roman"/>
              </a:rPr>
              <a:t>Mathematical representation of the system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. states and transitions</a:t>
            </a:r>
            <a:endParaRPr/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Properties – </a:t>
            </a:r>
            <a:r>
              <a:rPr lang="en-US">
                <a:latin typeface="Times New Roman"/>
                <a:cs typeface="Times New Roman"/>
              </a:rPr>
              <a:t>Specific claims or assertions about particular aspects of the system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. Fairness, Liveness and Safety</a:t>
            </a:r>
            <a:endParaRPr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 bwMode="auto">
          <a:xfrm>
            <a:off x="0" y="636638"/>
            <a:ext cx="12192000" cy="61412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200" cap="none" spc="100">
                <a:latin typeface="Times New Roman"/>
                <a:ea typeface="Cambria"/>
                <a:cs typeface="Times New Roman"/>
              </a:rPr>
              <a:t>Key Concepts in Formal Verification</a:t>
            </a:r>
            <a:endParaRPr sz="3200" cap="none" spc="0">
              <a:latin typeface="Cambria"/>
              <a:ea typeface="Cambria"/>
              <a:cs typeface="Times New Roman"/>
            </a:endParaRPr>
          </a:p>
        </p:txBody>
      </p:sp>
      <p:pic>
        <p:nvPicPr>
          <p:cNvPr id="19" name="Graphic 18" descr="Settings with solid fill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68985" y="4790768"/>
            <a:ext cx="614124" cy="614124"/>
          </a:xfrm>
          <a:prstGeom prst="rect">
            <a:avLst/>
          </a:prstGeom>
        </p:spPr>
      </p:pic>
      <p:pic>
        <p:nvPicPr>
          <p:cNvPr id="21" name="Graphic 20" descr="Clipboard Mixed with solid fill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8986" y="1674730"/>
            <a:ext cx="614123" cy="614123"/>
          </a:xfrm>
          <a:prstGeom prst="rect">
            <a:avLst/>
          </a:prstGeom>
        </p:spPr>
      </p:pic>
      <p:pic>
        <p:nvPicPr>
          <p:cNvPr id="25" name="Graphic 24" descr="Decision chart with solid fill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68985" y="3121937"/>
            <a:ext cx="614125" cy="614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sz="3600" b="1" i="0" cap="all" spc="7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cap="none" spc="100">
                <a:latin typeface="Times New Roman"/>
                <a:ea typeface="Cambria"/>
                <a:cs typeface="Times New Roman"/>
              </a:rPr>
              <a:t>Challenges In Formal Verification of Neural Networks</a:t>
            </a:r>
            <a:endParaRPr sz="3200" cap="none" spc="0">
              <a:latin typeface="Cambria"/>
              <a:ea typeface="Cambria"/>
              <a:cs typeface="Times New Roman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1371600" y="2112264"/>
            <a:ext cx="10241280" cy="3959352"/>
          </a:xfrm>
        </p:spPr>
        <p:txBody>
          <a:bodyPr/>
          <a:lstStyle/>
          <a:p>
            <a:pPr>
              <a:defRPr/>
            </a:pPr>
            <a:endParaRPr lang="he-IL"/>
          </a:p>
          <a:p>
            <a:pPr>
              <a:defRPr/>
            </a:pPr>
            <a:endParaRPr/>
          </a:p>
        </p:txBody>
      </p:sp>
      <p:sp>
        <p:nvSpPr>
          <p:cNvPr id="7" name="Content Placeholder 5"/>
          <p:cNvSpPr txBox="1"/>
          <p:nvPr/>
        </p:nvSpPr>
        <p:spPr bwMode="auto"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Scalability –</a:t>
            </a:r>
            <a:r>
              <a:rPr lang="he-IL" b="1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Large number of parameters and complex architectures</a:t>
            </a:r>
            <a:endParaRPr/>
          </a:p>
          <a:p>
            <a:pPr>
              <a:defRPr/>
            </a:pPr>
            <a:endParaRPr lang="he-IL">
              <a:latin typeface="Times New Roman"/>
              <a:cs typeface="Times New Roman"/>
            </a:endParaRPr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Non-linearities –</a:t>
            </a:r>
            <a:r>
              <a:rPr lang="he-IL" b="1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Activation functions complicate the verification </a:t>
            </a:r>
            <a:endParaRPr/>
          </a:p>
          <a:p>
            <a:pPr>
              <a:defRPr/>
            </a:pPr>
            <a:endParaRPr lang="he-IL">
              <a:latin typeface="Times New Roman"/>
              <a:cs typeface="Times New Roman"/>
            </a:endParaRPr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Robustness Verification – </a:t>
            </a:r>
            <a:r>
              <a:rPr lang="en-US">
                <a:latin typeface="Times New Roman"/>
                <a:cs typeface="Times New Roman"/>
              </a:rPr>
              <a:t>Ensuring NN are robust against adversarial attacks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22" name="Graphic 21" descr="Periodic Graph with solid fill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7979" y="3141602"/>
            <a:ext cx="614123" cy="614123"/>
          </a:xfrm>
          <a:prstGeom prst="rect">
            <a:avLst/>
          </a:prstGeom>
        </p:spPr>
      </p:pic>
      <p:pic>
        <p:nvPicPr>
          <p:cNvPr id="11" name="Graphic 10" descr="Stopwatch 66% with solid fill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27980" y="1675469"/>
            <a:ext cx="614123" cy="614123"/>
          </a:xfrm>
          <a:prstGeom prst="rect">
            <a:avLst/>
          </a:prstGeom>
        </p:spPr>
      </p:pic>
      <p:pic>
        <p:nvPicPr>
          <p:cNvPr id="13" name="Graphic 12" descr="Lock with solid fill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27979" y="4637231"/>
            <a:ext cx="614124" cy="614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 bwMode="auto">
          <a:xfrm>
            <a:off x="0" y="636638"/>
            <a:ext cx="12192000" cy="61412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sz="3600" b="1" i="0" cap="all" spc="7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cap="none" spc="100">
                <a:latin typeface="Times New Roman"/>
                <a:ea typeface="Cambria"/>
                <a:cs typeface="Times New Roman"/>
              </a:rPr>
              <a:t>Maraboupy: Python Interface For Neural Network Verification</a:t>
            </a:r>
            <a:endParaRPr sz="3200" cap="none" spc="100">
              <a:latin typeface="Times New Roman"/>
              <a:ea typeface="Cambria"/>
              <a:cs typeface="Times New Roman"/>
            </a:endParaRPr>
          </a:p>
        </p:txBody>
      </p:sp>
      <p:sp>
        <p:nvSpPr>
          <p:cNvPr id="5" name="Content Placeholder 5"/>
          <p:cNvSpPr txBox="1"/>
          <p:nvPr/>
        </p:nvSpPr>
        <p:spPr bwMode="auto">
          <a:xfrm>
            <a:off x="1371600" y="179345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Key Features –</a:t>
            </a:r>
            <a:r>
              <a:rPr lang="he-IL" b="1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User friendly interface which supports various NN architectures</a:t>
            </a:r>
            <a:endParaRPr/>
          </a:p>
          <a:p>
            <a:pPr>
              <a:defRPr/>
            </a:pPr>
            <a:endParaRPr lang="he-IL">
              <a:latin typeface="Times New Roman"/>
              <a:cs typeface="Times New Roman"/>
            </a:endParaRPr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Functionality – </a:t>
            </a:r>
            <a:r>
              <a:rPr lang="en-US">
                <a:latin typeface="Times New Roman"/>
                <a:cs typeface="Times New Roman"/>
              </a:rPr>
              <a:t>Imports NN from formats, specifies constraints on inputs and outputs, uses SMT to prove/disprove properties and generates counter-examples </a:t>
            </a:r>
            <a:endParaRPr/>
          </a:p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he-IL" b="1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Use Cases– </a:t>
            </a:r>
            <a:r>
              <a:rPr lang="en-US">
                <a:latin typeface="Times New Roman"/>
                <a:cs typeface="Times New Roman"/>
              </a:rPr>
              <a:t>Property checking and mostly robustness verification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7" name="Graphic 6" descr="Key with solid fill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6748" y="1701937"/>
            <a:ext cx="614126" cy="614126"/>
          </a:xfrm>
          <a:prstGeom prst="rect">
            <a:avLst/>
          </a:prstGeom>
        </p:spPr>
      </p:pic>
      <p:pic>
        <p:nvPicPr>
          <p:cNvPr id="9" name="Graphic 8" descr="Programmer male with solid fill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6748" y="3326147"/>
            <a:ext cx="614126" cy="614126"/>
          </a:xfrm>
          <a:prstGeom prst="rect">
            <a:avLst/>
          </a:prstGeom>
        </p:spPr>
      </p:pic>
      <p:pic>
        <p:nvPicPr>
          <p:cNvPr id="10" name="Graphic 9" descr="Shield Tick with solid fill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76749" y="4994220"/>
            <a:ext cx="614125" cy="614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Concept – </a:t>
            </a:r>
            <a:r>
              <a:rPr lang="en-US">
                <a:latin typeface="Times New Roman"/>
                <a:cs typeface="Times New Roman"/>
              </a:rPr>
              <a:t>Type of ML where an agent learns how to interact with the environment through actions</a:t>
            </a:r>
            <a:endParaRPr lang="he-IL" b="1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en-US" b="1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he-IL" b="1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Key Components – </a:t>
            </a:r>
            <a:r>
              <a:rPr lang="en-US">
                <a:latin typeface="Times New Roman"/>
                <a:cs typeface="Times New Roman"/>
              </a:rPr>
              <a:t>Agent, Environment, State, Action, Reward, Policy</a:t>
            </a:r>
            <a:endParaRPr/>
          </a:p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Application – </a:t>
            </a:r>
            <a:r>
              <a:rPr lang="en-US">
                <a:latin typeface="Times New Roman"/>
                <a:cs typeface="Times New Roman"/>
              </a:rPr>
              <a:t>Game playing, robotics, autonomous systems, etc.</a:t>
            </a:r>
            <a:endParaRPr/>
          </a:p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>
              <a:latin typeface="Times New Roman"/>
              <a:cs typeface="Times New Roman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0" y="636638"/>
            <a:ext cx="12192000" cy="614123"/>
          </a:xfrm>
        </p:spPr>
        <p:txBody>
          <a:bodyPr/>
          <a:lstStyle/>
          <a:p>
            <a:pPr algn="ctr">
              <a:defRPr/>
            </a:pPr>
            <a:r>
              <a:rPr lang="en-US" cap="none" spc="100">
                <a:latin typeface="Times New Roman"/>
                <a:ea typeface="Cambria"/>
                <a:cs typeface="Times New Roman"/>
              </a:rPr>
              <a:t>Introduction to Reinforcement Learning</a:t>
            </a:r>
            <a:r>
              <a:rPr lang="en-US" cap="none" spc="0">
                <a:latin typeface="Cambria"/>
                <a:ea typeface="Cambria"/>
                <a:cs typeface="Times New Roman"/>
              </a:rPr>
              <a:t> </a:t>
            </a:r>
            <a:endParaRPr cap="none" spc="0">
              <a:latin typeface="Cambria"/>
              <a:ea typeface="Cambria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b="1">
                    <a:latin typeface="Times New Roman"/>
                    <a:cs typeface="Times New Roman"/>
                  </a:rPr>
                  <a:t>Concept – </a:t>
                </a:r>
                <a:r>
                  <a:rPr lang="en-US">
                    <a:latin typeface="Times New Roman"/>
                    <a:cs typeface="Times New Roman"/>
                  </a:rPr>
                  <a:t>Model free RL algorithm that learns the value for an action for a given state</a:t>
                </a:r>
                <a:endParaRPr/>
              </a:p>
              <a:p>
                <a:pPr marL="0" indent="0">
                  <a:buNone/>
                  <a:defRPr/>
                </a:pPr>
                <a:endParaRPr lang="en-US">
                  <a:latin typeface="Times New Roman"/>
                  <a:cs typeface="Times New Roman"/>
                </a:endParaRPr>
              </a:p>
              <a:p>
                <a:pPr marL="0" indent="0">
                  <a:buNone/>
                  <a:defRPr/>
                </a:pPr>
                <a:endParaRPr lang="en-US">
                  <a:latin typeface="Times New Roman"/>
                  <a:cs typeface="Times New Roman"/>
                </a:endParaRPr>
              </a:p>
              <a:p>
                <a:pPr marL="0" indent="0">
                  <a:buNone/>
                  <a:defRPr/>
                </a:pPr>
                <a:r>
                  <a:rPr lang="en-US" b="1">
                    <a:latin typeface="Times New Roman"/>
                    <a:cs typeface="Times New Roman"/>
                  </a:rPr>
                  <a:t>Q_Value –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𝑄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  <a:cs typeface="Times New Roman"/>
                              </a:rPr>
                              <m:t>𝑠</m:t>
                            </m:r>
                            <m:r>
                              <a:rPr lang="en-US" b="0" i="1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/>
                                <a:cs typeface="Times New Roman"/>
                              </a:rPr>
                              <m:t>𝑎</m:t>
                            </m:r>
                          </m:e>
                        </m:d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←</m:t>
                        </m:r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𝑄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  <a:cs typeface="Times New Roman"/>
                              </a:rPr>
                              <m:t>𝑠</m:t>
                            </m:r>
                            <m:r>
                              <a:rPr lang="en-US" b="0" i="1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/>
                                <a:cs typeface="Times New Roman"/>
                              </a:rPr>
                              <m:t>𝑎</m:t>
                            </m:r>
                          </m:e>
                        </m:d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𝛼</m:t>
                        </m:r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(</m:t>
                        </m:r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𝑟</m:t>
                        </m:r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+</m:t>
                        </m:r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𝛾</m:t>
                        </m:r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⋅</m:t>
                        </m:r>
                        <m:limLow>
                          <m:limLow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/>
                                <a:cs typeface="Times New Roman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  <a:cs typeface="Times New Roman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⁡(</m:t>
                        </m:r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𝑄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  <a:cs typeface="Times New Roman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  <a:cs typeface="Times New Roman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/>
                                <a:cs typeface="Times New Roman"/>
                              </a:rPr>
                              <m:t>)</m:t>
                            </m:r>
                          </m:e>
                        </m:d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−</m:t>
                        </m:r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𝑄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  <a:cs typeface="Times New Roman"/>
                              </a:rPr>
                              <m:t>𝑠</m:t>
                            </m:r>
                            <m:r>
                              <a:rPr lang="en-US" b="0" i="1"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/>
                                <a:cs typeface="Times New Roman"/>
                              </a:rPr>
                              <m:t>𝑎</m:t>
                            </m:r>
                          </m:e>
                        </m:d>
                        <m:r>
                          <a:rPr lang="en-US" b="0" i="1">
                            <a:latin typeface="Cambria Math"/>
                            <a:cs typeface="Times New Roman"/>
                          </a:rPr>
                          <m:t>)</m:t>
                        </m:r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en-US">
                  <a:latin typeface="Times New Roman"/>
                  <a:cs typeface="Times New Roman"/>
                </a:endParaRPr>
              </a:p>
              <a:p>
                <a:pPr marL="0" indent="0">
                  <a:buNone/>
                  <a:defRPr/>
                </a:pPr>
                <a:endParaRPr lang="en-US">
                  <a:latin typeface="Times New Roman"/>
                  <a:cs typeface="Times New Roman"/>
                </a:endParaRPr>
              </a:p>
              <a:p>
                <a:pPr marL="0" indent="0">
                  <a:buNone/>
                  <a:defRPr/>
                </a:pPr>
                <a:endParaRPr lang="en-US">
                  <a:latin typeface="Times New Roman"/>
                  <a:cs typeface="Times New Roman"/>
                </a:endParaRPr>
              </a:p>
              <a:p>
                <a:pPr marL="0" indent="0">
                  <a:buNone/>
                  <a:defRPr/>
                </a:pPr>
                <a:r>
                  <a:rPr lang="en-US" b="1">
                    <a:latin typeface="Times New Roman"/>
                    <a:cs typeface="Times New Roman"/>
                  </a:rPr>
                  <a:t>Exploration vs. Exploitation – </a:t>
                </a:r>
                <a:r>
                  <a:rPr lang="en-US">
                    <a:latin typeface="Times New Roman"/>
                    <a:cs typeface="Times New Roman"/>
                  </a:rPr>
                  <a:t>Balance exploring new actions and exploiting known rewards</a:t>
                </a:r>
                <a:endParaRPr b="1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1488" t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0" y="636638"/>
            <a:ext cx="12192000" cy="614123"/>
          </a:xfrm>
        </p:spPr>
        <p:txBody>
          <a:bodyPr/>
          <a:lstStyle/>
          <a:p>
            <a:pPr algn="ctr">
              <a:defRPr/>
            </a:pPr>
            <a:r>
              <a:rPr lang="en-US" cap="none" spc="100">
                <a:latin typeface="Times New Roman"/>
                <a:ea typeface="Cambria"/>
                <a:cs typeface="Times New Roman"/>
              </a:rPr>
              <a:t>Understanding Q</a:t>
            </a:r>
            <a:r>
              <a:rPr lang="he-IL" cap="none" spc="100">
                <a:latin typeface="Times New Roman"/>
                <a:ea typeface="Cambria"/>
                <a:cs typeface="Times New Roman"/>
              </a:rPr>
              <a:t>-</a:t>
            </a:r>
            <a:r>
              <a:rPr lang="en-US" cap="none" spc="100">
                <a:latin typeface="Times New Roman"/>
                <a:ea typeface="Cambria"/>
                <a:cs typeface="Times New Roman"/>
              </a:rPr>
              <a:t>Learning</a:t>
            </a:r>
            <a:r>
              <a:rPr lang="en-US" cap="none" spc="0">
                <a:latin typeface="Cambria"/>
                <a:ea typeface="Cambria"/>
                <a:cs typeface="Times New Roman"/>
              </a:rPr>
              <a:t> </a:t>
            </a:r>
            <a:endParaRPr cap="none" spc="0">
              <a:latin typeface="Cambria"/>
              <a:ea typeface="Cambria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0" tIns="0" rIns="0" bIns="0" numCol="1" spcCol="0" rtlCol="0" fromWordArt="0" anchor="t" anchorCtr="0" forceAA="0" compatLnSpc="0">
            <a:normAutofit fontScale="90000" lnSpcReduction="2000"/>
          </a:bodyPr>
          <a:lstStyle/>
          <a:p>
            <a:pPr marL="0" indent="0">
              <a:buNone/>
              <a:defRPr/>
            </a:pPr>
            <a:r>
              <a:rPr lang="en-US" sz="2200" b="1">
                <a:latin typeface="Times New Roman"/>
                <a:cs typeface="Times New Roman"/>
              </a:rPr>
              <a:t>Concept – </a:t>
            </a:r>
            <a:r>
              <a:rPr lang="en-US" sz="2200">
                <a:latin typeface="Times New Roman"/>
                <a:cs typeface="Times New Roman"/>
              </a:rPr>
              <a:t>Using a Deep Neural Network to approximate the Q function</a:t>
            </a:r>
            <a:endParaRPr/>
          </a:p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200" b="1">
                <a:latin typeface="Times New Roman"/>
                <a:cs typeface="Times New Roman"/>
              </a:rPr>
              <a:t>Scalability –</a:t>
            </a:r>
            <a:r>
              <a:rPr lang="en-US" sz="2200">
                <a:latin typeface="Times New Roman"/>
                <a:cs typeface="Times New Roman"/>
              </a:rPr>
              <a:t> Avoiding large Q-table in case of high-dimensional states and complex environments</a:t>
            </a:r>
            <a:endParaRPr/>
          </a:p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200" b="1">
                <a:latin typeface="Times New Roman"/>
                <a:cs typeface="Times New Roman"/>
              </a:rPr>
              <a:t>Stability – </a:t>
            </a:r>
            <a:r>
              <a:rPr lang="en-US" sz="2200">
                <a:latin typeface="Times New Roman"/>
                <a:cs typeface="Times New Roman"/>
              </a:rPr>
              <a:t>Can lead to divergence with the slightest changes in hyper-parameters and learning rates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Times New Roman"/>
                <a:cs typeface="Times New Roman"/>
              </a:rPr>
              <a:t> 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0" y="636638"/>
            <a:ext cx="12192000" cy="614123"/>
          </a:xfrm>
        </p:spPr>
        <p:txBody>
          <a:bodyPr/>
          <a:lstStyle/>
          <a:p>
            <a:pPr algn="ctr">
              <a:defRPr/>
            </a:pPr>
            <a:r>
              <a:rPr lang="en-US" cap="none" spc="100">
                <a:latin typeface="Times New Roman"/>
                <a:ea typeface="Cambria"/>
                <a:cs typeface="Times New Roman"/>
              </a:rPr>
              <a:t>Deep Q-Learning (DQL)</a:t>
            </a:r>
            <a:endParaRPr cap="none" spc="0">
              <a:latin typeface="Cambria"/>
              <a:ea typeface="Cambria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0" y="636638"/>
            <a:ext cx="12192000" cy="614123"/>
          </a:xfrm>
        </p:spPr>
        <p:txBody>
          <a:bodyPr/>
          <a:lstStyle/>
          <a:p>
            <a:pPr algn="ctr">
              <a:defRPr/>
            </a:pPr>
            <a:r>
              <a:rPr lang="en-US" cap="none" spc="100">
                <a:latin typeface="Times New Roman"/>
                <a:ea typeface="Cambria"/>
                <a:cs typeface="Times New Roman"/>
              </a:rPr>
              <a:t>Code – The Sokoban Game</a:t>
            </a:r>
            <a:endParaRPr cap="none" spc="0">
              <a:latin typeface="Cambria"/>
              <a:ea typeface="Cambria"/>
              <a:cs typeface="Times New Roman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1371599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Objective – </a:t>
            </a:r>
            <a:r>
              <a:rPr lang="en-US">
                <a:latin typeface="Times New Roman"/>
                <a:cs typeface="Times New Roman"/>
              </a:rPr>
              <a:t>Push all boxes to targets</a:t>
            </a:r>
            <a:endParaRPr/>
          </a:p>
          <a:p>
            <a:pPr marL="0" indent="0">
              <a:buFont typeface="Arial"/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b="1">
                <a:latin typeface="Times New Roman"/>
                <a:cs typeface="Times New Roman"/>
              </a:rPr>
              <a:t>Implementation – </a:t>
            </a:r>
            <a:r>
              <a:rPr lang="en-US">
                <a:latin typeface="Times New Roman"/>
                <a:cs typeface="Times New Roman"/>
              </a:rPr>
              <a:t>More control over the level generation, graphics and state processing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3" name="Picture 2" descr="A screenshot of a game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56178" y="3772166"/>
            <a:ext cx="2045665" cy="2380880"/>
          </a:xfrm>
          <a:prstGeom prst="rect">
            <a:avLst/>
          </a:prstGeom>
        </p:spPr>
      </p:pic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BB8DF437-ADCC-F64E-5CFF-7015E4B6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34" y="3777711"/>
            <a:ext cx="2226591" cy="2376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DocSecurity>0</DocSecurity>
  <PresentationFormat>Widescreen</PresentationFormat>
  <Paragraphs>0</Paragraphs>
  <Slides>14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GradientRiseVTI</vt:lpstr>
      <vt:lpstr>Formal Verification Overview in Neural Networks</vt:lpstr>
      <vt:lpstr>Introduction To Formal Verification </vt:lpstr>
      <vt:lpstr>Key Concepts in Formal Verification</vt:lpstr>
      <vt:lpstr>PowerPoint Presentation</vt:lpstr>
      <vt:lpstr>PowerPoint Presentation</vt:lpstr>
      <vt:lpstr>Introduction to Reinforcement Learning </vt:lpstr>
      <vt:lpstr>Understanding Q-Learning </vt:lpstr>
      <vt:lpstr>Deep Q-Learning (DQL)</vt:lpstr>
      <vt:lpstr>Code – The Sokoban Game</vt:lpstr>
      <vt:lpstr>Code – The Model</vt:lpstr>
      <vt:lpstr>Code – The Agent</vt:lpstr>
      <vt:lpstr>Code – The Reward System</vt:lpstr>
      <vt:lpstr>Code – The Verification</vt:lpstr>
      <vt:lpstr>Results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Verification Overview in Neural Networks</dc:title>
  <dc:subject/>
  <dc:creator>Erel Dekel</dc:creator>
  <cp:keywords/>
  <dc:description/>
  <cp:lastModifiedBy>Guset_245</cp:lastModifiedBy>
  <cp:revision>11</cp:revision>
  <dcterms:created xsi:type="dcterms:W3CDTF">2024-08-28T14:12:06Z</dcterms:created>
  <dcterms:modified xsi:type="dcterms:W3CDTF">2024-09-02T22:07:22Z</dcterms:modified>
  <cp:category/>
  <dc:identifier/>
  <cp:contentStatus/>
  <dc:language/>
  <cp:version/>
</cp:coreProperties>
</file>