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</p:sldIdLst>
  <p:sldSz cx="18288000" cy="10287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Inter" panose="020B0604020202020204" charset="0"/>
      <p:regular r:id="rId20"/>
    </p:embeddedFont>
    <p:embeddedFont>
      <p:font typeface="Inte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242E5-B2D7-4335-BEED-477FAADB17EC}" v="28" dt="2024-09-14T17:13:4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el Dekel" userId="5861eaf1660df668" providerId="LiveId" clId="{292242E5-B2D7-4335-BEED-477FAADB17EC}"/>
    <pc:docChg chg="undo custSel modSld sldOrd">
      <pc:chgData name="Erel Dekel" userId="5861eaf1660df668" providerId="LiveId" clId="{292242E5-B2D7-4335-BEED-477FAADB17EC}" dt="2024-09-14T17:13:48.008" v="72"/>
      <pc:docMkLst>
        <pc:docMk/>
      </pc:docMkLst>
      <pc:sldChg chg="modSp mod">
        <pc:chgData name="Erel Dekel" userId="5861eaf1660df668" providerId="LiveId" clId="{292242E5-B2D7-4335-BEED-477FAADB17EC}" dt="2024-09-14T10:32:34.561" v="43" actId="1076"/>
        <pc:sldMkLst>
          <pc:docMk/>
          <pc:sldMk cId="0" sldId="258"/>
        </pc:sldMkLst>
        <pc:spChg chg="mod">
          <ac:chgData name="Erel Dekel" userId="5861eaf1660df668" providerId="LiveId" clId="{292242E5-B2D7-4335-BEED-477FAADB17EC}" dt="2024-09-14T10:32:24.170" v="42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Erel Dekel" userId="5861eaf1660df668" providerId="LiveId" clId="{292242E5-B2D7-4335-BEED-477FAADB17EC}" dt="2024-09-14T10:32:34.561" v="43" actId="1076"/>
          <ac:spMkLst>
            <pc:docMk/>
            <pc:sldMk cId="0" sldId="258"/>
            <ac:spMk id="17" creationId="{00000000-0000-0000-0000-000000000000}"/>
          </ac:spMkLst>
        </pc:spChg>
        <pc:grpChg chg="mod">
          <ac:chgData name="Erel Dekel" userId="5861eaf1660df668" providerId="LiveId" clId="{292242E5-B2D7-4335-BEED-477FAADB17EC}" dt="2024-09-14T10:32:11.143" v="40" actId="1076"/>
          <ac:grpSpMkLst>
            <pc:docMk/>
            <pc:sldMk cId="0" sldId="258"/>
            <ac:grpSpMk id="6" creationId="{00000000-0000-0000-0000-000000000000}"/>
          </ac:grpSpMkLst>
        </pc:grpChg>
        <pc:grpChg chg="mod">
          <ac:chgData name="Erel Dekel" userId="5861eaf1660df668" providerId="LiveId" clId="{292242E5-B2D7-4335-BEED-477FAADB17EC}" dt="2024-09-14T10:31:53.042" v="39" actId="1076"/>
          <ac:grpSpMkLst>
            <pc:docMk/>
            <pc:sldMk cId="0" sldId="258"/>
            <ac:grpSpMk id="9" creationId="{00000000-0000-0000-0000-000000000000}"/>
          </ac:grpSpMkLst>
        </pc:grpChg>
      </pc:sldChg>
      <pc:sldChg chg="addSp modSp mod">
        <pc:chgData name="Erel Dekel" userId="5861eaf1660df668" providerId="LiveId" clId="{292242E5-B2D7-4335-BEED-477FAADB17EC}" dt="2024-09-10T00:27:13.863" v="11" actId="1076"/>
        <pc:sldMkLst>
          <pc:docMk/>
          <pc:sldMk cId="0" sldId="259"/>
        </pc:sldMkLst>
        <pc:picChg chg="add mod">
          <ac:chgData name="Erel Dekel" userId="5861eaf1660df668" providerId="LiveId" clId="{292242E5-B2D7-4335-BEED-477FAADB17EC}" dt="2024-09-10T00:27:08.443" v="10" actId="1076"/>
          <ac:picMkLst>
            <pc:docMk/>
            <pc:sldMk cId="0" sldId="259"/>
            <ac:picMk id="9" creationId="{1F3228A8-DB46-F2D7-13F9-EEA5F39ACECA}"/>
          </ac:picMkLst>
        </pc:picChg>
        <pc:picChg chg="add mod">
          <ac:chgData name="Erel Dekel" userId="5861eaf1660df668" providerId="LiveId" clId="{292242E5-B2D7-4335-BEED-477FAADB17EC}" dt="2024-09-10T00:27:13.863" v="11" actId="1076"/>
          <ac:picMkLst>
            <pc:docMk/>
            <pc:sldMk cId="0" sldId="259"/>
            <ac:picMk id="10" creationId="{1A17A96A-B09B-55DB-B456-1300CA3C8424}"/>
          </ac:picMkLst>
        </pc:picChg>
      </pc:sldChg>
      <pc:sldChg chg="modAnim">
        <pc:chgData name="Erel Dekel" userId="5861eaf1660df668" providerId="LiveId" clId="{292242E5-B2D7-4335-BEED-477FAADB17EC}" dt="2024-09-14T17:13:48.008" v="72"/>
        <pc:sldMkLst>
          <pc:docMk/>
          <pc:sldMk cId="0" sldId="266"/>
        </pc:sldMkLst>
      </pc:sldChg>
      <pc:sldChg chg="modSp mod">
        <pc:chgData name="Erel Dekel" userId="5861eaf1660df668" providerId="LiveId" clId="{292242E5-B2D7-4335-BEED-477FAADB17EC}" dt="2024-09-14T12:54:26.713" v="68" actId="20577"/>
        <pc:sldMkLst>
          <pc:docMk/>
          <pc:sldMk cId="0" sldId="267"/>
        </pc:sldMkLst>
        <pc:spChg chg="mod">
          <ac:chgData name="Erel Dekel" userId="5861eaf1660df668" providerId="LiveId" clId="{292242E5-B2D7-4335-BEED-477FAADB17EC}" dt="2024-09-14T12:54:26.713" v="68" actId="20577"/>
          <ac:spMkLst>
            <pc:docMk/>
            <pc:sldMk cId="0" sldId="267"/>
            <ac:spMk id="6" creationId="{00000000-0000-0000-0000-000000000000}"/>
          </ac:spMkLst>
        </pc:spChg>
      </pc:sldChg>
      <pc:sldChg chg="addSp modSp mod">
        <pc:chgData name="Erel Dekel" userId="5861eaf1660df668" providerId="LiveId" clId="{292242E5-B2D7-4335-BEED-477FAADB17EC}" dt="2024-09-10T00:38:09.884" v="38" actId="1076"/>
        <pc:sldMkLst>
          <pc:docMk/>
          <pc:sldMk cId="0" sldId="270"/>
        </pc:sldMkLst>
        <pc:picChg chg="add mod modCrop">
          <ac:chgData name="Erel Dekel" userId="5861eaf1660df668" providerId="LiveId" clId="{292242E5-B2D7-4335-BEED-477FAADB17EC}" dt="2024-09-10T00:38:09.884" v="38" actId="1076"/>
          <ac:picMkLst>
            <pc:docMk/>
            <pc:sldMk cId="0" sldId="270"/>
            <ac:picMk id="9" creationId="{BC63EAAB-26D4-A1C1-3D6D-B7C9EF208942}"/>
          </ac:picMkLst>
        </pc:picChg>
      </pc:sldChg>
      <pc:sldChg chg="addSp modSp mod ord">
        <pc:chgData name="Erel Dekel" userId="5861eaf1660df668" providerId="LiveId" clId="{292242E5-B2D7-4335-BEED-477FAADB17EC}" dt="2024-09-14T15:20:45.387" v="70"/>
        <pc:sldMkLst>
          <pc:docMk/>
          <pc:sldMk cId="0" sldId="271"/>
        </pc:sldMkLst>
        <pc:picChg chg="add mod modCrop">
          <ac:chgData name="Erel Dekel" userId="5861eaf1660df668" providerId="LiveId" clId="{292242E5-B2D7-4335-BEED-477FAADB17EC}" dt="2024-09-10T00:36:33.552" v="28" actId="1076"/>
          <ac:picMkLst>
            <pc:docMk/>
            <pc:sldMk cId="0" sldId="271"/>
            <ac:picMk id="9" creationId="{F7830EF1-FF9A-6695-83BE-6D272A0F6241}"/>
          </ac:picMkLst>
        </pc:picChg>
      </pc:sldChg>
      <pc:sldChg chg="addSp modSp mod">
        <pc:chgData name="Erel Dekel" userId="5861eaf1660df668" providerId="LiveId" clId="{292242E5-B2D7-4335-BEED-477FAADB17EC}" dt="2024-09-10T00:36:58.255" v="30" actId="732"/>
        <pc:sldMkLst>
          <pc:docMk/>
          <pc:sldMk cId="0" sldId="272"/>
        </pc:sldMkLst>
        <pc:picChg chg="add mod modCrop">
          <ac:chgData name="Erel Dekel" userId="5861eaf1660df668" providerId="LiveId" clId="{292242E5-B2D7-4335-BEED-477FAADB17EC}" dt="2024-09-10T00:36:58.255" v="30" actId="732"/>
          <ac:picMkLst>
            <pc:docMk/>
            <pc:sldMk cId="0" sldId="272"/>
            <ac:picMk id="9" creationId="{4D29434D-62F1-4A0C-1F66-C282B606C815}"/>
          </ac:picMkLst>
        </pc:picChg>
      </pc:sldChg>
    </pc:docChg>
  </pc:docChgLst>
  <pc:docChgLst>
    <pc:chgData name="Erel Dekel" userId="5861eaf1660df668" providerId="LiveId" clId="{6EFC724E-2FF8-4FE0-BFA6-FFB0768DC26D}"/>
    <pc:docChg chg="undo custSel modSld sldOrd">
      <pc:chgData name="Erel Dekel" userId="5861eaf1660df668" providerId="LiveId" clId="{6EFC724E-2FF8-4FE0-BFA6-FFB0768DC26D}" dt="2024-09-15T15:01:59.816" v="261" actId="20577"/>
      <pc:docMkLst>
        <pc:docMk/>
      </pc:docMkLst>
      <pc:sldChg chg="modSp mod">
        <pc:chgData name="Erel Dekel" userId="5861eaf1660df668" providerId="LiveId" clId="{6EFC724E-2FF8-4FE0-BFA6-FFB0768DC26D}" dt="2024-09-15T11:41:53.331" v="3" actId="20577"/>
        <pc:sldMkLst>
          <pc:docMk/>
          <pc:sldMk cId="0" sldId="265"/>
        </pc:sldMkLst>
        <pc:spChg chg="mod">
          <ac:chgData name="Erel Dekel" userId="5861eaf1660df668" providerId="LiveId" clId="{6EFC724E-2FF8-4FE0-BFA6-FFB0768DC26D}" dt="2024-09-15T11:41:53.331" v="3" actId="20577"/>
          <ac:spMkLst>
            <pc:docMk/>
            <pc:sldMk cId="0" sldId="265"/>
            <ac:spMk id="4" creationId="{00000000-0000-0000-0000-000000000000}"/>
          </ac:spMkLst>
        </pc:spChg>
      </pc:sldChg>
      <pc:sldChg chg="modSp mod">
        <pc:chgData name="Erel Dekel" userId="5861eaf1660df668" providerId="LiveId" clId="{6EFC724E-2FF8-4FE0-BFA6-FFB0768DC26D}" dt="2024-09-15T12:37:17.414" v="253" actId="108"/>
        <pc:sldMkLst>
          <pc:docMk/>
          <pc:sldMk cId="0" sldId="267"/>
        </pc:sldMkLst>
        <pc:spChg chg="mod">
          <ac:chgData name="Erel Dekel" userId="5861eaf1660df668" providerId="LiveId" clId="{6EFC724E-2FF8-4FE0-BFA6-FFB0768DC26D}" dt="2024-09-15T12:37:17.414" v="253" actId="108"/>
          <ac:spMkLst>
            <pc:docMk/>
            <pc:sldMk cId="0" sldId="267"/>
            <ac:spMk id="12" creationId="{00000000-0000-0000-0000-000000000000}"/>
          </ac:spMkLst>
        </pc:spChg>
        <pc:spChg chg="mod">
          <ac:chgData name="Erel Dekel" userId="5861eaf1660df668" providerId="LiveId" clId="{6EFC724E-2FF8-4FE0-BFA6-FFB0768DC26D}" dt="2024-09-15T12:37:11.709" v="252" actId="1076"/>
          <ac:spMkLst>
            <pc:docMk/>
            <pc:sldMk cId="0" sldId="267"/>
            <ac:spMk id="13" creationId="{00000000-0000-0000-0000-000000000000}"/>
          </ac:spMkLst>
        </pc:spChg>
      </pc:sldChg>
      <pc:sldChg chg="modSp mod ord">
        <pc:chgData name="Erel Dekel" userId="5861eaf1660df668" providerId="LiveId" clId="{6EFC724E-2FF8-4FE0-BFA6-FFB0768DC26D}" dt="2024-09-15T11:50:47.566" v="230" actId="20577"/>
        <pc:sldMkLst>
          <pc:docMk/>
          <pc:sldMk cId="0" sldId="268"/>
        </pc:sldMkLst>
        <pc:spChg chg="mod">
          <ac:chgData name="Erel Dekel" userId="5861eaf1660df668" providerId="LiveId" clId="{6EFC724E-2FF8-4FE0-BFA6-FFB0768DC26D}" dt="2024-09-15T11:50:47.566" v="230" actId="20577"/>
          <ac:spMkLst>
            <pc:docMk/>
            <pc:sldMk cId="0" sldId="268"/>
            <ac:spMk id="19" creationId="{00000000-0000-0000-0000-000000000000}"/>
          </ac:spMkLst>
        </pc:spChg>
      </pc:sldChg>
      <pc:sldChg chg="modSp mod">
        <pc:chgData name="Erel Dekel" userId="5861eaf1660df668" providerId="LiveId" clId="{6EFC724E-2FF8-4FE0-BFA6-FFB0768DC26D}" dt="2024-09-15T15:01:59.816" v="261" actId="20577"/>
        <pc:sldMkLst>
          <pc:docMk/>
          <pc:sldMk cId="0" sldId="269"/>
        </pc:sldMkLst>
        <pc:spChg chg="mod">
          <ac:chgData name="Erel Dekel" userId="5861eaf1660df668" providerId="LiveId" clId="{6EFC724E-2FF8-4FE0-BFA6-FFB0768DC26D}" dt="2024-09-15T15:00:16.579" v="257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Erel Dekel" userId="5861eaf1660df668" providerId="LiveId" clId="{6EFC724E-2FF8-4FE0-BFA6-FFB0768DC26D}" dt="2024-09-15T15:01:59.816" v="261" actId="20577"/>
          <ac:spMkLst>
            <pc:docMk/>
            <pc:sldMk cId="0" sldId="269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99526">
            <a:off x="-1005568" y="1619159"/>
            <a:ext cx="20666348" cy="5885343"/>
          </a:xfrm>
          <a:custGeom>
            <a:avLst/>
            <a:gdLst/>
            <a:ahLst/>
            <a:cxnLst/>
            <a:rect l="l" t="t" r="r" b="b"/>
            <a:pathLst>
              <a:path w="20666348" h="5885343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2673842" y="2505075"/>
            <a:ext cx="12940316" cy="526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23"/>
              </a:lnSpc>
            </a:pPr>
            <a:r>
              <a:rPr lang="en-US" sz="868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FORMAL VERIFICATION METHODS FOR SOLVING SPATIAL GAMES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38028" y="962025"/>
            <a:ext cx="1181194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supervisors: Avraham Raviv &amp; Hillel Kugler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9014" y="8767445"/>
            <a:ext cx="150499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authors: Boaz Gurevich &amp; Erel Dekel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5355"/>
            <a:ext cx="14720765" cy="239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Key Features: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User-friendly interface that supports various NN architectures</a:t>
            </a:r>
          </a:p>
          <a:p>
            <a:pPr marL="604518" lvl="1" indent="-302259" algn="l">
              <a:lnSpc>
                <a:spcPts val="41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Functionality: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 Imports NN from formats, specifies constraints on inputs and outputs, uses SMT to prove/disprove properties, and generates counter-examples </a:t>
            </a:r>
          </a:p>
          <a:p>
            <a:pPr marL="604519" lvl="1" indent="-302260" algn="l">
              <a:lnSpc>
                <a:spcPts val="5599"/>
              </a:lnSpc>
              <a:buAutoNum type="arabicPeriod"/>
            </a:pPr>
            <a:r>
              <a:rPr lang="en-US" sz="27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Use Cases: </a:t>
            </a: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Property checking and mostly robustness verification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175479"/>
            <a:ext cx="9395013" cy="2408735"/>
            <a:chOff x="0" y="0"/>
            <a:chExt cx="12526683" cy="321164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2526683" cy="2021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 dirty="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Marabou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554421"/>
              <a:ext cx="12526683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Python Interface for Neural Network Verification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129391" y="4828871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9852660" y="1028700"/>
            <a:ext cx="7406640" cy="82296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4" name="Group 4"/>
          <p:cNvGrpSpPr/>
          <p:nvPr/>
        </p:nvGrpSpPr>
        <p:grpSpPr>
          <a:xfrm>
            <a:off x="1326333" y="3961343"/>
            <a:ext cx="7817667" cy="2364314"/>
            <a:chOff x="0" y="0"/>
            <a:chExt cx="10423556" cy="3152419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10423556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The Sokoban Game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47494"/>
              <a:ext cx="10423556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Use the keeper to push of the box into the targets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9008" y="31541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292828"/>
                </a:solidFill>
                <a:latin typeface="Inter Bold"/>
                <a:ea typeface="Inter Bold"/>
                <a:cs typeface="Inter Bold"/>
                <a:sym typeface="Inter Bold"/>
              </a:rPr>
              <a:t>Reward different rewards if the step was:</a:t>
            </a:r>
          </a:p>
        </p:txBody>
      </p:sp>
      <p:sp>
        <p:nvSpPr>
          <p:cNvPr id="3" name="AutoShape 3"/>
          <p:cNvSpPr/>
          <p:nvPr/>
        </p:nvSpPr>
        <p:spPr>
          <a:xfrm>
            <a:off x="1389008" y="3757612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389008" y="3905250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Wasteful, did not change the state</a:t>
            </a:r>
          </a:p>
        </p:txBody>
      </p:sp>
      <p:sp>
        <p:nvSpPr>
          <p:cNvPr id="5" name="AutoShape 5"/>
          <p:cNvSpPr/>
          <p:nvPr/>
        </p:nvSpPr>
        <p:spPr>
          <a:xfrm>
            <a:off x="1389008" y="4508566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89008" y="4656203"/>
            <a:ext cx="69947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Final, the game is solved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04243" y="1252714"/>
            <a:ext cx="7355057" cy="5000271"/>
            <a:chOff x="0" y="0"/>
            <a:chExt cx="9806743" cy="666702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980674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Hot or Cold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51059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variation of BFS to calculate state value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595451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067072"/>
              <a:ext cx="9806743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Estimate the value of the state before and the state after the step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670263"/>
              <a:ext cx="9806743" cy="0"/>
            </a:xfrm>
            <a:prstGeom prst="line">
              <a:avLst/>
            </a:prstGeom>
            <a:ln w="12700" cap="rnd">
              <a:solidFill>
                <a:srgbClr val="292828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141884"/>
              <a:ext cx="9806743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Reward positively if better and negatively if worse 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243877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7" t="-5455" r="-272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5" name="Freeform 15"/>
          <p:cNvSpPr/>
          <p:nvPr/>
        </p:nvSpPr>
        <p:spPr>
          <a:xfrm>
            <a:off x="3743382" y="6936866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0"/>
                </a:moveTo>
                <a:lnTo>
                  <a:pt x="2286000" y="0"/>
                </a:lnTo>
                <a:lnTo>
                  <a:pt x="228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77" t="-1755" r="-877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AutoShape 16"/>
          <p:cNvSpPr/>
          <p:nvPr/>
        </p:nvSpPr>
        <p:spPr>
          <a:xfrm>
            <a:off x="1389008" y="5253038"/>
            <a:ext cx="6994749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17" name="Group 17"/>
          <p:cNvGrpSpPr/>
          <p:nvPr/>
        </p:nvGrpSpPr>
        <p:grpSpPr>
          <a:xfrm>
            <a:off x="1389008" y="1245570"/>
            <a:ext cx="6994749" cy="4566416"/>
            <a:chOff x="0" y="-9525"/>
            <a:chExt cx="9326333" cy="608855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9525"/>
              <a:ext cx="932633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Simple Reward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546489"/>
              <a:ext cx="9326333" cy="532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Step, did not solve the game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8834" y="4373561"/>
            <a:ext cx="5600551" cy="1377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Agent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70918" y="915511"/>
            <a:ext cx="8439169" cy="8414586"/>
            <a:chOff x="0" y="-66675"/>
            <a:chExt cx="11252225" cy="11219448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Learning: </a:t>
              </a:r>
              <a:r>
                <a:rPr lang="en-US" sz="27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Use replay buffer, MSE loss function and ADAM optimizer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554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6"/>
                <p:cNvSpPr txBox="1"/>
                <p:nvPr/>
              </p:nvSpPr>
              <p:spPr>
                <a:xfrm>
                  <a:off x="0" y="2418292"/>
                  <a:ext cx="11252225" cy="129264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l">
                    <a:lnSpc>
                      <a:spcPts val="3919"/>
                    </a:lnSpc>
                  </a:pPr>
                  <a:r>
                    <a:rPr lang="en-US" sz="2799" b="1" dirty="0">
                      <a:solidFill>
                        <a:srgbClr val="9988FF"/>
                      </a:solidFill>
                      <a:latin typeface="Inter Bold"/>
                      <a:ea typeface="Inter Bold"/>
                      <a:cs typeface="Inter Bold"/>
                      <a:sym typeface="Inter Bold"/>
                    </a:rPr>
                    <a:t>Exploration vs. Exploitation:</a:t>
                  </a:r>
                  <a:r>
                    <a:rPr lang="en-US" sz="2799" dirty="0">
                      <a:solidFill>
                        <a:srgbClr val="292828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 Balance using </a:t>
                  </a:r>
                  <a14:m>
                    <m:oMath xmlns:m="http://schemas.openxmlformats.org/officeDocument/2006/math">
                      <m:r>
                        <a:rPr lang="he-IL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𝜖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−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𝑔𝑟𝑒𝑒𝑑𝑦</m:t>
                      </m:r>
                      <m:r>
                        <a:rPr lang="en-US" sz="2799" b="0" i="1" smtClean="0">
                          <a:solidFill>
                            <a:srgbClr val="292828"/>
                          </a:solidFill>
                          <a:latin typeface="Cambria Math" panose="02040503050406030204" pitchFamily="18" charset="0"/>
                          <a:ea typeface="Inter"/>
                          <a:cs typeface="Inter"/>
                          <a:sym typeface="Inter"/>
                        </a:rPr>
                        <m:t> </m:t>
                      </m:r>
                    </m:oMath>
                  </a14:m>
                  <a:r>
                    <a:rPr lang="en-US" sz="2799" dirty="0">
                      <a:solidFill>
                        <a:srgbClr val="292828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method</a:t>
                  </a:r>
                </a:p>
              </p:txBody>
            </p:sp>
          </mc:Choice>
          <mc:Fallback xmlns="">
            <p:sp>
              <p:nvSpPr>
                <p:cNvPr id="6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418292"/>
                  <a:ext cx="11252225" cy="1292648"/>
                </a:xfrm>
                <a:prstGeom prst="rect">
                  <a:avLst/>
                </a:prstGeom>
                <a:blipFill>
                  <a:blip r:embed="rId2"/>
                  <a:stretch>
                    <a:fillRect l="-2601" t="-8176" b="-20126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AutoShape 7"/>
            <p:cNvSpPr/>
            <p:nvPr/>
          </p:nvSpPr>
          <p:spPr>
            <a:xfrm>
              <a:off x="0" y="43404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903258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Prioritized Replay: 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Store good steps to speed up the learning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6825403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388225"/>
              <a:ext cx="11252225" cy="1292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Target Model:</a:t>
              </a:r>
              <a:r>
                <a:rPr lang="en-US" sz="27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Using 2nd model to update the main model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9310370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873192"/>
              <a:ext cx="11252225" cy="127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1" dirty="0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Export ONNX: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  <a:sym typeface="Inter Bold"/>
                </a:rPr>
                <a:t>Marabou and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  <a:sym typeface="Inter"/>
                </a:rPr>
                <a:t>Visualize </a:t>
              </a:r>
              <a:r>
                <a:rPr lang="en-US" sz="2799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the Neural Network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1134937"/>
              <a:ext cx="11252225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6333" y="4535034"/>
            <a:ext cx="8321382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Instead, We coded previous loop detection to simulate verification</a:t>
            </a:r>
          </a:p>
        </p:txBody>
      </p:sp>
      <p:sp>
        <p:nvSpPr>
          <p:cNvPr id="3" name="Freeform 3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10280909" y="3338085"/>
            <a:ext cx="6978391" cy="2527248"/>
          </a:xfrm>
          <a:custGeom>
            <a:avLst/>
            <a:gdLst/>
            <a:ahLst/>
            <a:cxnLst/>
            <a:rect l="l" t="t" r="r" b="b"/>
            <a:pathLst>
              <a:path w="6978391" h="2527248">
                <a:moveTo>
                  <a:pt x="0" y="0"/>
                </a:moveTo>
                <a:lnTo>
                  <a:pt x="6978391" y="0"/>
                </a:lnTo>
                <a:lnTo>
                  <a:pt x="6978391" y="2527248"/>
                </a:lnTo>
                <a:lnTo>
                  <a:pt x="0" y="2527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5" name="Freeform 5"/>
          <p:cNvSpPr/>
          <p:nvPr/>
        </p:nvSpPr>
        <p:spPr>
          <a:xfrm>
            <a:off x="5396776" y="6465408"/>
            <a:ext cx="11862524" cy="1396293"/>
          </a:xfrm>
          <a:custGeom>
            <a:avLst/>
            <a:gdLst/>
            <a:ahLst/>
            <a:cxnLst/>
            <a:rect l="l" t="t" r="r" b="b"/>
            <a:pathLst>
              <a:path w="11862524" h="1396293">
                <a:moveTo>
                  <a:pt x="0" y="0"/>
                </a:moveTo>
                <a:lnTo>
                  <a:pt x="11862524" y="0"/>
                </a:lnTo>
                <a:lnTo>
                  <a:pt x="11862524" y="1396293"/>
                </a:lnTo>
                <a:lnTo>
                  <a:pt x="0" y="1396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326333" y="1019175"/>
            <a:ext cx="83213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The Verification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6333" y="2599898"/>
            <a:ext cx="8321382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Using </a:t>
            </a:r>
            <a:r>
              <a:rPr lang="en-US" sz="32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Maraboupy</a:t>
            </a:r>
            <a:r>
              <a:rPr lang="en-US" sz="32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was unsuccessful, some operations in ONNX format weren’t recognized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3" t="-121" r="-403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736781"/>
            <a:ext cx="8572500" cy="1985856"/>
          </a:xfrm>
          <a:custGeom>
            <a:avLst/>
            <a:gdLst/>
            <a:ahLst/>
            <a:cxnLst/>
            <a:rect l="l" t="t" r="r" b="b"/>
            <a:pathLst>
              <a:path w="8572500" h="1985856">
                <a:moveTo>
                  <a:pt x="0" y="0"/>
                </a:moveTo>
                <a:lnTo>
                  <a:pt x="8572500" y="0"/>
                </a:lnTo>
                <a:lnTo>
                  <a:pt x="8572500" y="1985856"/>
                </a:lnTo>
                <a:lnTo>
                  <a:pt x="0" y="198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" t="-6631" b="-121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45%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63EAAB-26D4-A1C1-3D6D-B7C9EF2089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70"/>
          <a:stretch/>
        </p:blipFill>
        <p:spPr>
          <a:xfrm>
            <a:off x="11582400" y="4093486"/>
            <a:ext cx="4110193" cy="47860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6667500"/>
            <a:ext cx="8572500" cy="2042140"/>
          </a:xfrm>
          <a:custGeom>
            <a:avLst/>
            <a:gdLst/>
            <a:ahLst/>
            <a:cxnLst/>
            <a:rect l="l" t="t" r="r" b="b"/>
            <a:pathLst>
              <a:path w="8572500" h="2042140">
                <a:moveTo>
                  <a:pt x="0" y="0"/>
                </a:moveTo>
                <a:lnTo>
                  <a:pt x="8572500" y="0"/>
                </a:lnTo>
                <a:lnTo>
                  <a:pt x="8572500" y="2042140"/>
                </a:lnTo>
                <a:lnTo>
                  <a:pt x="0" y="2042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>
            <a:off x="571500" y="4438650"/>
            <a:ext cx="8572500" cy="2069485"/>
          </a:xfrm>
          <a:custGeom>
            <a:avLst/>
            <a:gdLst/>
            <a:ahLst/>
            <a:cxnLst/>
            <a:rect l="l" t="t" r="r" b="b"/>
            <a:pathLst>
              <a:path w="8572500" h="2069485">
                <a:moveTo>
                  <a:pt x="0" y="0"/>
                </a:moveTo>
                <a:lnTo>
                  <a:pt x="8572500" y="0"/>
                </a:lnTo>
                <a:lnTo>
                  <a:pt x="8572500" y="2069485"/>
                </a:lnTo>
                <a:lnTo>
                  <a:pt x="0" y="206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15%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29434D-62F1-4A0C-1F66-C282B606C8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59"/>
          <a:stretch/>
        </p:blipFill>
        <p:spPr>
          <a:xfrm>
            <a:off x="11786795" y="4581693"/>
            <a:ext cx="3910405" cy="38528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500" y="6667500"/>
            <a:ext cx="8572500" cy="2087421"/>
          </a:xfrm>
          <a:custGeom>
            <a:avLst/>
            <a:gdLst/>
            <a:ahLst/>
            <a:cxnLst/>
            <a:rect l="l" t="t" r="r" b="b"/>
            <a:pathLst>
              <a:path w="8572500" h="2087421">
                <a:moveTo>
                  <a:pt x="0" y="0"/>
                </a:moveTo>
                <a:lnTo>
                  <a:pt x="8572500" y="0"/>
                </a:lnTo>
                <a:lnTo>
                  <a:pt x="8572500" y="2087421"/>
                </a:lnTo>
                <a:lnTo>
                  <a:pt x="0" y="2087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571500" y="4438650"/>
            <a:ext cx="8572500" cy="2047875"/>
          </a:xfrm>
          <a:custGeom>
            <a:avLst/>
            <a:gdLst/>
            <a:ahLst/>
            <a:cxnLst/>
            <a:rect l="l" t="t" r="r" b="b"/>
            <a:pathLst>
              <a:path w="8572500" h="2047875">
                <a:moveTo>
                  <a:pt x="0" y="0"/>
                </a:moveTo>
                <a:lnTo>
                  <a:pt x="8572500" y="0"/>
                </a:lnTo>
                <a:lnTo>
                  <a:pt x="8572500" y="2047875"/>
                </a:lnTo>
                <a:lnTo>
                  <a:pt x="0" y="2047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47" b="-2034"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Freeform 4"/>
          <p:cNvSpPr/>
          <p:nvPr/>
        </p:nvSpPr>
        <p:spPr>
          <a:xfrm rot="195422">
            <a:off x="1945643" y="7212734"/>
            <a:ext cx="16929142" cy="6148532"/>
          </a:xfrm>
          <a:custGeom>
            <a:avLst/>
            <a:gdLst/>
            <a:ahLst/>
            <a:cxnLst/>
            <a:rect l="l" t="t" r="r" b="b"/>
            <a:pathLst>
              <a:path w="16929142" h="6148532">
                <a:moveTo>
                  <a:pt x="0" y="0"/>
                </a:moveTo>
                <a:lnTo>
                  <a:pt x="16929143" y="0"/>
                </a:lnTo>
                <a:lnTo>
                  <a:pt x="16929143" y="6148532"/>
                </a:lnTo>
                <a:lnTo>
                  <a:pt x="0" y="614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grpSp>
        <p:nvGrpSpPr>
          <p:cNvPr id="5" name="Group 5"/>
          <p:cNvGrpSpPr/>
          <p:nvPr/>
        </p:nvGrpSpPr>
        <p:grpSpPr>
          <a:xfrm>
            <a:off x="1028700" y="1392764"/>
            <a:ext cx="9911580" cy="2260384"/>
            <a:chOff x="0" y="0"/>
            <a:chExt cx="13215440" cy="3013845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215440" cy="1317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00"/>
                </a:lnSpc>
              </a:pPr>
              <a:r>
                <a:rPr lang="en-US" sz="650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Results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08920"/>
              <a:ext cx="1196066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On this simulation the verification speed the learning by 23%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830EF1-FF9A-6695-83BE-6D272A0F62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12" b="-1"/>
          <a:stretch/>
        </p:blipFill>
        <p:spPr>
          <a:xfrm>
            <a:off x="11277600" y="3871051"/>
            <a:ext cx="4648373" cy="52309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3137" y="6785911"/>
            <a:ext cx="18814273" cy="5357911"/>
          </a:xfrm>
          <a:custGeom>
            <a:avLst/>
            <a:gdLst/>
            <a:ahLst/>
            <a:cxnLst/>
            <a:rect l="l" t="t" r="r" b="b"/>
            <a:pathLst>
              <a:path w="18814273" h="5357911">
                <a:moveTo>
                  <a:pt x="0" y="0"/>
                </a:moveTo>
                <a:lnTo>
                  <a:pt x="18814274" y="0"/>
                </a:lnTo>
                <a:lnTo>
                  <a:pt x="18814274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654913" y="3012440"/>
            <a:ext cx="14978174" cy="523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6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Formal Verification</a:t>
            </a:r>
            <a:r>
              <a:rPr lang="en-US" sz="6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uses mathematical techniques to prove a system's correctness, ensuring it meets specified requirements. It's crucial for safety-critical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888547" y="3626168"/>
            <a:ext cx="6813629" cy="314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0"/>
              </a:lnSpc>
            </a:pPr>
            <a:r>
              <a:rPr lang="en-US" sz="7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Key Concepts in Formal Verification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605612" y="4285795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SPECIFICATION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Formal description of desired system behavior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1200097"/>
            <a:ext cx="8254416" cy="1157238"/>
            <a:chOff x="0" y="0"/>
            <a:chExt cx="11005889" cy="15429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 dirty="0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654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 mathematical representation of the system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 dirty="0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PROPERTIES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Specific claims or assertions about particular aspects of the system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8572500" y="4937240"/>
            <a:ext cx="571500" cy="412519"/>
          </a:xfrm>
          <a:custGeom>
            <a:avLst/>
            <a:gdLst/>
            <a:ahLst/>
            <a:cxnLst/>
            <a:rect l="l" t="t" r="r" b="b"/>
            <a:pathLst>
              <a:path w="571500" h="412519">
                <a:moveTo>
                  <a:pt x="0" y="0"/>
                </a:moveTo>
                <a:lnTo>
                  <a:pt x="571500" y="0"/>
                </a:lnTo>
                <a:lnTo>
                  <a:pt x="571500" y="412520"/>
                </a:lnTo>
                <a:lnTo>
                  <a:pt x="0" y="4125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6" name="Freeform 16"/>
          <p:cNvSpPr/>
          <p:nvPr/>
        </p:nvSpPr>
        <p:spPr>
          <a:xfrm>
            <a:off x="8604786" y="8235336"/>
            <a:ext cx="506929" cy="504164"/>
          </a:xfrm>
          <a:custGeom>
            <a:avLst/>
            <a:gdLst/>
            <a:ahLst/>
            <a:cxnLst/>
            <a:rect l="l" t="t" r="r" b="b"/>
            <a:pathLst>
              <a:path w="506929" h="504164">
                <a:moveTo>
                  <a:pt x="0" y="0"/>
                </a:moveTo>
                <a:lnTo>
                  <a:pt x="506928" y="0"/>
                </a:lnTo>
                <a:lnTo>
                  <a:pt x="506928" y="504164"/>
                </a:lnTo>
                <a:lnTo>
                  <a:pt x="0" y="5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7" name="Freeform 17"/>
          <p:cNvSpPr/>
          <p:nvPr/>
        </p:nvSpPr>
        <p:spPr>
          <a:xfrm>
            <a:off x="8572500" y="1452119"/>
            <a:ext cx="537058" cy="523387"/>
          </a:xfrm>
          <a:custGeom>
            <a:avLst/>
            <a:gdLst/>
            <a:ahLst/>
            <a:cxnLst/>
            <a:rect l="l" t="t" r="r" b="b"/>
            <a:pathLst>
              <a:path w="537058" h="523387">
                <a:moveTo>
                  <a:pt x="0" y="0"/>
                </a:moveTo>
                <a:lnTo>
                  <a:pt x="537058" y="0"/>
                </a:lnTo>
                <a:lnTo>
                  <a:pt x="537058" y="523387"/>
                </a:lnTo>
                <a:lnTo>
                  <a:pt x="0" y="523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50863" y="1028700"/>
            <a:ext cx="11386274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10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Neural Networks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2614612"/>
            <a:ext cx="19313131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1028700" y="3033876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Neural Networks (NNs) are composed of layers, where each layer applies a transformation to the input data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4710593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6" name="TextBox 6"/>
          <p:cNvSpPr txBox="1"/>
          <p:nvPr/>
        </p:nvSpPr>
        <p:spPr>
          <a:xfrm>
            <a:off x="1028700" y="4839181"/>
            <a:ext cx="8115300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network uses forward propagation to predict the output, and backpropagation to adjust the weights based on the error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6517079"/>
            <a:ext cx="7734300" cy="0"/>
          </a:xfrm>
          <a:prstGeom prst="line">
            <a:avLst/>
          </a:prstGeom>
          <a:ln w="9525" cap="rnd">
            <a:solidFill>
              <a:srgbClr val="29282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TextBox 8"/>
          <p:cNvSpPr txBox="1"/>
          <p:nvPr/>
        </p:nvSpPr>
        <p:spPr>
          <a:xfrm>
            <a:off x="1028700" y="6645666"/>
            <a:ext cx="8115300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this case, we used layers such as Linear, ReLU, Conv2d, and MaxPool2d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F3228A8-DB46-F2D7-13F9-EEA5F39A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7" t="16019" r="24023" b="18203"/>
          <a:stretch/>
        </p:blipFill>
        <p:spPr>
          <a:xfrm>
            <a:off x="11903866" y="2984275"/>
            <a:ext cx="4386268" cy="3062111"/>
          </a:xfrm>
          <a:prstGeom prst="rect">
            <a:avLst/>
          </a:prstGeom>
        </p:spPr>
      </p:pic>
      <p:pic>
        <p:nvPicPr>
          <p:cNvPr id="10" name="Picture 9" descr="A blue and green grid&#10;&#10;Description automatically generated">
            <a:extLst>
              <a:ext uri="{FF2B5EF4-FFF2-40B4-BE49-F238E27FC236}">
                <a16:creationId xmlns:a16="http://schemas.microsoft.com/office/drawing/2014/main" id="{1A17A96A-B09B-55DB-B456-1300CA3C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812" y="6040529"/>
            <a:ext cx="376237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924223" y="-244773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Freeform 3"/>
          <p:cNvSpPr/>
          <p:nvPr/>
        </p:nvSpPr>
        <p:spPr>
          <a:xfrm>
            <a:off x="2125293" y="3025671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4" name="TextBox 4"/>
          <p:cNvSpPr txBox="1"/>
          <p:nvPr/>
        </p:nvSpPr>
        <p:spPr>
          <a:xfrm>
            <a:off x="655339" y="1492146"/>
            <a:ext cx="8717971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Reinforcement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02720" y="1394673"/>
            <a:ext cx="6684709" cy="167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The objective is to train an agent to choose optimal action by interacting with the environment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702720" y="4601348"/>
            <a:ext cx="6684709" cy="4202385"/>
            <a:chOff x="0" y="0"/>
            <a:chExt cx="8912945" cy="56031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8912945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Key-Components: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Agent, Environment, State, Action, Reward, Policy  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556029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865109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Goal: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The agent should maximize the future reward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3417680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697080"/>
              <a:ext cx="8912945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Applications: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Game playing, robotics, autonomous systems, etc.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5271742"/>
              <a:ext cx="7856226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6130" y="0"/>
            <a:ext cx="18774238" cy="10412204"/>
          </a:xfrm>
          <a:custGeom>
            <a:avLst/>
            <a:gdLst/>
            <a:ahLst/>
            <a:cxnLst/>
            <a:rect l="l" t="t" r="r" b="b"/>
            <a:pathLst>
              <a:path w="18774238" h="10412204">
                <a:moveTo>
                  <a:pt x="0" y="0"/>
                </a:moveTo>
                <a:lnTo>
                  <a:pt x="18774238" y="0"/>
                </a:lnTo>
                <a:lnTo>
                  <a:pt x="18774238" y="10412204"/>
                </a:lnTo>
                <a:lnTo>
                  <a:pt x="0" y="1041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3" name="TextBox 3"/>
          <p:cNvSpPr txBox="1"/>
          <p:nvPr/>
        </p:nvSpPr>
        <p:spPr>
          <a:xfrm>
            <a:off x="1297308" y="3645103"/>
            <a:ext cx="5476875" cy="236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60"/>
              </a:lnSpc>
            </a:pPr>
            <a:r>
              <a:rPr lang="en-US" sz="7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Q-Learning Algorithm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90996" y="7635295"/>
            <a:ext cx="11133779" cy="521039"/>
            <a:chOff x="0" y="0"/>
            <a:chExt cx="14845039" cy="69471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845039" cy="694719"/>
            </a:xfrm>
            <a:custGeom>
              <a:avLst/>
              <a:gdLst/>
              <a:ahLst/>
              <a:cxnLst/>
              <a:rect l="l" t="t" r="r" b="b"/>
              <a:pathLst>
                <a:path w="14845039" h="694719">
                  <a:moveTo>
                    <a:pt x="0" y="0"/>
                  </a:moveTo>
                  <a:lnTo>
                    <a:pt x="14845039" y="0"/>
                  </a:lnTo>
                  <a:lnTo>
                    <a:pt x="14845039" y="694719"/>
                  </a:lnTo>
                  <a:lnTo>
                    <a:pt x="0" y="6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900550" y="2518515"/>
            <a:ext cx="802957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Model Free Value based RL algorithm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01138" y="3415770"/>
            <a:ext cx="847889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Construct an action-value function that estimates future rewards from state s and action 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01138" y="5496614"/>
            <a:ext cx="8029575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Balance exploration of new actions vs. exploitation known ones</a:t>
            </a:r>
          </a:p>
        </p:txBody>
      </p:sp>
      <p:sp>
        <p:nvSpPr>
          <p:cNvPr id="9" name="AutoShape 9"/>
          <p:cNvSpPr/>
          <p:nvPr/>
        </p:nvSpPr>
        <p:spPr>
          <a:xfrm>
            <a:off x="7901138" y="3287182"/>
            <a:ext cx="8291950" cy="0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10" name="AutoShape 10"/>
          <p:cNvSpPr/>
          <p:nvPr/>
        </p:nvSpPr>
        <p:spPr>
          <a:xfrm>
            <a:off x="7901138" y="4823822"/>
            <a:ext cx="8291364" cy="4762"/>
          </a:xfrm>
          <a:prstGeom prst="line">
            <a:avLst/>
          </a:prstGeom>
          <a:ln w="9525" cap="rnd">
            <a:solidFill>
              <a:srgbClr val="FFFFFF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262437"/>
            <a:ext cx="3972761" cy="176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58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Q-Learning Iteration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3224189" y="1858454"/>
            <a:ext cx="4035111" cy="1564932"/>
            <a:chOff x="0" y="0"/>
            <a:chExt cx="5380148" cy="2086577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2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Select action using exploration strategy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6100763" y="5143500"/>
            <a:ext cx="13082977" cy="4762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7" name="AutoShape 7"/>
          <p:cNvSpPr/>
          <p:nvPr/>
        </p:nvSpPr>
        <p:spPr>
          <a:xfrm rot="-5400000">
            <a:off x="834876" y="5261124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8" name="AutoShape 8"/>
          <p:cNvSpPr/>
          <p:nvPr/>
        </p:nvSpPr>
        <p:spPr>
          <a:xfrm rot="-5400000">
            <a:off x="6921351" y="5138738"/>
            <a:ext cx="10531773" cy="0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grpSp>
        <p:nvGrpSpPr>
          <p:cNvPr id="9" name="Group 9"/>
          <p:cNvGrpSpPr/>
          <p:nvPr/>
        </p:nvGrpSpPr>
        <p:grpSpPr>
          <a:xfrm>
            <a:off x="7125572" y="1858454"/>
            <a:ext cx="4036856" cy="1564932"/>
            <a:chOff x="0" y="0"/>
            <a:chExt cx="5382474" cy="208657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326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Observe current state of the environment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211175" y="6962775"/>
            <a:ext cx="4035111" cy="1564932"/>
            <a:chOff x="0" y="0"/>
            <a:chExt cx="5380148" cy="208657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Update the Q-table based on the transition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25572" y="6962775"/>
            <a:ext cx="4035111" cy="1564932"/>
            <a:chOff x="0" y="0"/>
            <a:chExt cx="5380148" cy="208657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66675"/>
              <a:ext cx="538014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STEP 3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27137"/>
              <a:ext cx="5380148" cy="1259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9"/>
                </a:lnSpc>
              </a:pPr>
              <a:r>
                <a:rPr lang="en-US" sz="2749" b="1">
                  <a:solidFill>
                    <a:srgbClr val="292828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Execute action and get next state and reward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54613" y="-122386"/>
            <a:ext cx="0" cy="10531773"/>
          </a:xfrm>
          <a:prstGeom prst="line">
            <a:avLst/>
          </a:prstGeom>
          <a:ln w="9525" cap="rnd">
            <a:solidFill>
              <a:srgbClr val="29282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3" name="AutoShape 3"/>
          <p:cNvSpPr/>
          <p:nvPr/>
        </p:nvSpPr>
        <p:spPr>
          <a:xfrm flipV="1">
            <a:off x="8154613" y="3441610"/>
            <a:ext cx="10133387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4" name="AutoShape 4"/>
          <p:cNvSpPr/>
          <p:nvPr/>
        </p:nvSpPr>
        <p:spPr>
          <a:xfrm>
            <a:off x="8149850" y="6910323"/>
            <a:ext cx="10138150" cy="0"/>
          </a:xfrm>
          <a:prstGeom prst="line">
            <a:avLst/>
          </a:prstGeom>
          <a:ln w="9525" cap="rnd">
            <a:solidFill>
              <a:srgbClr val="292828">
                <a:alpha val="4784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LID4096"/>
          </a:p>
        </p:txBody>
      </p:sp>
      <p:sp>
        <p:nvSpPr>
          <p:cNvPr id="5" name="TextBox 5"/>
          <p:cNvSpPr txBox="1"/>
          <p:nvPr/>
        </p:nvSpPr>
        <p:spPr>
          <a:xfrm>
            <a:off x="746655" y="4256715"/>
            <a:ext cx="6813629" cy="916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Deep RL (DRL)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93322" y="921012"/>
            <a:ext cx="8254416" cy="1715409"/>
            <a:chOff x="0" y="0"/>
            <a:chExt cx="11005889" cy="228721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CONCEPT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34662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Using Neural Network to approximate the Action-Value function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93322" y="4269600"/>
            <a:ext cx="8254416" cy="1681113"/>
            <a:chOff x="0" y="0"/>
            <a:chExt cx="11005889" cy="22414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SCALABILITY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93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Efficient for large, high-dimensional, and complex environments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93322" y="7606347"/>
            <a:ext cx="8254416" cy="1762143"/>
            <a:chOff x="0" y="0"/>
            <a:chExt cx="11005889" cy="23495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1005889" cy="761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1">
                  <a:solidFill>
                    <a:srgbClr val="9988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COMPLEXITY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6973"/>
              <a:ext cx="11005889" cy="135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Requires more computation and careful tuning of neural networks.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309256"/>
            <a:ext cx="8245512" cy="4202385"/>
            <a:chOff x="0" y="0"/>
            <a:chExt cx="10994016" cy="5603180"/>
          </a:xfrm>
        </p:grpSpPr>
        <p:sp>
          <p:nvSpPr>
            <p:cNvPr id="3" name="TextBox 3"/>
            <p:cNvSpPr txBox="1"/>
            <p:nvPr/>
          </p:nvSpPr>
          <p:spPr>
            <a:xfrm>
              <a:off x="0" y="-57150"/>
              <a:ext cx="10994016" cy="1279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Scalability: </a:t>
              </a:r>
              <a:r>
                <a:rPr lang="en-US" sz="2775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Large number of parameters and complex architectures</a:t>
              </a:r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556029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65109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Non-linearities:</a:t>
              </a:r>
              <a:r>
                <a:rPr lang="en-US" sz="278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Activation functions complicate the verification </a:t>
              </a:r>
            </a:p>
            <a:p>
              <a:pPr algn="l">
                <a:lnSpc>
                  <a:spcPts val="3892"/>
                </a:lnSpc>
              </a:pPr>
              <a:endParaRPr lang="en-US" sz="278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17680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97080"/>
              <a:ext cx="10994016" cy="1906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92"/>
                </a:lnSpc>
              </a:pPr>
              <a:r>
                <a:rPr lang="en-US" sz="2780" dirty="0">
                  <a:solidFill>
                    <a:srgbClr val="9988FF"/>
                  </a:solidFill>
                  <a:latin typeface="Inter"/>
                  <a:ea typeface="Inter"/>
                  <a:cs typeface="Inter"/>
                  <a:sym typeface="Inter"/>
                </a:rPr>
                <a:t>Robustness:</a:t>
              </a:r>
              <a:r>
                <a:rPr lang="en-US" sz="2780" dirty="0">
                  <a:solidFill>
                    <a:srgbClr val="292828"/>
                  </a:solidFill>
                  <a:latin typeface="Inter"/>
                  <a:ea typeface="Inter"/>
                  <a:cs typeface="Inter"/>
                  <a:sym typeface="Inter"/>
                </a:rPr>
                <a:t> Ensuring NN are robust against adversarial attacks</a:t>
              </a:r>
            </a:p>
            <a:p>
              <a:pPr algn="l">
                <a:lnSpc>
                  <a:spcPts val="3892"/>
                </a:lnSpc>
              </a:pPr>
              <a:endParaRPr lang="en-US" sz="2780" dirty="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5271742"/>
              <a:ext cx="9690564" cy="0"/>
            </a:xfrm>
            <a:prstGeom prst="line">
              <a:avLst/>
            </a:prstGeom>
            <a:ln w="12700" cap="rnd">
              <a:solidFill>
                <a:srgbClr val="292828">
                  <a:alpha val="47843"/>
                </a:srgb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7175" y="0"/>
            <a:ext cx="8200825" cy="10287000"/>
          </a:xfrm>
          <a:custGeom>
            <a:avLst/>
            <a:gdLst/>
            <a:ahLst/>
            <a:cxnLst/>
            <a:rect l="l" t="t" r="r" b="b"/>
            <a:pathLst>
              <a:path w="8200825" h="10287000">
                <a:moveTo>
                  <a:pt x="0" y="0"/>
                </a:moveTo>
                <a:lnTo>
                  <a:pt x="8200825" y="0"/>
                </a:lnTo>
                <a:lnTo>
                  <a:pt x="82008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LID4096"/>
          </a:p>
        </p:txBody>
      </p:sp>
      <p:sp>
        <p:nvSpPr>
          <p:cNvPr id="10" name="TextBox 10"/>
          <p:cNvSpPr txBox="1"/>
          <p:nvPr/>
        </p:nvSpPr>
        <p:spPr>
          <a:xfrm>
            <a:off x="1028700" y="885825"/>
            <a:ext cx="9116487" cy="389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Challenges </a:t>
            </a:r>
            <a:r>
              <a:rPr lang="en-US" sz="7400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 Formal Verification of 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565</Words>
  <Application>Microsoft Office PowerPoint</Application>
  <PresentationFormat>Custom</PresentationFormat>
  <Paragraphs>75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Cambria Math</vt:lpstr>
      <vt:lpstr>Inter Bold</vt:lpstr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and Reinforcment Learning Project</dc:title>
  <cp:lastModifiedBy>Erel Dekel</cp:lastModifiedBy>
  <cp:revision>1</cp:revision>
  <dcterms:created xsi:type="dcterms:W3CDTF">2006-08-16T00:00:00Z</dcterms:created>
  <dcterms:modified xsi:type="dcterms:W3CDTF">2024-09-15T15:02:09Z</dcterms:modified>
  <dc:identifier>DAGQHO6rlyw</dc:identifier>
</cp:coreProperties>
</file>