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8288000" cy="10287000"/>
  <p:notesSz cx="6858000" cy="9144000"/>
  <p:embeddedFontLst>
    <p:embeddedFont>
      <p:font typeface="Inter" panose="020B0604020202020204" charset="0"/>
      <p:regular r:id="rId19"/>
    </p:embeddedFont>
    <p:embeddedFont>
      <p:font typeface="Inter Bold" panose="020B0604020202020204" charset="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2242E5-B2D7-4335-BEED-477FAADB17EC}" v="2" dt="2024-09-10T00:25:50.3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2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el Dekel" userId="5861eaf1660df668" providerId="LiveId" clId="{292242E5-B2D7-4335-BEED-477FAADB17EC}"/>
    <pc:docChg chg="undo custSel modSld">
      <pc:chgData name="Erel Dekel" userId="5861eaf1660df668" providerId="LiveId" clId="{292242E5-B2D7-4335-BEED-477FAADB17EC}" dt="2024-09-10T00:38:09.884" v="38" actId="1076"/>
      <pc:docMkLst>
        <pc:docMk/>
      </pc:docMkLst>
      <pc:sldChg chg="addSp modSp mod">
        <pc:chgData name="Erel Dekel" userId="5861eaf1660df668" providerId="LiveId" clId="{292242E5-B2D7-4335-BEED-477FAADB17EC}" dt="2024-09-10T00:27:13.863" v="11" actId="1076"/>
        <pc:sldMkLst>
          <pc:docMk/>
          <pc:sldMk cId="0" sldId="259"/>
        </pc:sldMkLst>
        <pc:picChg chg="add mod">
          <ac:chgData name="Erel Dekel" userId="5861eaf1660df668" providerId="LiveId" clId="{292242E5-B2D7-4335-BEED-477FAADB17EC}" dt="2024-09-10T00:27:08.443" v="10" actId="1076"/>
          <ac:picMkLst>
            <pc:docMk/>
            <pc:sldMk cId="0" sldId="259"/>
            <ac:picMk id="9" creationId="{1F3228A8-DB46-F2D7-13F9-EEA5F39ACECA}"/>
          </ac:picMkLst>
        </pc:picChg>
        <pc:picChg chg="add mod">
          <ac:chgData name="Erel Dekel" userId="5861eaf1660df668" providerId="LiveId" clId="{292242E5-B2D7-4335-BEED-477FAADB17EC}" dt="2024-09-10T00:27:13.863" v="11" actId="1076"/>
          <ac:picMkLst>
            <pc:docMk/>
            <pc:sldMk cId="0" sldId="259"/>
            <ac:picMk id="10" creationId="{1A17A96A-B09B-55DB-B456-1300CA3C8424}"/>
          </ac:picMkLst>
        </pc:picChg>
      </pc:sldChg>
      <pc:sldChg chg="addSp modSp mod">
        <pc:chgData name="Erel Dekel" userId="5861eaf1660df668" providerId="LiveId" clId="{292242E5-B2D7-4335-BEED-477FAADB17EC}" dt="2024-09-10T00:38:09.884" v="38" actId="1076"/>
        <pc:sldMkLst>
          <pc:docMk/>
          <pc:sldMk cId="0" sldId="270"/>
        </pc:sldMkLst>
        <pc:picChg chg="add mod modCrop">
          <ac:chgData name="Erel Dekel" userId="5861eaf1660df668" providerId="LiveId" clId="{292242E5-B2D7-4335-BEED-477FAADB17EC}" dt="2024-09-10T00:38:09.884" v="38" actId="1076"/>
          <ac:picMkLst>
            <pc:docMk/>
            <pc:sldMk cId="0" sldId="270"/>
            <ac:picMk id="9" creationId="{BC63EAAB-26D4-A1C1-3D6D-B7C9EF208942}"/>
          </ac:picMkLst>
        </pc:picChg>
      </pc:sldChg>
      <pc:sldChg chg="addSp modSp mod">
        <pc:chgData name="Erel Dekel" userId="5861eaf1660df668" providerId="LiveId" clId="{292242E5-B2D7-4335-BEED-477FAADB17EC}" dt="2024-09-10T00:36:33.552" v="28" actId="1076"/>
        <pc:sldMkLst>
          <pc:docMk/>
          <pc:sldMk cId="0" sldId="271"/>
        </pc:sldMkLst>
        <pc:picChg chg="add mod modCrop">
          <ac:chgData name="Erel Dekel" userId="5861eaf1660df668" providerId="LiveId" clId="{292242E5-B2D7-4335-BEED-477FAADB17EC}" dt="2024-09-10T00:36:33.552" v="28" actId="1076"/>
          <ac:picMkLst>
            <pc:docMk/>
            <pc:sldMk cId="0" sldId="271"/>
            <ac:picMk id="9" creationId="{F7830EF1-FF9A-6695-83BE-6D272A0F6241}"/>
          </ac:picMkLst>
        </pc:picChg>
      </pc:sldChg>
      <pc:sldChg chg="addSp modSp mod">
        <pc:chgData name="Erel Dekel" userId="5861eaf1660df668" providerId="LiveId" clId="{292242E5-B2D7-4335-BEED-477FAADB17EC}" dt="2024-09-10T00:36:58.255" v="30" actId="732"/>
        <pc:sldMkLst>
          <pc:docMk/>
          <pc:sldMk cId="0" sldId="272"/>
        </pc:sldMkLst>
        <pc:picChg chg="add mod modCrop">
          <ac:chgData name="Erel Dekel" userId="5861eaf1660df668" providerId="LiveId" clId="{292242E5-B2D7-4335-BEED-477FAADB17EC}" dt="2024-09-10T00:36:58.255" v="30" actId="732"/>
          <ac:picMkLst>
            <pc:docMk/>
            <pc:sldMk cId="0" sldId="272"/>
            <ac:picMk id="9" creationId="{4D29434D-62F1-4A0C-1F66-C282B606C81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299526">
            <a:off x="-1005568" y="1619159"/>
            <a:ext cx="20666348" cy="5885343"/>
          </a:xfrm>
          <a:custGeom>
            <a:avLst/>
            <a:gdLst/>
            <a:ahLst/>
            <a:cxnLst/>
            <a:rect l="l" t="t" r="r" b="b"/>
            <a:pathLst>
              <a:path w="20666348" h="5885343">
                <a:moveTo>
                  <a:pt x="0" y="0"/>
                </a:moveTo>
                <a:lnTo>
                  <a:pt x="20666348" y="0"/>
                </a:lnTo>
                <a:lnTo>
                  <a:pt x="20666348" y="5885343"/>
                </a:lnTo>
                <a:lnTo>
                  <a:pt x="0" y="58853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LID4096"/>
          </a:p>
        </p:txBody>
      </p:sp>
      <p:sp>
        <p:nvSpPr>
          <p:cNvPr id="3" name="TextBox 3"/>
          <p:cNvSpPr txBox="1"/>
          <p:nvPr/>
        </p:nvSpPr>
        <p:spPr>
          <a:xfrm>
            <a:off x="2673842" y="2505075"/>
            <a:ext cx="12940316" cy="5267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423"/>
              </a:lnSpc>
            </a:pPr>
            <a:r>
              <a:rPr lang="en-US" sz="8686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FORMAL VERIFICATION METHODS FOR SOLVING SPATIAL GAMES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3238028" y="962025"/>
            <a:ext cx="11811944" cy="490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20"/>
              </a:lnSpc>
            </a:pPr>
            <a:r>
              <a:rPr lang="en-US" sz="28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supervisors: Avraham Raviv &amp; Hillel Kugler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619014" y="8767445"/>
            <a:ext cx="15049972" cy="490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8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authors: Boaz Gurevich &amp; Erel Dekel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5745355"/>
            <a:ext cx="14720765" cy="23920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8" lvl="1" indent="-302259" algn="l">
              <a:lnSpc>
                <a:spcPts val="5599"/>
              </a:lnSpc>
              <a:buAutoNum type="arabicPeriod"/>
            </a:pPr>
            <a:r>
              <a:rPr lang="en-US" sz="2799">
                <a:solidFill>
                  <a:srgbClr val="9988FF"/>
                </a:solidFill>
                <a:latin typeface="Inter"/>
                <a:ea typeface="Inter"/>
                <a:cs typeface="Inter"/>
                <a:sym typeface="Inter"/>
              </a:rPr>
              <a:t>Key Features: </a:t>
            </a:r>
            <a:r>
              <a:rPr lang="en-US" sz="2799">
                <a:solidFill>
                  <a:srgbClr val="292828"/>
                </a:solidFill>
                <a:latin typeface="Inter"/>
                <a:ea typeface="Inter"/>
                <a:cs typeface="Inter"/>
                <a:sym typeface="Inter"/>
              </a:rPr>
              <a:t>User-friendly interface that supports various NN architectures</a:t>
            </a:r>
          </a:p>
          <a:p>
            <a:pPr marL="604518" lvl="1" indent="-302259" algn="l">
              <a:lnSpc>
                <a:spcPts val="4199"/>
              </a:lnSpc>
              <a:buAutoNum type="arabicPeriod"/>
            </a:pPr>
            <a:r>
              <a:rPr lang="en-US" sz="2799">
                <a:solidFill>
                  <a:srgbClr val="9988FF"/>
                </a:solidFill>
                <a:latin typeface="Inter"/>
                <a:ea typeface="Inter"/>
                <a:cs typeface="Inter"/>
                <a:sym typeface="Inter"/>
              </a:rPr>
              <a:t>Functionality:</a:t>
            </a:r>
            <a:r>
              <a:rPr lang="en-US" sz="2799">
                <a:solidFill>
                  <a:srgbClr val="292828"/>
                </a:solidFill>
                <a:latin typeface="Inter"/>
                <a:ea typeface="Inter"/>
                <a:cs typeface="Inter"/>
                <a:sym typeface="Inter"/>
              </a:rPr>
              <a:t> Imports NN from formats, specifies constraints on inputs and outputs, uses SMT to prove/disprove properties, and generates counter-examples </a:t>
            </a:r>
          </a:p>
          <a:p>
            <a:pPr marL="604519" lvl="1" indent="-302260" algn="l">
              <a:lnSpc>
                <a:spcPts val="5599"/>
              </a:lnSpc>
              <a:buAutoNum type="arabicPeriod"/>
            </a:pPr>
            <a:r>
              <a:rPr lang="en-US" sz="2799">
                <a:solidFill>
                  <a:srgbClr val="9988FF"/>
                </a:solidFill>
                <a:latin typeface="Inter"/>
                <a:ea typeface="Inter"/>
                <a:cs typeface="Inter"/>
                <a:sym typeface="Inter"/>
              </a:rPr>
              <a:t> Use Cases: </a:t>
            </a:r>
            <a:r>
              <a:rPr lang="en-US" sz="2799">
                <a:solidFill>
                  <a:srgbClr val="292828"/>
                </a:solidFill>
                <a:latin typeface="Inter"/>
                <a:ea typeface="Inter"/>
                <a:cs typeface="Inter"/>
                <a:sym typeface="Inter"/>
              </a:rPr>
              <a:t>Property checking and mostly robustness verification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028700" y="1175479"/>
            <a:ext cx="9395013" cy="2408735"/>
            <a:chOff x="0" y="0"/>
            <a:chExt cx="12526683" cy="3211646"/>
          </a:xfrm>
        </p:grpSpPr>
        <p:sp>
          <p:nvSpPr>
            <p:cNvPr id="4" name="TextBox 4"/>
            <p:cNvSpPr txBox="1"/>
            <p:nvPr/>
          </p:nvSpPr>
          <p:spPr>
            <a:xfrm>
              <a:off x="0" y="0"/>
              <a:ext cx="12526683" cy="21082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12480"/>
                </a:lnSpc>
              </a:pPr>
              <a:r>
                <a:rPr lang="en-US" sz="10400">
                  <a:solidFill>
                    <a:srgbClr val="9988FF"/>
                  </a:solidFill>
                  <a:latin typeface="Inter"/>
                  <a:ea typeface="Inter"/>
                  <a:cs typeface="Inter"/>
                  <a:sym typeface="Inter"/>
                </a:rPr>
                <a:t>MarabouPy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2554421"/>
              <a:ext cx="12526683" cy="6572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840"/>
                </a:lnSpc>
              </a:pPr>
              <a:r>
                <a:rPr lang="en-US" sz="3200">
                  <a:solidFill>
                    <a:srgbClr val="292828"/>
                  </a:solidFill>
                  <a:latin typeface="Inter"/>
                  <a:ea typeface="Inter"/>
                  <a:cs typeface="Inter"/>
                  <a:sym typeface="Inter"/>
                </a:rPr>
                <a:t>Python Interface for Neural Network Verification</a:t>
              </a:r>
            </a:p>
          </p:txBody>
        </p:sp>
      </p:grpSp>
      <p:sp>
        <p:nvSpPr>
          <p:cNvPr id="6" name="AutoShape 6"/>
          <p:cNvSpPr/>
          <p:nvPr/>
        </p:nvSpPr>
        <p:spPr>
          <a:xfrm>
            <a:off x="-129391" y="4828871"/>
            <a:ext cx="19313131" cy="0"/>
          </a:xfrm>
          <a:prstGeom prst="line">
            <a:avLst/>
          </a:prstGeom>
          <a:ln w="9525" cap="rnd">
            <a:solidFill>
              <a:srgbClr val="292828">
                <a:alpha val="47843"/>
              </a:srgbClr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LID4096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rcRect/>
          <a:stretch>
            <a:fillRect/>
          </a:stretch>
        </p:blipFill>
        <p:spPr>
          <a:xfrm>
            <a:off x="9852660" y="1028700"/>
            <a:ext cx="7406640" cy="8229600"/>
          </a:xfrm>
          <a:prstGeom prst="rect">
            <a:avLst/>
          </a:prstGeom>
        </p:spPr>
      </p:pic>
      <p:sp>
        <p:nvSpPr>
          <p:cNvPr id="3" name="Freeform 3"/>
          <p:cNvSpPr/>
          <p:nvPr/>
        </p:nvSpPr>
        <p:spPr>
          <a:xfrm rot="195422">
            <a:off x="1945643" y="7212734"/>
            <a:ext cx="16929142" cy="6148532"/>
          </a:xfrm>
          <a:custGeom>
            <a:avLst/>
            <a:gdLst/>
            <a:ahLst/>
            <a:cxnLst/>
            <a:rect l="l" t="t" r="r" b="b"/>
            <a:pathLst>
              <a:path w="16929142" h="6148532">
                <a:moveTo>
                  <a:pt x="0" y="0"/>
                </a:moveTo>
                <a:lnTo>
                  <a:pt x="16929143" y="0"/>
                </a:lnTo>
                <a:lnTo>
                  <a:pt x="16929143" y="6148532"/>
                </a:lnTo>
                <a:lnTo>
                  <a:pt x="0" y="614853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38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LID4096"/>
          </a:p>
        </p:txBody>
      </p:sp>
      <p:grpSp>
        <p:nvGrpSpPr>
          <p:cNvPr id="4" name="Group 4"/>
          <p:cNvGrpSpPr/>
          <p:nvPr/>
        </p:nvGrpSpPr>
        <p:grpSpPr>
          <a:xfrm>
            <a:off x="1326333" y="3961343"/>
            <a:ext cx="7817667" cy="2364314"/>
            <a:chOff x="0" y="0"/>
            <a:chExt cx="10423556" cy="3152419"/>
          </a:xfrm>
        </p:grpSpPr>
        <p:sp>
          <p:nvSpPr>
            <p:cNvPr id="5" name="TextBox 5"/>
            <p:cNvSpPr txBox="1"/>
            <p:nvPr/>
          </p:nvSpPr>
          <p:spPr>
            <a:xfrm>
              <a:off x="0" y="-9525"/>
              <a:ext cx="10423556" cy="13176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7800"/>
                </a:lnSpc>
              </a:pPr>
              <a:r>
                <a:rPr lang="en-US" sz="6500">
                  <a:solidFill>
                    <a:srgbClr val="9988FF"/>
                  </a:solidFill>
                  <a:latin typeface="Inter"/>
                  <a:ea typeface="Inter"/>
                  <a:cs typeface="Inter"/>
                  <a:sym typeface="Inter"/>
                </a:rPr>
                <a:t>The Sokoban Game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1847494"/>
              <a:ext cx="10423556" cy="13049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840"/>
                </a:lnSpc>
              </a:pPr>
              <a:r>
                <a:rPr lang="en-US" sz="3200">
                  <a:solidFill>
                    <a:srgbClr val="FFFFFF"/>
                  </a:solidFill>
                  <a:latin typeface="Inter"/>
                  <a:ea typeface="Inter"/>
                  <a:cs typeface="Inter"/>
                  <a:sym typeface="Inter"/>
                </a:rPr>
                <a:t>Use the keeper to push of the box into the targets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0">
                <p:cTn id="2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288834" y="4373561"/>
            <a:ext cx="5600551" cy="13779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99"/>
              </a:lnSpc>
            </a:pPr>
            <a:r>
              <a:rPr lang="en-US" sz="7999">
                <a:solidFill>
                  <a:srgbClr val="9988FF"/>
                </a:solidFill>
                <a:latin typeface="Inter"/>
                <a:ea typeface="Inter"/>
                <a:cs typeface="Inter"/>
                <a:sym typeface="Inter"/>
              </a:rPr>
              <a:t>The Agent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8270918" y="965517"/>
            <a:ext cx="8439169" cy="8355965"/>
            <a:chOff x="0" y="0"/>
            <a:chExt cx="11252225" cy="11141287"/>
          </a:xfrm>
        </p:grpSpPr>
        <p:sp>
          <p:nvSpPr>
            <p:cNvPr id="4" name="TextBox 4"/>
            <p:cNvSpPr txBox="1"/>
            <p:nvPr/>
          </p:nvSpPr>
          <p:spPr>
            <a:xfrm>
              <a:off x="0" y="-66675"/>
              <a:ext cx="11252225" cy="129264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919"/>
                </a:lnSpc>
              </a:pPr>
              <a:r>
                <a:rPr lang="en-US" sz="2799" b="1">
                  <a:solidFill>
                    <a:srgbClr val="9988FF"/>
                  </a:solidFill>
                  <a:latin typeface="Inter Bold"/>
                  <a:ea typeface="Inter Bold"/>
                  <a:cs typeface="Inter Bold"/>
                  <a:sym typeface="Inter Bold"/>
                </a:rPr>
                <a:t>Learning: </a:t>
              </a:r>
              <a:r>
                <a:rPr lang="en-US" sz="2799" b="1">
                  <a:solidFill>
                    <a:srgbClr val="292828"/>
                  </a:solidFill>
                  <a:latin typeface="Inter Bold"/>
                  <a:ea typeface="Inter Bold"/>
                  <a:cs typeface="Inter Bold"/>
                  <a:sym typeface="Inter Bold"/>
                </a:rPr>
                <a:t> </a:t>
              </a:r>
              <a:r>
                <a:rPr lang="en-US" sz="2799">
                  <a:solidFill>
                    <a:srgbClr val="292828"/>
                  </a:solidFill>
                  <a:latin typeface="Inter"/>
                  <a:ea typeface="Inter"/>
                  <a:cs typeface="Inter"/>
                  <a:sym typeface="Inter"/>
                </a:rPr>
                <a:t>Use replay buffer, MSE loss function and ADAM optimizer</a:t>
              </a:r>
            </a:p>
          </p:txBody>
        </p:sp>
        <p:sp>
          <p:nvSpPr>
            <p:cNvPr id="5" name="AutoShape 5"/>
            <p:cNvSpPr/>
            <p:nvPr/>
          </p:nvSpPr>
          <p:spPr>
            <a:xfrm>
              <a:off x="0" y="1855470"/>
              <a:ext cx="11252225" cy="0"/>
            </a:xfrm>
            <a:prstGeom prst="line">
              <a:avLst/>
            </a:prstGeom>
            <a:ln w="12700" cap="rnd">
              <a:solidFill>
                <a:srgbClr val="292828">
                  <a:alpha val="47843"/>
                </a:srgbClr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LID4096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2418292"/>
              <a:ext cx="11252225" cy="129264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919"/>
                </a:lnSpc>
              </a:pPr>
              <a:r>
                <a:rPr lang="en-US" sz="2799" b="1">
                  <a:solidFill>
                    <a:srgbClr val="9988FF"/>
                  </a:solidFill>
                  <a:latin typeface="Inter Bold"/>
                  <a:ea typeface="Inter Bold"/>
                  <a:cs typeface="Inter Bold"/>
                  <a:sym typeface="Inter Bold"/>
                </a:rPr>
                <a:t>Exploration vs. Exploitation:</a:t>
              </a:r>
              <a:r>
                <a:rPr lang="en-US" sz="2799">
                  <a:solidFill>
                    <a:srgbClr val="292828"/>
                  </a:solidFill>
                  <a:latin typeface="Inter"/>
                  <a:ea typeface="Inter"/>
                  <a:cs typeface="Inter"/>
                  <a:sym typeface="Inter"/>
                </a:rPr>
                <a:t> Balance using $$ method</a:t>
              </a:r>
            </a:p>
          </p:txBody>
        </p:sp>
        <p:sp>
          <p:nvSpPr>
            <p:cNvPr id="7" name="AutoShape 7"/>
            <p:cNvSpPr/>
            <p:nvPr/>
          </p:nvSpPr>
          <p:spPr>
            <a:xfrm>
              <a:off x="0" y="4340437"/>
              <a:ext cx="11252225" cy="0"/>
            </a:xfrm>
            <a:prstGeom prst="line">
              <a:avLst/>
            </a:prstGeom>
            <a:ln w="12700" cap="rnd">
              <a:solidFill>
                <a:srgbClr val="292828">
                  <a:alpha val="47843"/>
                </a:srgbClr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LID4096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4903258"/>
              <a:ext cx="11252225" cy="129264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919"/>
                </a:lnSpc>
              </a:pPr>
              <a:r>
                <a:rPr lang="en-US" sz="2799" b="1">
                  <a:solidFill>
                    <a:srgbClr val="9988FF"/>
                  </a:solidFill>
                  <a:latin typeface="Inter Bold"/>
                  <a:ea typeface="Inter Bold"/>
                  <a:cs typeface="Inter Bold"/>
                  <a:sym typeface="Inter Bold"/>
                </a:rPr>
                <a:t>Prioritized Replay: </a:t>
              </a:r>
              <a:r>
                <a:rPr lang="en-US" sz="2799">
                  <a:solidFill>
                    <a:srgbClr val="292828"/>
                  </a:solidFill>
                  <a:latin typeface="Inter"/>
                  <a:ea typeface="Inter"/>
                  <a:cs typeface="Inter"/>
                  <a:sym typeface="Inter"/>
                </a:rPr>
                <a:t>Store good steps to speed up the learning</a:t>
              </a:r>
            </a:p>
          </p:txBody>
        </p:sp>
        <p:sp>
          <p:nvSpPr>
            <p:cNvPr id="9" name="AutoShape 9"/>
            <p:cNvSpPr/>
            <p:nvPr/>
          </p:nvSpPr>
          <p:spPr>
            <a:xfrm>
              <a:off x="0" y="6825403"/>
              <a:ext cx="11252225" cy="0"/>
            </a:xfrm>
            <a:prstGeom prst="line">
              <a:avLst/>
            </a:prstGeom>
            <a:ln w="12700" cap="rnd">
              <a:solidFill>
                <a:srgbClr val="292828">
                  <a:alpha val="47843"/>
                </a:srgbClr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LID4096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7388225"/>
              <a:ext cx="11252225" cy="129264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919"/>
                </a:lnSpc>
              </a:pPr>
              <a:r>
                <a:rPr lang="en-US" sz="2799" b="1">
                  <a:solidFill>
                    <a:srgbClr val="9988FF"/>
                  </a:solidFill>
                  <a:latin typeface="Inter Bold"/>
                  <a:ea typeface="Inter Bold"/>
                  <a:cs typeface="Inter Bold"/>
                  <a:sym typeface="Inter Bold"/>
                </a:rPr>
                <a:t>Target Model:</a:t>
              </a:r>
              <a:r>
                <a:rPr lang="en-US" sz="2799">
                  <a:solidFill>
                    <a:srgbClr val="292828"/>
                  </a:solidFill>
                  <a:latin typeface="Inter"/>
                  <a:ea typeface="Inter"/>
                  <a:cs typeface="Inter"/>
                  <a:sym typeface="Inter"/>
                </a:rPr>
                <a:t> Using 2nd model to update the main model</a:t>
              </a:r>
            </a:p>
          </p:txBody>
        </p:sp>
        <p:sp>
          <p:nvSpPr>
            <p:cNvPr id="11" name="AutoShape 11"/>
            <p:cNvSpPr/>
            <p:nvPr/>
          </p:nvSpPr>
          <p:spPr>
            <a:xfrm>
              <a:off x="0" y="9310370"/>
              <a:ext cx="11252225" cy="0"/>
            </a:xfrm>
            <a:prstGeom prst="line">
              <a:avLst/>
            </a:prstGeom>
            <a:ln w="12700" cap="rnd">
              <a:solidFill>
                <a:srgbClr val="292828">
                  <a:alpha val="47843"/>
                </a:srgbClr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LID4096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9873192"/>
              <a:ext cx="11252225" cy="63224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919"/>
                </a:lnSpc>
              </a:pPr>
              <a:r>
                <a:rPr lang="en-US" sz="2799" b="1">
                  <a:solidFill>
                    <a:srgbClr val="9988FF"/>
                  </a:solidFill>
                  <a:latin typeface="Inter Bold"/>
                  <a:ea typeface="Inter Bold"/>
                  <a:cs typeface="Inter Bold"/>
                  <a:sym typeface="Inter Bold"/>
                </a:rPr>
                <a:t>Export ONNX: </a:t>
              </a:r>
              <a:r>
                <a:rPr lang="en-US" sz="2799">
                  <a:solidFill>
                    <a:srgbClr val="292828"/>
                  </a:solidFill>
                  <a:latin typeface="Inter"/>
                  <a:ea typeface="Inter"/>
                  <a:cs typeface="Inter"/>
                  <a:sym typeface="Inter"/>
                </a:rPr>
                <a:t>Visualize the Neural Network</a:t>
              </a:r>
            </a:p>
          </p:txBody>
        </p:sp>
        <p:sp>
          <p:nvSpPr>
            <p:cNvPr id="13" name="AutoShape 13"/>
            <p:cNvSpPr/>
            <p:nvPr/>
          </p:nvSpPr>
          <p:spPr>
            <a:xfrm>
              <a:off x="0" y="11134937"/>
              <a:ext cx="11252225" cy="0"/>
            </a:xfrm>
            <a:prstGeom prst="line">
              <a:avLst/>
            </a:prstGeom>
            <a:ln w="12700" cap="rnd">
              <a:solidFill>
                <a:srgbClr val="292828">
                  <a:alpha val="47843"/>
                </a:srgbClr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LID4096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89008" y="3154103"/>
            <a:ext cx="6994749" cy="405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b="1">
                <a:solidFill>
                  <a:srgbClr val="292828"/>
                </a:solidFill>
                <a:latin typeface="Inter Bold"/>
                <a:ea typeface="Inter Bold"/>
                <a:cs typeface="Inter Bold"/>
                <a:sym typeface="Inter Bold"/>
              </a:rPr>
              <a:t>Reward different rewards if the step was:</a:t>
            </a:r>
          </a:p>
        </p:txBody>
      </p:sp>
      <p:sp>
        <p:nvSpPr>
          <p:cNvPr id="3" name="AutoShape 3"/>
          <p:cNvSpPr/>
          <p:nvPr/>
        </p:nvSpPr>
        <p:spPr>
          <a:xfrm>
            <a:off x="1389008" y="3757612"/>
            <a:ext cx="6994749" cy="0"/>
          </a:xfrm>
          <a:prstGeom prst="line">
            <a:avLst/>
          </a:prstGeom>
          <a:ln w="9525" cap="rnd">
            <a:solidFill>
              <a:srgbClr val="292828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LID4096"/>
          </a:p>
        </p:txBody>
      </p:sp>
      <p:sp>
        <p:nvSpPr>
          <p:cNvPr id="4" name="TextBox 4"/>
          <p:cNvSpPr txBox="1"/>
          <p:nvPr/>
        </p:nvSpPr>
        <p:spPr>
          <a:xfrm>
            <a:off x="1389008" y="3905250"/>
            <a:ext cx="6994749" cy="405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292828"/>
                </a:solidFill>
                <a:latin typeface="Inter"/>
                <a:ea typeface="Inter"/>
                <a:cs typeface="Inter"/>
                <a:sym typeface="Inter"/>
              </a:rPr>
              <a:t>Wasteful, did not change the state</a:t>
            </a:r>
          </a:p>
        </p:txBody>
      </p:sp>
      <p:sp>
        <p:nvSpPr>
          <p:cNvPr id="5" name="AutoShape 5"/>
          <p:cNvSpPr/>
          <p:nvPr/>
        </p:nvSpPr>
        <p:spPr>
          <a:xfrm>
            <a:off x="1389008" y="4508566"/>
            <a:ext cx="6994749" cy="0"/>
          </a:xfrm>
          <a:prstGeom prst="line">
            <a:avLst/>
          </a:prstGeom>
          <a:ln w="9525" cap="rnd">
            <a:solidFill>
              <a:srgbClr val="292828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LID4096"/>
          </a:p>
        </p:txBody>
      </p:sp>
      <p:sp>
        <p:nvSpPr>
          <p:cNvPr id="6" name="TextBox 6"/>
          <p:cNvSpPr txBox="1"/>
          <p:nvPr/>
        </p:nvSpPr>
        <p:spPr>
          <a:xfrm>
            <a:off x="1389008" y="4656203"/>
            <a:ext cx="6994749" cy="405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292828"/>
                </a:solidFill>
                <a:latin typeface="Inter"/>
                <a:ea typeface="Inter"/>
                <a:cs typeface="Inter"/>
                <a:sym typeface="Inter"/>
              </a:rPr>
              <a:t>Final, the game is solved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9904243" y="1252714"/>
            <a:ext cx="7355057" cy="5000271"/>
            <a:chOff x="0" y="0"/>
            <a:chExt cx="9806743" cy="6667029"/>
          </a:xfrm>
        </p:grpSpPr>
        <p:sp>
          <p:nvSpPr>
            <p:cNvPr id="8" name="TextBox 8"/>
            <p:cNvSpPr txBox="1"/>
            <p:nvPr/>
          </p:nvSpPr>
          <p:spPr>
            <a:xfrm>
              <a:off x="0" y="-9525"/>
              <a:ext cx="9806743" cy="13049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7680"/>
                </a:lnSpc>
              </a:pPr>
              <a:r>
                <a:rPr lang="en-US" sz="6400">
                  <a:solidFill>
                    <a:srgbClr val="9988FF"/>
                  </a:solidFill>
                  <a:latin typeface="Inter"/>
                  <a:ea typeface="Inter"/>
                  <a:cs typeface="Inter"/>
                  <a:sym typeface="Inter"/>
                </a:rPr>
                <a:t>Hot or Cold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2551059"/>
              <a:ext cx="9806743" cy="5251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359"/>
                </a:lnSpc>
              </a:pPr>
              <a:r>
                <a:rPr lang="en-US" sz="2400">
                  <a:solidFill>
                    <a:srgbClr val="292828"/>
                  </a:solidFill>
                  <a:latin typeface="Inter"/>
                  <a:ea typeface="Inter"/>
                  <a:cs typeface="Inter"/>
                  <a:sym typeface="Inter"/>
                </a:rPr>
                <a:t>Use variation of BFS to calculate state value</a:t>
              </a:r>
            </a:p>
          </p:txBody>
        </p:sp>
        <p:sp>
          <p:nvSpPr>
            <p:cNvPr id="10" name="AutoShape 10"/>
            <p:cNvSpPr/>
            <p:nvPr/>
          </p:nvSpPr>
          <p:spPr>
            <a:xfrm>
              <a:off x="0" y="3595451"/>
              <a:ext cx="9806743" cy="0"/>
            </a:xfrm>
            <a:prstGeom prst="line">
              <a:avLst/>
            </a:prstGeom>
            <a:ln w="12700" cap="rnd">
              <a:solidFill>
                <a:srgbClr val="292828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LID4096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4067072"/>
              <a:ext cx="9806743" cy="10839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359"/>
                </a:lnSpc>
              </a:pPr>
              <a:r>
                <a:rPr lang="en-US" sz="2400">
                  <a:solidFill>
                    <a:srgbClr val="292828"/>
                  </a:solidFill>
                  <a:latin typeface="Inter"/>
                  <a:ea typeface="Inter"/>
                  <a:cs typeface="Inter"/>
                  <a:sym typeface="Inter"/>
                </a:rPr>
                <a:t>Estimate the value of the state before and the state after the step</a:t>
              </a:r>
            </a:p>
          </p:txBody>
        </p:sp>
        <p:sp>
          <p:nvSpPr>
            <p:cNvPr id="12" name="AutoShape 12"/>
            <p:cNvSpPr/>
            <p:nvPr/>
          </p:nvSpPr>
          <p:spPr>
            <a:xfrm>
              <a:off x="0" y="5670263"/>
              <a:ext cx="9806743" cy="0"/>
            </a:xfrm>
            <a:prstGeom prst="line">
              <a:avLst/>
            </a:prstGeom>
            <a:ln w="12700" cap="rnd">
              <a:solidFill>
                <a:srgbClr val="292828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LID4096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6141884"/>
              <a:ext cx="9806743" cy="5251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359"/>
                </a:lnSpc>
              </a:pPr>
              <a:r>
                <a:rPr lang="en-US" sz="2400">
                  <a:solidFill>
                    <a:srgbClr val="292828"/>
                  </a:solidFill>
                  <a:latin typeface="Inter"/>
                  <a:ea typeface="Inter"/>
                  <a:cs typeface="Inter"/>
                  <a:sym typeface="Inter"/>
                </a:rPr>
                <a:t>Reward positively if better and negatively if worse </a:t>
              </a:r>
            </a:p>
          </p:txBody>
        </p:sp>
      </p:grpSp>
      <p:sp>
        <p:nvSpPr>
          <p:cNvPr id="14" name="Freeform 14"/>
          <p:cNvSpPr/>
          <p:nvPr/>
        </p:nvSpPr>
        <p:spPr>
          <a:xfrm>
            <a:off x="12438772" y="6936866"/>
            <a:ext cx="2286000" cy="2286000"/>
          </a:xfrm>
          <a:custGeom>
            <a:avLst/>
            <a:gdLst/>
            <a:ahLst/>
            <a:cxnLst/>
            <a:rect l="l" t="t" r="r" b="b"/>
            <a:pathLst>
              <a:path w="2286000" h="2286000">
                <a:moveTo>
                  <a:pt x="0" y="0"/>
                </a:moveTo>
                <a:lnTo>
                  <a:pt x="2286000" y="0"/>
                </a:lnTo>
                <a:lnTo>
                  <a:pt x="2286000" y="2286000"/>
                </a:lnTo>
                <a:lnTo>
                  <a:pt x="0" y="2286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727" t="-5455" r="-2727"/>
            </a:stretch>
          </a:blipFill>
        </p:spPr>
        <p:txBody>
          <a:bodyPr/>
          <a:lstStyle/>
          <a:p>
            <a:endParaRPr lang="LID4096"/>
          </a:p>
        </p:txBody>
      </p:sp>
      <p:sp>
        <p:nvSpPr>
          <p:cNvPr id="15" name="Freeform 15"/>
          <p:cNvSpPr/>
          <p:nvPr/>
        </p:nvSpPr>
        <p:spPr>
          <a:xfrm>
            <a:off x="3743382" y="6936866"/>
            <a:ext cx="2286000" cy="2286000"/>
          </a:xfrm>
          <a:custGeom>
            <a:avLst/>
            <a:gdLst/>
            <a:ahLst/>
            <a:cxnLst/>
            <a:rect l="l" t="t" r="r" b="b"/>
            <a:pathLst>
              <a:path w="2286000" h="2286000">
                <a:moveTo>
                  <a:pt x="0" y="0"/>
                </a:moveTo>
                <a:lnTo>
                  <a:pt x="2286000" y="0"/>
                </a:lnTo>
                <a:lnTo>
                  <a:pt x="2286000" y="2286000"/>
                </a:lnTo>
                <a:lnTo>
                  <a:pt x="0" y="2286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877" t="-1755" r="-877"/>
            </a:stretch>
          </a:blipFill>
        </p:spPr>
        <p:txBody>
          <a:bodyPr/>
          <a:lstStyle/>
          <a:p>
            <a:endParaRPr lang="LID4096"/>
          </a:p>
        </p:txBody>
      </p:sp>
      <p:sp>
        <p:nvSpPr>
          <p:cNvPr id="16" name="AutoShape 16"/>
          <p:cNvSpPr/>
          <p:nvPr/>
        </p:nvSpPr>
        <p:spPr>
          <a:xfrm>
            <a:off x="1389008" y="5253038"/>
            <a:ext cx="6994749" cy="0"/>
          </a:xfrm>
          <a:prstGeom prst="line">
            <a:avLst/>
          </a:prstGeom>
          <a:ln w="9525" cap="rnd">
            <a:solidFill>
              <a:srgbClr val="292828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LID4096"/>
          </a:p>
        </p:txBody>
      </p:sp>
      <p:grpSp>
        <p:nvGrpSpPr>
          <p:cNvPr id="17" name="Group 17"/>
          <p:cNvGrpSpPr/>
          <p:nvPr/>
        </p:nvGrpSpPr>
        <p:grpSpPr>
          <a:xfrm>
            <a:off x="1389008" y="1252714"/>
            <a:ext cx="6994749" cy="4553726"/>
            <a:chOff x="0" y="0"/>
            <a:chExt cx="9326333" cy="6071634"/>
          </a:xfrm>
        </p:grpSpPr>
        <p:sp>
          <p:nvSpPr>
            <p:cNvPr id="18" name="TextBox 18"/>
            <p:cNvSpPr txBox="1"/>
            <p:nvPr/>
          </p:nvSpPr>
          <p:spPr>
            <a:xfrm>
              <a:off x="0" y="-9525"/>
              <a:ext cx="9326333" cy="13049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7680"/>
                </a:lnSpc>
              </a:pPr>
              <a:r>
                <a:rPr lang="en-US" sz="6400">
                  <a:solidFill>
                    <a:srgbClr val="9988FF"/>
                  </a:solidFill>
                  <a:latin typeface="Inter"/>
                  <a:ea typeface="Inter"/>
                  <a:cs typeface="Inter"/>
                  <a:sym typeface="Inter"/>
                </a:rPr>
                <a:t>Simple Reward</a:t>
              </a: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5546489"/>
              <a:ext cx="9326333" cy="5251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359"/>
                </a:lnSpc>
              </a:pPr>
              <a:r>
                <a:rPr lang="en-US" sz="2400">
                  <a:solidFill>
                    <a:srgbClr val="292828"/>
                  </a:solidFill>
                  <a:latin typeface="Inter"/>
                  <a:ea typeface="Inter"/>
                  <a:cs typeface="Inter"/>
                  <a:sym typeface="Inter"/>
                </a:rPr>
                <a:t>None of the above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26333" y="4535034"/>
            <a:ext cx="8321382" cy="10737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39"/>
              </a:lnSpc>
            </a:pPr>
            <a:r>
              <a:rPr lang="en-US" sz="3099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Instead, We coded previous loop detection to simulate veirifcation</a:t>
            </a:r>
          </a:p>
        </p:txBody>
      </p:sp>
      <p:sp>
        <p:nvSpPr>
          <p:cNvPr id="3" name="Freeform 3"/>
          <p:cNvSpPr/>
          <p:nvPr/>
        </p:nvSpPr>
        <p:spPr>
          <a:xfrm rot="195422">
            <a:off x="1945643" y="7212734"/>
            <a:ext cx="16929142" cy="6148532"/>
          </a:xfrm>
          <a:custGeom>
            <a:avLst/>
            <a:gdLst/>
            <a:ahLst/>
            <a:cxnLst/>
            <a:rect l="l" t="t" r="r" b="b"/>
            <a:pathLst>
              <a:path w="16929142" h="6148532">
                <a:moveTo>
                  <a:pt x="0" y="0"/>
                </a:moveTo>
                <a:lnTo>
                  <a:pt x="16929143" y="0"/>
                </a:lnTo>
                <a:lnTo>
                  <a:pt x="16929143" y="6148532"/>
                </a:lnTo>
                <a:lnTo>
                  <a:pt x="0" y="61485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8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LID4096"/>
          </a:p>
        </p:txBody>
      </p:sp>
      <p:sp>
        <p:nvSpPr>
          <p:cNvPr id="4" name="Freeform 4"/>
          <p:cNvSpPr/>
          <p:nvPr/>
        </p:nvSpPr>
        <p:spPr>
          <a:xfrm>
            <a:off x="10280909" y="3338085"/>
            <a:ext cx="6978391" cy="2527248"/>
          </a:xfrm>
          <a:custGeom>
            <a:avLst/>
            <a:gdLst/>
            <a:ahLst/>
            <a:cxnLst/>
            <a:rect l="l" t="t" r="r" b="b"/>
            <a:pathLst>
              <a:path w="6978391" h="2527248">
                <a:moveTo>
                  <a:pt x="0" y="0"/>
                </a:moveTo>
                <a:lnTo>
                  <a:pt x="6978391" y="0"/>
                </a:lnTo>
                <a:lnTo>
                  <a:pt x="6978391" y="2527248"/>
                </a:lnTo>
                <a:lnTo>
                  <a:pt x="0" y="252724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LID4096"/>
          </a:p>
        </p:txBody>
      </p:sp>
      <p:sp>
        <p:nvSpPr>
          <p:cNvPr id="5" name="Freeform 5"/>
          <p:cNvSpPr/>
          <p:nvPr/>
        </p:nvSpPr>
        <p:spPr>
          <a:xfrm>
            <a:off x="5396776" y="6465408"/>
            <a:ext cx="11862524" cy="1396293"/>
          </a:xfrm>
          <a:custGeom>
            <a:avLst/>
            <a:gdLst/>
            <a:ahLst/>
            <a:cxnLst/>
            <a:rect l="l" t="t" r="r" b="b"/>
            <a:pathLst>
              <a:path w="11862524" h="1396293">
                <a:moveTo>
                  <a:pt x="0" y="0"/>
                </a:moveTo>
                <a:lnTo>
                  <a:pt x="11862524" y="0"/>
                </a:lnTo>
                <a:lnTo>
                  <a:pt x="11862524" y="1396293"/>
                </a:lnTo>
                <a:lnTo>
                  <a:pt x="0" y="139629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LID4096"/>
          </a:p>
        </p:txBody>
      </p:sp>
      <p:sp>
        <p:nvSpPr>
          <p:cNvPr id="6" name="TextBox 6"/>
          <p:cNvSpPr txBox="1"/>
          <p:nvPr/>
        </p:nvSpPr>
        <p:spPr>
          <a:xfrm>
            <a:off x="1326333" y="1019175"/>
            <a:ext cx="8321382" cy="990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800"/>
              </a:lnSpc>
            </a:pPr>
            <a:r>
              <a:rPr lang="en-US" sz="6500">
                <a:solidFill>
                  <a:srgbClr val="9988FF"/>
                </a:solidFill>
                <a:latin typeface="Inter"/>
                <a:ea typeface="Inter"/>
                <a:cs typeface="Inter"/>
                <a:sym typeface="Inter"/>
              </a:rPr>
              <a:t>The Verification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326333" y="2599898"/>
            <a:ext cx="8321382" cy="1466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40"/>
              </a:lnSpc>
            </a:pPr>
            <a:r>
              <a:rPr lang="en-US" sz="32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Using Maraboupy was unsuccessful, some operations in ONNX format weren’t recognized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71500" y="4438650"/>
            <a:ext cx="8572500" cy="2047875"/>
          </a:xfrm>
          <a:custGeom>
            <a:avLst/>
            <a:gdLst/>
            <a:ahLst/>
            <a:cxnLst/>
            <a:rect l="l" t="t" r="r" b="b"/>
            <a:pathLst>
              <a:path w="8572500" h="2047875">
                <a:moveTo>
                  <a:pt x="0" y="0"/>
                </a:moveTo>
                <a:lnTo>
                  <a:pt x="8572500" y="0"/>
                </a:lnTo>
                <a:lnTo>
                  <a:pt x="8572500" y="2047875"/>
                </a:lnTo>
                <a:lnTo>
                  <a:pt x="0" y="20478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03" t="-121" r="-403"/>
            </a:stretch>
          </a:blipFill>
        </p:spPr>
        <p:txBody>
          <a:bodyPr/>
          <a:lstStyle/>
          <a:p>
            <a:endParaRPr lang="LID4096"/>
          </a:p>
        </p:txBody>
      </p:sp>
      <p:sp>
        <p:nvSpPr>
          <p:cNvPr id="3" name="Freeform 3"/>
          <p:cNvSpPr/>
          <p:nvPr/>
        </p:nvSpPr>
        <p:spPr>
          <a:xfrm>
            <a:off x="571500" y="6736781"/>
            <a:ext cx="8572500" cy="1985856"/>
          </a:xfrm>
          <a:custGeom>
            <a:avLst/>
            <a:gdLst/>
            <a:ahLst/>
            <a:cxnLst/>
            <a:rect l="l" t="t" r="r" b="b"/>
            <a:pathLst>
              <a:path w="8572500" h="1985856">
                <a:moveTo>
                  <a:pt x="0" y="0"/>
                </a:moveTo>
                <a:lnTo>
                  <a:pt x="8572500" y="0"/>
                </a:lnTo>
                <a:lnTo>
                  <a:pt x="8572500" y="1985856"/>
                </a:lnTo>
                <a:lnTo>
                  <a:pt x="0" y="198585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89" t="-6631" b="-121"/>
            </a:stretch>
          </a:blipFill>
        </p:spPr>
        <p:txBody>
          <a:bodyPr/>
          <a:lstStyle/>
          <a:p>
            <a:endParaRPr lang="LID4096"/>
          </a:p>
        </p:txBody>
      </p:sp>
      <p:sp>
        <p:nvSpPr>
          <p:cNvPr id="4" name="Freeform 4"/>
          <p:cNvSpPr/>
          <p:nvPr/>
        </p:nvSpPr>
        <p:spPr>
          <a:xfrm rot="195422">
            <a:off x="1945643" y="7212734"/>
            <a:ext cx="16929142" cy="6148532"/>
          </a:xfrm>
          <a:custGeom>
            <a:avLst/>
            <a:gdLst/>
            <a:ahLst/>
            <a:cxnLst/>
            <a:rect l="l" t="t" r="r" b="b"/>
            <a:pathLst>
              <a:path w="16929142" h="6148532">
                <a:moveTo>
                  <a:pt x="0" y="0"/>
                </a:moveTo>
                <a:lnTo>
                  <a:pt x="16929143" y="0"/>
                </a:lnTo>
                <a:lnTo>
                  <a:pt x="16929143" y="6148532"/>
                </a:lnTo>
                <a:lnTo>
                  <a:pt x="0" y="614853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8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LID4096"/>
          </a:p>
        </p:txBody>
      </p:sp>
      <p:grpSp>
        <p:nvGrpSpPr>
          <p:cNvPr id="5" name="Group 5"/>
          <p:cNvGrpSpPr/>
          <p:nvPr/>
        </p:nvGrpSpPr>
        <p:grpSpPr>
          <a:xfrm>
            <a:off x="1028700" y="1392764"/>
            <a:ext cx="9911580" cy="2260384"/>
            <a:chOff x="0" y="0"/>
            <a:chExt cx="13215440" cy="3013845"/>
          </a:xfrm>
        </p:grpSpPr>
        <p:sp>
          <p:nvSpPr>
            <p:cNvPr id="6" name="TextBox 6"/>
            <p:cNvSpPr txBox="1"/>
            <p:nvPr/>
          </p:nvSpPr>
          <p:spPr>
            <a:xfrm>
              <a:off x="0" y="-9525"/>
              <a:ext cx="13215440" cy="13176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7800"/>
                </a:lnSpc>
              </a:pPr>
              <a:r>
                <a:rPr lang="en-US" sz="6500">
                  <a:solidFill>
                    <a:srgbClr val="9988FF"/>
                  </a:solidFill>
                  <a:latin typeface="Inter"/>
                  <a:ea typeface="Inter"/>
                  <a:cs typeface="Inter"/>
                  <a:sym typeface="Inter"/>
                </a:rPr>
                <a:t>Results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1708920"/>
              <a:ext cx="11960668" cy="13049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3840"/>
                </a:lnSpc>
              </a:pPr>
              <a:r>
                <a:rPr lang="en-US" sz="3200">
                  <a:solidFill>
                    <a:srgbClr val="292828"/>
                  </a:solidFill>
                  <a:latin typeface="Inter"/>
                  <a:ea typeface="Inter"/>
                  <a:cs typeface="Inter"/>
                  <a:sym typeface="Inter"/>
                </a:rPr>
                <a:t>On this simulation the verification speed the learning by 45%</a:t>
              </a: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BC63EAAB-26D4-A1C1-3D6D-B7C9EF208942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2270"/>
          <a:stretch/>
        </p:blipFill>
        <p:spPr>
          <a:xfrm>
            <a:off x="11582400" y="4093486"/>
            <a:ext cx="4110193" cy="4786077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71500" y="6667500"/>
            <a:ext cx="8572500" cy="2087421"/>
          </a:xfrm>
          <a:custGeom>
            <a:avLst/>
            <a:gdLst/>
            <a:ahLst/>
            <a:cxnLst/>
            <a:rect l="l" t="t" r="r" b="b"/>
            <a:pathLst>
              <a:path w="8572500" h="2087421">
                <a:moveTo>
                  <a:pt x="0" y="0"/>
                </a:moveTo>
                <a:lnTo>
                  <a:pt x="8572500" y="0"/>
                </a:lnTo>
                <a:lnTo>
                  <a:pt x="8572500" y="2087421"/>
                </a:lnTo>
                <a:lnTo>
                  <a:pt x="0" y="208742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LID4096"/>
          </a:p>
        </p:txBody>
      </p:sp>
      <p:sp>
        <p:nvSpPr>
          <p:cNvPr id="3" name="Freeform 3"/>
          <p:cNvSpPr/>
          <p:nvPr/>
        </p:nvSpPr>
        <p:spPr>
          <a:xfrm>
            <a:off x="571500" y="4438650"/>
            <a:ext cx="8572500" cy="2047875"/>
          </a:xfrm>
          <a:custGeom>
            <a:avLst/>
            <a:gdLst/>
            <a:ahLst/>
            <a:cxnLst/>
            <a:rect l="l" t="t" r="r" b="b"/>
            <a:pathLst>
              <a:path w="8572500" h="2047875">
                <a:moveTo>
                  <a:pt x="0" y="0"/>
                </a:moveTo>
                <a:lnTo>
                  <a:pt x="8572500" y="0"/>
                </a:lnTo>
                <a:lnTo>
                  <a:pt x="8572500" y="2047875"/>
                </a:lnTo>
                <a:lnTo>
                  <a:pt x="0" y="204787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447" b="-2034"/>
            </a:stretch>
          </a:blipFill>
        </p:spPr>
        <p:txBody>
          <a:bodyPr/>
          <a:lstStyle/>
          <a:p>
            <a:endParaRPr lang="LID4096"/>
          </a:p>
        </p:txBody>
      </p:sp>
      <p:sp>
        <p:nvSpPr>
          <p:cNvPr id="4" name="Freeform 4"/>
          <p:cNvSpPr/>
          <p:nvPr/>
        </p:nvSpPr>
        <p:spPr>
          <a:xfrm rot="195422">
            <a:off x="1945643" y="7212734"/>
            <a:ext cx="16929142" cy="6148532"/>
          </a:xfrm>
          <a:custGeom>
            <a:avLst/>
            <a:gdLst/>
            <a:ahLst/>
            <a:cxnLst/>
            <a:rect l="l" t="t" r="r" b="b"/>
            <a:pathLst>
              <a:path w="16929142" h="6148532">
                <a:moveTo>
                  <a:pt x="0" y="0"/>
                </a:moveTo>
                <a:lnTo>
                  <a:pt x="16929143" y="0"/>
                </a:lnTo>
                <a:lnTo>
                  <a:pt x="16929143" y="6148532"/>
                </a:lnTo>
                <a:lnTo>
                  <a:pt x="0" y="614853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8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LID4096"/>
          </a:p>
        </p:txBody>
      </p:sp>
      <p:grpSp>
        <p:nvGrpSpPr>
          <p:cNvPr id="5" name="Group 5"/>
          <p:cNvGrpSpPr/>
          <p:nvPr/>
        </p:nvGrpSpPr>
        <p:grpSpPr>
          <a:xfrm>
            <a:off x="1028700" y="1392764"/>
            <a:ext cx="9911580" cy="2260384"/>
            <a:chOff x="0" y="0"/>
            <a:chExt cx="13215440" cy="3013845"/>
          </a:xfrm>
        </p:grpSpPr>
        <p:sp>
          <p:nvSpPr>
            <p:cNvPr id="6" name="TextBox 6"/>
            <p:cNvSpPr txBox="1"/>
            <p:nvPr/>
          </p:nvSpPr>
          <p:spPr>
            <a:xfrm>
              <a:off x="0" y="-9525"/>
              <a:ext cx="13215440" cy="13176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7800"/>
                </a:lnSpc>
              </a:pPr>
              <a:r>
                <a:rPr lang="en-US" sz="6500">
                  <a:solidFill>
                    <a:srgbClr val="9988FF"/>
                  </a:solidFill>
                  <a:latin typeface="Inter"/>
                  <a:ea typeface="Inter"/>
                  <a:cs typeface="Inter"/>
                  <a:sym typeface="Inter"/>
                </a:rPr>
                <a:t>Results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1708920"/>
              <a:ext cx="11960668" cy="13049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3840"/>
                </a:lnSpc>
              </a:pPr>
              <a:r>
                <a:rPr lang="en-US" sz="3200">
                  <a:solidFill>
                    <a:srgbClr val="292828"/>
                  </a:solidFill>
                  <a:latin typeface="Inter"/>
                  <a:ea typeface="Inter"/>
                  <a:cs typeface="Inter"/>
                  <a:sym typeface="Inter"/>
                </a:rPr>
                <a:t>On this simulation the verification speed the learning by 23%</a:t>
              </a: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F7830EF1-FF9A-6695-83BE-6D272A0F6241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1312" b="-1"/>
          <a:stretch/>
        </p:blipFill>
        <p:spPr>
          <a:xfrm>
            <a:off x="11277600" y="3871051"/>
            <a:ext cx="4648373" cy="5230947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195422">
            <a:off x="1945643" y="7212734"/>
            <a:ext cx="16929142" cy="6148532"/>
          </a:xfrm>
          <a:custGeom>
            <a:avLst/>
            <a:gdLst/>
            <a:ahLst/>
            <a:cxnLst/>
            <a:rect l="l" t="t" r="r" b="b"/>
            <a:pathLst>
              <a:path w="16929142" h="6148532">
                <a:moveTo>
                  <a:pt x="0" y="0"/>
                </a:moveTo>
                <a:lnTo>
                  <a:pt x="16929143" y="0"/>
                </a:lnTo>
                <a:lnTo>
                  <a:pt x="16929143" y="6148532"/>
                </a:lnTo>
                <a:lnTo>
                  <a:pt x="0" y="61485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8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LID4096"/>
          </a:p>
        </p:txBody>
      </p:sp>
      <p:sp>
        <p:nvSpPr>
          <p:cNvPr id="3" name="Freeform 3"/>
          <p:cNvSpPr/>
          <p:nvPr/>
        </p:nvSpPr>
        <p:spPr>
          <a:xfrm>
            <a:off x="571500" y="6667500"/>
            <a:ext cx="8572500" cy="2042140"/>
          </a:xfrm>
          <a:custGeom>
            <a:avLst/>
            <a:gdLst/>
            <a:ahLst/>
            <a:cxnLst/>
            <a:rect l="l" t="t" r="r" b="b"/>
            <a:pathLst>
              <a:path w="8572500" h="2042140">
                <a:moveTo>
                  <a:pt x="0" y="0"/>
                </a:moveTo>
                <a:lnTo>
                  <a:pt x="8572500" y="0"/>
                </a:lnTo>
                <a:lnTo>
                  <a:pt x="8572500" y="2042140"/>
                </a:lnTo>
                <a:lnTo>
                  <a:pt x="0" y="204214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LID4096"/>
          </a:p>
        </p:txBody>
      </p:sp>
      <p:sp>
        <p:nvSpPr>
          <p:cNvPr id="4" name="Freeform 4"/>
          <p:cNvSpPr/>
          <p:nvPr/>
        </p:nvSpPr>
        <p:spPr>
          <a:xfrm>
            <a:off x="571500" y="4438650"/>
            <a:ext cx="8572500" cy="2069485"/>
          </a:xfrm>
          <a:custGeom>
            <a:avLst/>
            <a:gdLst/>
            <a:ahLst/>
            <a:cxnLst/>
            <a:rect l="l" t="t" r="r" b="b"/>
            <a:pathLst>
              <a:path w="8572500" h="2069485">
                <a:moveTo>
                  <a:pt x="0" y="0"/>
                </a:moveTo>
                <a:lnTo>
                  <a:pt x="8572500" y="0"/>
                </a:lnTo>
                <a:lnTo>
                  <a:pt x="8572500" y="2069485"/>
                </a:lnTo>
                <a:lnTo>
                  <a:pt x="0" y="206948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LID4096"/>
          </a:p>
        </p:txBody>
      </p:sp>
      <p:grpSp>
        <p:nvGrpSpPr>
          <p:cNvPr id="5" name="Group 5"/>
          <p:cNvGrpSpPr/>
          <p:nvPr/>
        </p:nvGrpSpPr>
        <p:grpSpPr>
          <a:xfrm>
            <a:off x="1028700" y="1392764"/>
            <a:ext cx="9911580" cy="2260384"/>
            <a:chOff x="0" y="0"/>
            <a:chExt cx="13215440" cy="3013845"/>
          </a:xfrm>
        </p:grpSpPr>
        <p:sp>
          <p:nvSpPr>
            <p:cNvPr id="6" name="TextBox 6"/>
            <p:cNvSpPr txBox="1"/>
            <p:nvPr/>
          </p:nvSpPr>
          <p:spPr>
            <a:xfrm>
              <a:off x="0" y="-9525"/>
              <a:ext cx="13215440" cy="13176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7800"/>
                </a:lnSpc>
              </a:pPr>
              <a:r>
                <a:rPr lang="en-US" sz="6500">
                  <a:solidFill>
                    <a:srgbClr val="9988FF"/>
                  </a:solidFill>
                  <a:latin typeface="Inter"/>
                  <a:ea typeface="Inter"/>
                  <a:cs typeface="Inter"/>
                  <a:sym typeface="Inter"/>
                </a:rPr>
                <a:t>Results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1708920"/>
              <a:ext cx="11960668" cy="13049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3840"/>
                </a:lnSpc>
              </a:pPr>
              <a:r>
                <a:rPr lang="en-US" sz="3200">
                  <a:solidFill>
                    <a:srgbClr val="292828"/>
                  </a:solidFill>
                  <a:latin typeface="Inter"/>
                  <a:ea typeface="Inter"/>
                  <a:cs typeface="Inter"/>
                  <a:sym typeface="Inter"/>
                </a:rPr>
                <a:t>On this simulation the verification speed the learning by 15%</a:t>
              </a: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D29434D-62F1-4A0C-1F66-C282B606C815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1059"/>
          <a:stretch/>
        </p:blipFill>
        <p:spPr>
          <a:xfrm>
            <a:off x="11786795" y="4581693"/>
            <a:ext cx="3910405" cy="385288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63137" y="6785911"/>
            <a:ext cx="18814273" cy="5357911"/>
          </a:xfrm>
          <a:custGeom>
            <a:avLst/>
            <a:gdLst/>
            <a:ahLst/>
            <a:cxnLst/>
            <a:rect l="l" t="t" r="r" b="b"/>
            <a:pathLst>
              <a:path w="18814273" h="5357911">
                <a:moveTo>
                  <a:pt x="0" y="0"/>
                </a:moveTo>
                <a:lnTo>
                  <a:pt x="18814274" y="0"/>
                </a:lnTo>
                <a:lnTo>
                  <a:pt x="18814274" y="5357910"/>
                </a:lnTo>
                <a:lnTo>
                  <a:pt x="0" y="53579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LID4096"/>
          </a:p>
        </p:txBody>
      </p:sp>
      <p:sp>
        <p:nvSpPr>
          <p:cNvPr id="3" name="TextBox 3"/>
          <p:cNvSpPr txBox="1"/>
          <p:nvPr/>
        </p:nvSpPr>
        <p:spPr>
          <a:xfrm>
            <a:off x="1654913" y="3012440"/>
            <a:ext cx="14978174" cy="52336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320"/>
              </a:lnSpc>
            </a:pPr>
            <a:r>
              <a:rPr lang="en-US" sz="6400">
                <a:solidFill>
                  <a:srgbClr val="9988FF"/>
                </a:solidFill>
                <a:latin typeface="Inter"/>
                <a:ea typeface="Inter"/>
                <a:cs typeface="Inter"/>
                <a:sym typeface="Inter"/>
              </a:rPr>
              <a:t>Formal Verification</a:t>
            </a:r>
            <a:r>
              <a:rPr lang="en-US" sz="64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uses mathematical techniques to prove a system's correctness, ensuring it meets specified requirements. It's crucial for safety-critical applications.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8154613" y="-122386"/>
            <a:ext cx="0" cy="10531773"/>
          </a:xfrm>
          <a:prstGeom prst="line">
            <a:avLst/>
          </a:prstGeom>
          <a:ln w="9525" cap="rnd">
            <a:solidFill>
              <a:srgbClr val="292828">
                <a:alpha val="49804"/>
              </a:srgbClr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LID4096"/>
          </a:p>
        </p:txBody>
      </p:sp>
      <p:sp>
        <p:nvSpPr>
          <p:cNvPr id="3" name="AutoShape 3"/>
          <p:cNvSpPr/>
          <p:nvPr/>
        </p:nvSpPr>
        <p:spPr>
          <a:xfrm flipV="1">
            <a:off x="8154613" y="3441610"/>
            <a:ext cx="10133387" cy="0"/>
          </a:xfrm>
          <a:prstGeom prst="line">
            <a:avLst/>
          </a:prstGeom>
          <a:ln w="9525" cap="rnd">
            <a:solidFill>
              <a:srgbClr val="292828">
                <a:alpha val="47843"/>
              </a:srgbClr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LID4096"/>
          </a:p>
        </p:txBody>
      </p:sp>
      <p:sp>
        <p:nvSpPr>
          <p:cNvPr id="4" name="AutoShape 4"/>
          <p:cNvSpPr/>
          <p:nvPr/>
        </p:nvSpPr>
        <p:spPr>
          <a:xfrm>
            <a:off x="8149850" y="6910323"/>
            <a:ext cx="10138150" cy="0"/>
          </a:xfrm>
          <a:prstGeom prst="line">
            <a:avLst/>
          </a:prstGeom>
          <a:ln w="9525" cap="rnd">
            <a:solidFill>
              <a:srgbClr val="292828">
                <a:alpha val="47843"/>
              </a:srgbClr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LID4096"/>
          </a:p>
        </p:txBody>
      </p:sp>
      <p:sp>
        <p:nvSpPr>
          <p:cNvPr id="5" name="TextBox 5"/>
          <p:cNvSpPr txBox="1"/>
          <p:nvPr/>
        </p:nvSpPr>
        <p:spPr>
          <a:xfrm>
            <a:off x="888547" y="3626168"/>
            <a:ext cx="6813629" cy="31489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190"/>
              </a:lnSpc>
            </a:pPr>
            <a:r>
              <a:rPr lang="en-US" sz="7800">
                <a:solidFill>
                  <a:srgbClr val="292828"/>
                </a:solidFill>
                <a:latin typeface="Inter"/>
                <a:ea typeface="Inter"/>
                <a:cs typeface="Inter"/>
                <a:sym typeface="Inter"/>
              </a:rPr>
              <a:t>Key Concepts in Formal Verification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9593322" y="921012"/>
            <a:ext cx="8254416" cy="1715409"/>
            <a:chOff x="0" y="0"/>
            <a:chExt cx="11005889" cy="2287212"/>
          </a:xfrm>
        </p:grpSpPr>
        <p:sp>
          <p:nvSpPr>
            <p:cNvPr id="7" name="TextBox 7"/>
            <p:cNvSpPr txBox="1"/>
            <p:nvPr/>
          </p:nvSpPr>
          <p:spPr>
            <a:xfrm>
              <a:off x="0" y="-76200"/>
              <a:ext cx="11005889" cy="76115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759"/>
                </a:lnSpc>
              </a:pPr>
              <a:r>
                <a:rPr lang="en-US" sz="3399" b="1">
                  <a:solidFill>
                    <a:srgbClr val="292828"/>
                  </a:solidFill>
                  <a:latin typeface="Inter Bold"/>
                  <a:ea typeface="Inter Bold"/>
                  <a:cs typeface="Inter Bold"/>
                  <a:sym typeface="Inter Bold"/>
                </a:rPr>
                <a:t>SPECIFICATION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934662"/>
              <a:ext cx="11005889" cy="13525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199"/>
                </a:lnSpc>
              </a:pPr>
              <a:r>
                <a:rPr lang="en-US" sz="2999">
                  <a:solidFill>
                    <a:srgbClr val="292828"/>
                  </a:solidFill>
                  <a:latin typeface="Inter"/>
                  <a:ea typeface="Inter"/>
                  <a:cs typeface="Inter"/>
                  <a:sym typeface="Inter"/>
                </a:rPr>
                <a:t>Formal description of desired system behavior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9593322" y="4531537"/>
            <a:ext cx="8254416" cy="1157238"/>
            <a:chOff x="0" y="0"/>
            <a:chExt cx="11005889" cy="1542984"/>
          </a:xfrm>
        </p:grpSpPr>
        <p:sp>
          <p:nvSpPr>
            <p:cNvPr id="10" name="TextBox 10"/>
            <p:cNvSpPr txBox="1"/>
            <p:nvPr/>
          </p:nvSpPr>
          <p:spPr>
            <a:xfrm>
              <a:off x="0" y="-76200"/>
              <a:ext cx="11005889" cy="76115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759"/>
                </a:lnSpc>
              </a:pPr>
              <a:r>
                <a:rPr lang="en-US" sz="3399" b="1">
                  <a:solidFill>
                    <a:srgbClr val="292828"/>
                  </a:solidFill>
                  <a:latin typeface="Inter Bold"/>
                  <a:ea typeface="Inter Bold"/>
                  <a:cs typeface="Inter Bold"/>
                  <a:sym typeface="Inter Bold"/>
                </a:rPr>
                <a:t>MODEL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888933"/>
              <a:ext cx="11005889" cy="6540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199"/>
                </a:lnSpc>
              </a:pPr>
              <a:r>
                <a:rPr lang="en-US" sz="2999">
                  <a:solidFill>
                    <a:srgbClr val="292828"/>
                  </a:solidFill>
                  <a:latin typeface="Inter"/>
                  <a:ea typeface="Inter"/>
                  <a:cs typeface="Inter"/>
                  <a:sym typeface="Inter"/>
                </a:rPr>
                <a:t>A mathematical representation of the system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9593322" y="7606347"/>
            <a:ext cx="8254416" cy="1762143"/>
            <a:chOff x="0" y="0"/>
            <a:chExt cx="11005889" cy="2349524"/>
          </a:xfrm>
        </p:grpSpPr>
        <p:sp>
          <p:nvSpPr>
            <p:cNvPr id="13" name="TextBox 13"/>
            <p:cNvSpPr txBox="1"/>
            <p:nvPr/>
          </p:nvSpPr>
          <p:spPr>
            <a:xfrm>
              <a:off x="0" y="-76200"/>
              <a:ext cx="11005889" cy="76115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759"/>
                </a:lnSpc>
              </a:pPr>
              <a:r>
                <a:rPr lang="en-US" sz="3399" b="1">
                  <a:solidFill>
                    <a:srgbClr val="292828"/>
                  </a:solidFill>
                  <a:latin typeface="Inter Bold"/>
                  <a:ea typeface="Inter Bold"/>
                  <a:cs typeface="Inter Bold"/>
                  <a:sym typeface="Inter Bold"/>
                </a:rPr>
                <a:t>PROPERTIES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996973"/>
              <a:ext cx="11005889" cy="13525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199"/>
                </a:lnSpc>
              </a:pPr>
              <a:r>
                <a:rPr lang="en-US" sz="2999">
                  <a:solidFill>
                    <a:srgbClr val="292828"/>
                  </a:solidFill>
                  <a:latin typeface="Inter"/>
                  <a:ea typeface="Inter"/>
                  <a:cs typeface="Inter"/>
                  <a:sym typeface="Inter"/>
                </a:rPr>
                <a:t>Specific claims or assertions about particular aspects of the system</a:t>
              </a:r>
            </a:p>
          </p:txBody>
        </p:sp>
      </p:grpSp>
      <p:sp>
        <p:nvSpPr>
          <p:cNvPr id="15" name="Freeform 15"/>
          <p:cNvSpPr/>
          <p:nvPr/>
        </p:nvSpPr>
        <p:spPr>
          <a:xfrm>
            <a:off x="8572500" y="1572457"/>
            <a:ext cx="571500" cy="412519"/>
          </a:xfrm>
          <a:custGeom>
            <a:avLst/>
            <a:gdLst/>
            <a:ahLst/>
            <a:cxnLst/>
            <a:rect l="l" t="t" r="r" b="b"/>
            <a:pathLst>
              <a:path w="571500" h="412519">
                <a:moveTo>
                  <a:pt x="0" y="0"/>
                </a:moveTo>
                <a:lnTo>
                  <a:pt x="571500" y="0"/>
                </a:lnTo>
                <a:lnTo>
                  <a:pt x="571500" y="412520"/>
                </a:lnTo>
                <a:lnTo>
                  <a:pt x="0" y="4125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LID4096"/>
          </a:p>
        </p:txBody>
      </p:sp>
      <p:sp>
        <p:nvSpPr>
          <p:cNvPr id="16" name="Freeform 16"/>
          <p:cNvSpPr/>
          <p:nvPr/>
        </p:nvSpPr>
        <p:spPr>
          <a:xfrm>
            <a:off x="8604786" y="8235336"/>
            <a:ext cx="506929" cy="504164"/>
          </a:xfrm>
          <a:custGeom>
            <a:avLst/>
            <a:gdLst/>
            <a:ahLst/>
            <a:cxnLst/>
            <a:rect l="l" t="t" r="r" b="b"/>
            <a:pathLst>
              <a:path w="506929" h="504164">
                <a:moveTo>
                  <a:pt x="0" y="0"/>
                </a:moveTo>
                <a:lnTo>
                  <a:pt x="506928" y="0"/>
                </a:lnTo>
                <a:lnTo>
                  <a:pt x="506928" y="504164"/>
                </a:lnTo>
                <a:lnTo>
                  <a:pt x="0" y="50416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LID4096"/>
          </a:p>
        </p:txBody>
      </p:sp>
      <p:sp>
        <p:nvSpPr>
          <p:cNvPr id="17" name="Freeform 17"/>
          <p:cNvSpPr/>
          <p:nvPr/>
        </p:nvSpPr>
        <p:spPr>
          <a:xfrm>
            <a:off x="8606942" y="4848463"/>
            <a:ext cx="537058" cy="523387"/>
          </a:xfrm>
          <a:custGeom>
            <a:avLst/>
            <a:gdLst/>
            <a:ahLst/>
            <a:cxnLst/>
            <a:rect l="l" t="t" r="r" b="b"/>
            <a:pathLst>
              <a:path w="537058" h="523387">
                <a:moveTo>
                  <a:pt x="0" y="0"/>
                </a:moveTo>
                <a:lnTo>
                  <a:pt x="537058" y="0"/>
                </a:lnTo>
                <a:lnTo>
                  <a:pt x="537058" y="523387"/>
                </a:lnTo>
                <a:lnTo>
                  <a:pt x="0" y="52338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LID4096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450863" y="1028700"/>
            <a:ext cx="11386274" cy="1581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480"/>
              </a:lnSpc>
            </a:pPr>
            <a:r>
              <a:rPr lang="en-US" sz="10400">
                <a:solidFill>
                  <a:srgbClr val="9988FF"/>
                </a:solidFill>
                <a:latin typeface="Inter"/>
                <a:ea typeface="Inter"/>
                <a:cs typeface="Inter"/>
                <a:sym typeface="Inter"/>
              </a:rPr>
              <a:t>Neural Networks</a:t>
            </a:r>
          </a:p>
        </p:txBody>
      </p:sp>
      <p:sp>
        <p:nvSpPr>
          <p:cNvPr id="3" name="AutoShape 3"/>
          <p:cNvSpPr/>
          <p:nvPr/>
        </p:nvSpPr>
        <p:spPr>
          <a:xfrm>
            <a:off x="0" y="2614612"/>
            <a:ext cx="19313131" cy="0"/>
          </a:xfrm>
          <a:prstGeom prst="line">
            <a:avLst/>
          </a:prstGeom>
          <a:ln w="9525" cap="rnd">
            <a:solidFill>
              <a:srgbClr val="292828">
                <a:alpha val="47843"/>
              </a:srgbClr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LID4096"/>
          </a:p>
        </p:txBody>
      </p:sp>
      <p:sp>
        <p:nvSpPr>
          <p:cNvPr id="4" name="TextBox 4"/>
          <p:cNvSpPr txBox="1"/>
          <p:nvPr/>
        </p:nvSpPr>
        <p:spPr>
          <a:xfrm>
            <a:off x="1028700" y="3033876"/>
            <a:ext cx="8115300" cy="14814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292828"/>
                </a:solidFill>
                <a:latin typeface="Inter"/>
                <a:ea typeface="Inter"/>
                <a:cs typeface="Inter"/>
                <a:sym typeface="Inter"/>
              </a:rPr>
              <a:t>Neural Networks (NNs) are composed of layers, where each layer applies a transformation to the input data</a:t>
            </a:r>
          </a:p>
        </p:txBody>
      </p:sp>
      <p:sp>
        <p:nvSpPr>
          <p:cNvPr id="5" name="AutoShape 5"/>
          <p:cNvSpPr/>
          <p:nvPr/>
        </p:nvSpPr>
        <p:spPr>
          <a:xfrm>
            <a:off x="1028700" y="4710593"/>
            <a:ext cx="7734300" cy="0"/>
          </a:xfrm>
          <a:prstGeom prst="line">
            <a:avLst/>
          </a:prstGeom>
          <a:ln w="9525" cap="rnd">
            <a:solidFill>
              <a:srgbClr val="292828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LID4096"/>
          </a:p>
        </p:txBody>
      </p:sp>
      <p:sp>
        <p:nvSpPr>
          <p:cNvPr id="6" name="TextBox 6"/>
          <p:cNvSpPr txBox="1"/>
          <p:nvPr/>
        </p:nvSpPr>
        <p:spPr>
          <a:xfrm>
            <a:off x="1028700" y="4839181"/>
            <a:ext cx="8115300" cy="14814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292828"/>
                </a:solidFill>
                <a:latin typeface="Inter"/>
                <a:ea typeface="Inter"/>
                <a:cs typeface="Inter"/>
                <a:sym typeface="Inter"/>
              </a:rPr>
              <a:t>The network uses forward propagation to predict the output, and backpropagation to adjust the weights based on the error</a:t>
            </a:r>
          </a:p>
        </p:txBody>
      </p:sp>
      <p:sp>
        <p:nvSpPr>
          <p:cNvPr id="7" name="AutoShape 7"/>
          <p:cNvSpPr/>
          <p:nvPr/>
        </p:nvSpPr>
        <p:spPr>
          <a:xfrm>
            <a:off x="1028700" y="6517079"/>
            <a:ext cx="7734300" cy="0"/>
          </a:xfrm>
          <a:prstGeom prst="line">
            <a:avLst/>
          </a:prstGeom>
          <a:ln w="9525" cap="rnd">
            <a:solidFill>
              <a:srgbClr val="292828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LID4096"/>
          </a:p>
        </p:txBody>
      </p:sp>
      <p:sp>
        <p:nvSpPr>
          <p:cNvPr id="8" name="TextBox 8"/>
          <p:cNvSpPr txBox="1"/>
          <p:nvPr/>
        </p:nvSpPr>
        <p:spPr>
          <a:xfrm>
            <a:off x="1028700" y="6645666"/>
            <a:ext cx="8115300" cy="9861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292828"/>
                </a:solidFill>
                <a:latin typeface="Inter"/>
                <a:ea typeface="Inter"/>
                <a:cs typeface="Inter"/>
                <a:sym typeface="Inter"/>
              </a:rPr>
              <a:t>In this case, we used layers such as Linear, ReLU, Conv2d, and MaxPool2d</a:t>
            </a:r>
          </a:p>
        </p:txBody>
      </p:sp>
      <p:pic>
        <p:nvPicPr>
          <p:cNvPr id="9" name="Picture 8" descr="A diagram of a network&#10;&#10;Description automatically generated">
            <a:extLst>
              <a:ext uri="{FF2B5EF4-FFF2-40B4-BE49-F238E27FC236}">
                <a16:creationId xmlns:a16="http://schemas.microsoft.com/office/drawing/2014/main" id="{1F3228A8-DB46-F2D7-13F9-EEA5F39ACE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77" t="16019" r="24023" b="18203"/>
          <a:stretch/>
        </p:blipFill>
        <p:spPr>
          <a:xfrm>
            <a:off x="11903866" y="2984275"/>
            <a:ext cx="4386268" cy="3062111"/>
          </a:xfrm>
          <a:prstGeom prst="rect">
            <a:avLst/>
          </a:prstGeom>
        </p:spPr>
      </p:pic>
      <p:pic>
        <p:nvPicPr>
          <p:cNvPr id="10" name="Picture 9" descr="A blue and green grid&#10;&#10;Description automatically generated">
            <a:extLst>
              <a:ext uri="{FF2B5EF4-FFF2-40B4-BE49-F238E27FC236}">
                <a16:creationId xmlns:a16="http://schemas.microsoft.com/office/drawing/2014/main" id="{1A17A96A-B09B-55DB-B456-1300CA3C84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5812" y="6040529"/>
            <a:ext cx="3762375" cy="3629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9924223" y="-244773"/>
            <a:ext cx="0" cy="10531773"/>
          </a:xfrm>
          <a:prstGeom prst="line">
            <a:avLst/>
          </a:prstGeom>
          <a:ln w="9525" cap="rnd">
            <a:solidFill>
              <a:srgbClr val="292828">
                <a:alpha val="49804"/>
              </a:srgbClr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LID4096"/>
          </a:p>
        </p:txBody>
      </p:sp>
      <p:sp>
        <p:nvSpPr>
          <p:cNvPr id="3" name="Freeform 3"/>
          <p:cNvSpPr/>
          <p:nvPr/>
        </p:nvSpPr>
        <p:spPr>
          <a:xfrm>
            <a:off x="2125293" y="3025671"/>
            <a:ext cx="5778062" cy="5778062"/>
          </a:xfrm>
          <a:custGeom>
            <a:avLst/>
            <a:gdLst/>
            <a:ahLst/>
            <a:cxnLst/>
            <a:rect l="l" t="t" r="r" b="b"/>
            <a:pathLst>
              <a:path w="5778062" h="5778062">
                <a:moveTo>
                  <a:pt x="0" y="0"/>
                </a:moveTo>
                <a:lnTo>
                  <a:pt x="5778063" y="0"/>
                </a:lnTo>
                <a:lnTo>
                  <a:pt x="5778063" y="5778062"/>
                </a:lnTo>
                <a:lnTo>
                  <a:pt x="0" y="57780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LID4096"/>
          </a:p>
        </p:txBody>
      </p:sp>
      <p:sp>
        <p:nvSpPr>
          <p:cNvPr id="4" name="TextBox 4"/>
          <p:cNvSpPr txBox="1"/>
          <p:nvPr/>
        </p:nvSpPr>
        <p:spPr>
          <a:xfrm>
            <a:off x="655339" y="1492146"/>
            <a:ext cx="8717971" cy="923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6000">
                <a:solidFill>
                  <a:srgbClr val="292828"/>
                </a:solidFill>
                <a:latin typeface="Inter"/>
                <a:ea typeface="Inter"/>
                <a:cs typeface="Inter"/>
                <a:sym typeface="Inter"/>
              </a:rPr>
              <a:t>Reinforcement Learning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702720" y="1394673"/>
            <a:ext cx="6684709" cy="16713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79"/>
              </a:lnSpc>
            </a:pPr>
            <a:r>
              <a:rPr lang="en-US" sz="3199">
                <a:solidFill>
                  <a:srgbClr val="292828"/>
                </a:solidFill>
                <a:latin typeface="Inter"/>
                <a:ea typeface="Inter"/>
                <a:cs typeface="Inter"/>
                <a:sym typeface="Inter"/>
              </a:rPr>
              <a:t>The objective is to train an agent to choose optimal action by interacting with the environment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0702720" y="4601348"/>
            <a:ext cx="6684709" cy="4202385"/>
            <a:chOff x="0" y="0"/>
            <a:chExt cx="8912945" cy="5603180"/>
          </a:xfrm>
        </p:grpSpPr>
        <p:sp>
          <p:nvSpPr>
            <p:cNvPr id="7" name="TextBox 7"/>
            <p:cNvSpPr txBox="1"/>
            <p:nvPr/>
          </p:nvSpPr>
          <p:spPr>
            <a:xfrm>
              <a:off x="0" y="-57150"/>
              <a:ext cx="8912945" cy="12791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885"/>
                </a:lnSpc>
              </a:pPr>
              <a:r>
                <a:rPr lang="en-US" sz="2775">
                  <a:solidFill>
                    <a:srgbClr val="9988FF"/>
                  </a:solidFill>
                  <a:latin typeface="Inter"/>
                  <a:ea typeface="Inter"/>
                  <a:cs typeface="Inter"/>
                  <a:sym typeface="Inter"/>
                </a:rPr>
                <a:t>Key-Components: </a:t>
              </a:r>
              <a:r>
                <a:rPr lang="en-US" sz="2775">
                  <a:solidFill>
                    <a:srgbClr val="292828"/>
                  </a:solidFill>
                  <a:latin typeface="Inter"/>
                  <a:ea typeface="Inter"/>
                  <a:cs typeface="Inter"/>
                  <a:sym typeface="Inter"/>
                </a:rPr>
                <a:t>Agent, Environment, State, Action, Reward, Policy  </a:t>
              </a:r>
            </a:p>
          </p:txBody>
        </p:sp>
        <p:sp>
          <p:nvSpPr>
            <p:cNvPr id="8" name="AutoShape 8"/>
            <p:cNvSpPr/>
            <p:nvPr/>
          </p:nvSpPr>
          <p:spPr>
            <a:xfrm>
              <a:off x="0" y="1556029"/>
              <a:ext cx="7856226" cy="0"/>
            </a:xfrm>
            <a:prstGeom prst="line">
              <a:avLst/>
            </a:prstGeom>
            <a:ln w="12700" cap="rnd">
              <a:solidFill>
                <a:srgbClr val="292828">
                  <a:alpha val="47843"/>
                </a:srgbClr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LID4096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1865109"/>
              <a:ext cx="8912945" cy="190610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892"/>
                </a:lnSpc>
              </a:pPr>
              <a:r>
                <a:rPr lang="en-US" sz="2780">
                  <a:solidFill>
                    <a:srgbClr val="9988FF"/>
                  </a:solidFill>
                  <a:latin typeface="Inter"/>
                  <a:ea typeface="Inter"/>
                  <a:cs typeface="Inter"/>
                  <a:sym typeface="Inter"/>
                </a:rPr>
                <a:t>Goal:</a:t>
              </a:r>
              <a:r>
                <a:rPr lang="en-US" sz="2780">
                  <a:solidFill>
                    <a:srgbClr val="292828"/>
                  </a:solidFill>
                  <a:latin typeface="Inter"/>
                  <a:ea typeface="Inter"/>
                  <a:cs typeface="Inter"/>
                  <a:sym typeface="Inter"/>
                </a:rPr>
                <a:t> The agent should maximize the future reward</a:t>
              </a:r>
            </a:p>
            <a:p>
              <a:pPr algn="l">
                <a:lnSpc>
                  <a:spcPts val="3892"/>
                </a:lnSpc>
              </a:pPr>
              <a:endParaRPr lang="en-US" sz="2780">
                <a:solidFill>
                  <a:srgbClr val="292828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0" name="AutoShape 10"/>
            <p:cNvSpPr/>
            <p:nvPr/>
          </p:nvSpPr>
          <p:spPr>
            <a:xfrm>
              <a:off x="0" y="3417680"/>
              <a:ext cx="7856226" cy="0"/>
            </a:xfrm>
            <a:prstGeom prst="line">
              <a:avLst/>
            </a:prstGeom>
            <a:ln w="12700" cap="rnd">
              <a:solidFill>
                <a:srgbClr val="292828">
                  <a:alpha val="47843"/>
                </a:srgbClr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LID4096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3697080"/>
              <a:ext cx="8912945" cy="190610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892"/>
                </a:lnSpc>
              </a:pPr>
              <a:r>
                <a:rPr lang="en-US" sz="2780">
                  <a:solidFill>
                    <a:srgbClr val="9988FF"/>
                  </a:solidFill>
                  <a:latin typeface="Inter"/>
                  <a:ea typeface="Inter"/>
                  <a:cs typeface="Inter"/>
                  <a:sym typeface="Inter"/>
                </a:rPr>
                <a:t>Applications:</a:t>
              </a:r>
              <a:r>
                <a:rPr lang="en-US" sz="2780">
                  <a:solidFill>
                    <a:srgbClr val="292828"/>
                  </a:solidFill>
                  <a:latin typeface="Inter"/>
                  <a:ea typeface="Inter"/>
                  <a:cs typeface="Inter"/>
                  <a:sym typeface="Inter"/>
                </a:rPr>
                <a:t> Game playing, robotics, autonomous systems, etc.</a:t>
              </a:r>
            </a:p>
            <a:p>
              <a:pPr algn="l">
                <a:lnSpc>
                  <a:spcPts val="3892"/>
                </a:lnSpc>
              </a:pPr>
              <a:endParaRPr lang="en-US" sz="2780">
                <a:solidFill>
                  <a:srgbClr val="292828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2" name="AutoShape 12"/>
            <p:cNvSpPr/>
            <p:nvPr/>
          </p:nvSpPr>
          <p:spPr>
            <a:xfrm>
              <a:off x="0" y="5271742"/>
              <a:ext cx="7856226" cy="0"/>
            </a:xfrm>
            <a:prstGeom prst="line">
              <a:avLst/>
            </a:prstGeom>
            <a:ln w="12700" cap="rnd">
              <a:solidFill>
                <a:srgbClr val="292828">
                  <a:alpha val="47843"/>
                </a:srgbClr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LID4096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8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86130" y="0"/>
            <a:ext cx="18774238" cy="10412204"/>
          </a:xfrm>
          <a:custGeom>
            <a:avLst/>
            <a:gdLst/>
            <a:ahLst/>
            <a:cxnLst/>
            <a:rect l="l" t="t" r="r" b="b"/>
            <a:pathLst>
              <a:path w="18774238" h="10412204">
                <a:moveTo>
                  <a:pt x="0" y="0"/>
                </a:moveTo>
                <a:lnTo>
                  <a:pt x="18774238" y="0"/>
                </a:lnTo>
                <a:lnTo>
                  <a:pt x="18774238" y="10412204"/>
                </a:lnTo>
                <a:lnTo>
                  <a:pt x="0" y="104122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LID4096"/>
          </a:p>
        </p:txBody>
      </p:sp>
      <p:sp>
        <p:nvSpPr>
          <p:cNvPr id="3" name="TextBox 3"/>
          <p:cNvSpPr txBox="1"/>
          <p:nvPr/>
        </p:nvSpPr>
        <p:spPr>
          <a:xfrm>
            <a:off x="1297308" y="3645103"/>
            <a:ext cx="5476875" cy="2362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360"/>
              </a:lnSpc>
            </a:pPr>
            <a:r>
              <a:rPr lang="en-US" sz="78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Q-Learning Algorithm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3090996" y="7635295"/>
            <a:ext cx="11133779" cy="521039"/>
            <a:chOff x="0" y="0"/>
            <a:chExt cx="14845039" cy="694719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4845039" cy="694719"/>
            </a:xfrm>
            <a:custGeom>
              <a:avLst/>
              <a:gdLst/>
              <a:ahLst/>
              <a:cxnLst/>
              <a:rect l="l" t="t" r="r" b="b"/>
              <a:pathLst>
                <a:path w="14845039" h="694719">
                  <a:moveTo>
                    <a:pt x="0" y="0"/>
                  </a:moveTo>
                  <a:lnTo>
                    <a:pt x="14845039" y="0"/>
                  </a:lnTo>
                  <a:lnTo>
                    <a:pt x="14845039" y="694719"/>
                  </a:lnTo>
                  <a:lnTo>
                    <a:pt x="0" y="6947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LID4096"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7900550" y="2518515"/>
            <a:ext cx="8029575" cy="5734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19"/>
              </a:lnSpc>
            </a:pPr>
            <a:r>
              <a:rPr lang="en-US" sz="3299" b="1">
                <a:solidFill>
                  <a:srgbClr val="FFFFFF"/>
                </a:solidFill>
                <a:latin typeface="Inter Bold"/>
                <a:ea typeface="Inter Bold"/>
                <a:cs typeface="Inter Bold"/>
                <a:sym typeface="Inter Bold"/>
              </a:rPr>
              <a:t>Model Free Value based RL algorithm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7901138" y="3415770"/>
            <a:ext cx="8478897" cy="9861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Construct an action-value function that estimates future rewards from state s and action a.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7901138" y="5496614"/>
            <a:ext cx="8029575" cy="9861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Balance exploration of new actions vs. exploitation known ones</a:t>
            </a:r>
          </a:p>
        </p:txBody>
      </p:sp>
      <p:sp>
        <p:nvSpPr>
          <p:cNvPr id="9" name="AutoShape 9"/>
          <p:cNvSpPr/>
          <p:nvPr/>
        </p:nvSpPr>
        <p:spPr>
          <a:xfrm>
            <a:off x="7901138" y="3287182"/>
            <a:ext cx="8291950" cy="0"/>
          </a:xfrm>
          <a:prstGeom prst="line">
            <a:avLst/>
          </a:prstGeom>
          <a:ln w="9525" cap="rnd">
            <a:solidFill>
              <a:srgbClr val="FFFFFF">
                <a:alpha val="47843"/>
              </a:srgbClr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LID4096"/>
          </a:p>
        </p:txBody>
      </p:sp>
      <p:sp>
        <p:nvSpPr>
          <p:cNvPr id="10" name="AutoShape 10"/>
          <p:cNvSpPr/>
          <p:nvPr/>
        </p:nvSpPr>
        <p:spPr>
          <a:xfrm>
            <a:off x="7901138" y="4823822"/>
            <a:ext cx="8291364" cy="4762"/>
          </a:xfrm>
          <a:prstGeom prst="line">
            <a:avLst/>
          </a:prstGeom>
          <a:ln w="9525" cap="rnd">
            <a:solidFill>
              <a:srgbClr val="FFFFFF">
                <a:alpha val="47843"/>
              </a:srgbClr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LID4096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4262437"/>
            <a:ext cx="3972761" cy="1762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960"/>
              </a:lnSpc>
            </a:pPr>
            <a:r>
              <a:rPr lang="en-US" sz="5800">
                <a:solidFill>
                  <a:srgbClr val="292828"/>
                </a:solidFill>
                <a:latin typeface="Inter"/>
                <a:ea typeface="Inter"/>
                <a:cs typeface="Inter"/>
                <a:sym typeface="Inter"/>
              </a:rPr>
              <a:t>Q-Learning Iteration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3224189" y="1858454"/>
            <a:ext cx="4035111" cy="1564932"/>
            <a:chOff x="0" y="0"/>
            <a:chExt cx="5380148" cy="2086577"/>
          </a:xfrm>
        </p:grpSpPr>
        <p:sp>
          <p:nvSpPr>
            <p:cNvPr id="4" name="TextBox 4"/>
            <p:cNvSpPr txBox="1"/>
            <p:nvPr/>
          </p:nvSpPr>
          <p:spPr>
            <a:xfrm>
              <a:off x="0" y="-66675"/>
              <a:ext cx="5380148" cy="7076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479"/>
                </a:lnSpc>
              </a:pPr>
              <a:r>
                <a:rPr lang="en-US" sz="3199" b="1">
                  <a:solidFill>
                    <a:srgbClr val="9988FF"/>
                  </a:solidFill>
                  <a:latin typeface="Inter Bold"/>
                  <a:ea typeface="Inter Bold"/>
                  <a:cs typeface="Inter Bold"/>
                  <a:sym typeface="Inter Bold"/>
                </a:rPr>
                <a:t>STEP 2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827137"/>
              <a:ext cx="5380148" cy="125943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849"/>
                </a:lnSpc>
              </a:pPr>
              <a:r>
                <a:rPr lang="en-US" sz="2749" b="1">
                  <a:solidFill>
                    <a:srgbClr val="292828"/>
                  </a:solidFill>
                  <a:latin typeface="Inter Bold"/>
                  <a:ea typeface="Inter Bold"/>
                  <a:cs typeface="Inter Bold"/>
                  <a:sym typeface="Inter Bold"/>
                </a:rPr>
                <a:t>Select action using exploration strategy</a:t>
              </a:r>
            </a:p>
          </p:txBody>
        </p:sp>
      </p:grpSp>
      <p:sp>
        <p:nvSpPr>
          <p:cNvPr id="6" name="AutoShape 6"/>
          <p:cNvSpPr/>
          <p:nvPr/>
        </p:nvSpPr>
        <p:spPr>
          <a:xfrm>
            <a:off x="6100763" y="5143500"/>
            <a:ext cx="13082977" cy="4762"/>
          </a:xfrm>
          <a:prstGeom prst="line">
            <a:avLst/>
          </a:prstGeom>
          <a:ln w="9525" cap="rnd">
            <a:solidFill>
              <a:srgbClr val="292828">
                <a:alpha val="47843"/>
              </a:srgbClr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LID4096"/>
          </a:p>
        </p:txBody>
      </p:sp>
      <p:sp>
        <p:nvSpPr>
          <p:cNvPr id="7" name="AutoShape 7"/>
          <p:cNvSpPr/>
          <p:nvPr/>
        </p:nvSpPr>
        <p:spPr>
          <a:xfrm rot="-5400000">
            <a:off x="834876" y="5261124"/>
            <a:ext cx="10531773" cy="0"/>
          </a:xfrm>
          <a:prstGeom prst="line">
            <a:avLst/>
          </a:prstGeom>
          <a:ln w="9525" cap="rnd">
            <a:solidFill>
              <a:srgbClr val="292828">
                <a:alpha val="49804"/>
              </a:srgbClr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LID4096"/>
          </a:p>
        </p:txBody>
      </p:sp>
      <p:sp>
        <p:nvSpPr>
          <p:cNvPr id="8" name="AutoShape 8"/>
          <p:cNvSpPr/>
          <p:nvPr/>
        </p:nvSpPr>
        <p:spPr>
          <a:xfrm rot="-5400000">
            <a:off x="6921351" y="5138738"/>
            <a:ext cx="10531773" cy="0"/>
          </a:xfrm>
          <a:prstGeom prst="line">
            <a:avLst/>
          </a:prstGeom>
          <a:ln w="9525" cap="rnd">
            <a:solidFill>
              <a:srgbClr val="292828">
                <a:alpha val="49804"/>
              </a:srgbClr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LID4096"/>
          </a:p>
        </p:txBody>
      </p:sp>
      <p:grpSp>
        <p:nvGrpSpPr>
          <p:cNvPr id="9" name="Group 9"/>
          <p:cNvGrpSpPr/>
          <p:nvPr/>
        </p:nvGrpSpPr>
        <p:grpSpPr>
          <a:xfrm>
            <a:off x="7125572" y="1858454"/>
            <a:ext cx="4036856" cy="1564932"/>
            <a:chOff x="0" y="0"/>
            <a:chExt cx="5382474" cy="2086577"/>
          </a:xfrm>
        </p:grpSpPr>
        <p:sp>
          <p:nvSpPr>
            <p:cNvPr id="10" name="TextBox 10"/>
            <p:cNvSpPr txBox="1"/>
            <p:nvPr/>
          </p:nvSpPr>
          <p:spPr>
            <a:xfrm>
              <a:off x="0" y="-66675"/>
              <a:ext cx="5380148" cy="7076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479"/>
                </a:lnSpc>
              </a:pPr>
              <a:r>
                <a:rPr lang="en-US" sz="3199" b="1">
                  <a:solidFill>
                    <a:srgbClr val="9988FF"/>
                  </a:solidFill>
                  <a:latin typeface="Inter Bold"/>
                  <a:ea typeface="Inter Bold"/>
                  <a:cs typeface="Inter Bold"/>
                  <a:sym typeface="Inter Bold"/>
                </a:rPr>
                <a:t>STEP 1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2326" y="827137"/>
              <a:ext cx="5380148" cy="125943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849"/>
                </a:lnSpc>
              </a:pPr>
              <a:r>
                <a:rPr lang="en-US" sz="2749" b="1">
                  <a:solidFill>
                    <a:srgbClr val="292828"/>
                  </a:solidFill>
                  <a:latin typeface="Inter Bold"/>
                  <a:ea typeface="Inter Bold"/>
                  <a:cs typeface="Inter Bold"/>
                  <a:sym typeface="Inter Bold"/>
                </a:rPr>
                <a:t>Observe current state of the environment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3211175" y="6962775"/>
            <a:ext cx="4035111" cy="1564932"/>
            <a:chOff x="0" y="0"/>
            <a:chExt cx="5380148" cy="2086577"/>
          </a:xfrm>
        </p:grpSpPr>
        <p:sp>
          <p:nvSpPr>
            <p:cNvPr id="13" name="TextBox 13"/>
            <p:cNvSpPr txBox="1"/>
            <p:nvPr/>
          </p:nvSpPr>
          <p:spPr>
            <a:xfrm>
              <a:off x="0" y="-66675"/>
              <a:ext cx="5380148" cy="7076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479"/>
                </a:lnSpc>
              </a:pPr>
              <a:r>
                <a:rPr lang="en-US" sz="3199" b="1">
                  <a:solidFill>
                    <a:srgbClr val="9988FF"/>
                  </a:solidFill>
                  <a:latin typeface="Inter Bold"/>
                  <a:ea typeface="Inter Bold"/>
                  <a:cs typeface="Inter Bold"/>
                  <a:sym typeface="Inter Bold"/>
                </a:rPr>
                <a:t>STEP 4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827137"/>
              <a:ext cx="5380148" cy="125943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849"/>
                </a:lnSpc>
              </a:pPr>
              <a:r>
                <a:rPr lang="en-US" sz="2749" b="1">
                  <a:solidFill>
                    <a:srgbClr val="292828"/>
                  </a:solidFill>
                  <a:latin typeface="Inter Bold"/>
                  <a:ea typeface="Inter Bold"/>
                  <a:cs typeface="Inter Bold"/>
                  <a:sym typeface="Inter Bold"/>
                </a:rPr>
                <a:t>Update the Q-table based on the transition</a:t>
              </a: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7125572" y="6962775"/>
            <a:ext cx="4035111" cy="1564932"/>
            <a:chOff x="0" y="0"/>
            <a:chExt cx="5380148" cy="2086577"/>
          </a:xfrm>
        </p:grpSpPr>
        <p:sp>
          <p:nvSpPr>
            <p:cNvPr id="16" name="TextBox 16"/>
            <p:cNvSpPr txBox="1"/>
            <p:nvPr/>
          </p:nvSpPr>
          <p:spPr>
            <a:xfrm>
              <a:off x="0" y="-66675"/>
              <a:ext cx="5380148" cy="7076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479"/>
                </a:lnSpc>
              </a:pPr>
              <a:r>
                <a:rPr lang="en-US" sz="3199" b="1">
                  <a:solidFill>
                    <a:srgbClr val="9988FF"/>
                  </a:solidFill>
                  <a:latin typeface="Inter Bold"/>
                  <a:ea typeface="Inter Bold"/>
                  <a:cs typeface="Inter Bold"/>
                  <a:sym typeface="Inter Bold"/>
                </a:rPr>
                <a:t>STEP 3</a:t>
              </a: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827137"/>
              <a:ext cx="5380148" cy="125943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849"/>
                </a:lnSpc>
              </a:pPr>
              <a:r>
                <a:rPr lang="en-US" sz="2749" b="1">
                  <a:solidFill>
                    <a:srgbClr val="292828"/>
                  </a:solidFill>
                  <a:latin typeface="Inter Bold"/>
                  <a:ea typeface="Inter Bold"/>
                  <a:cs typeface="Inter Bold"/>
                  <a:sym typeface="Inter Bold"/>
                </a:rPr>
                <a:t>Execute action and get next state and reward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8154613" y="-122386"/>
            <a:ext cx="0" cy="10531773"/>
          </a:xfrm>
          <a:prstGeom prst="line">
            <a:avLst/>
          </a:prstGeom>
          <a:ln w="9525" cap="rnd">
            <a:solidFill>
              <a:srgbClr val="292828">
                <a:alpha val="49804"/>
              </a:srgbClr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LID4096"/>
          </a:p>
        </p:txBody>
      </p:sp>
      <p:sp>
        <p:nvSpPr>
          <p:cNvPr id="3" name="AutoShape 3"/>
          <p:cNvSpPr/>
          <p:nvPr/>
        </p:nvSpPr>
        <p:spPr>
          <a:xfrm flipV="1">
            <a:off x="8154613" y="3441610"/>
            <a:ext cx="10133387" cy="0"/>
          </a:xfrm>
          <a:prstGeom prst="line">
            <a:avLst/>
          </a:prstGeom>
          <a:ln w="9525" cap="rnd">
            <a:solidFill>
              <a:srgbClr val="292828">
                <a:alpha val="47843"/>
              </a:srgbClr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LID4096"/>
          </a:p>
        </p:txBody>
      </p:sp>
      <p:sp>
        <p:nvSpPr>
          <p:cNvPr id="4" name="AutoShape 4"/>
          <p:cNvSpPr/>
          <p:nvPr/>
        </p:nvSpPr>
        <p:spPr>
          <a:xfrm>
            <a:off x="8149850" y="6910323"/>
            <a:ext cx="10138150" cy="0"/>
          </a:xfrm>
          <a:prstGeom prst="line">
            <a:avLst/>
          </a:prstGeom>
          <a:ln w="9525" cap="rnd">
            <a:solidFill>
              <a:srgbClr val="292828">
                <a:alpha val="47843"/>
              </a:srgbClr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LID4096"/>
          </a:p>
        </p:txBody>
      </p:sp>
      <p:sp>
        <p:nvSpPr>
          <p:cNvPr id="5" name="TextBox 5"/>
          <p:cNvSpPr txBox="1"/>
          <p:nvPr/>
        </p:nvSpPr>
        <p:spPr>
          <a:xfrm>
            <a:off x="746655" y="4256715"/>
            <a:ext cx="6813629" cy="9163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30"/>
              </a:lnSpc>
            </a:pPr>
            <a:r>
              <a:rPr lang="en-US" sz="6600">
                <a:solidFill>
                  <a:srgbClr val="292828"/>
                </a:solidFill>
                <a:latin typeface="Inter"/>
                <a:ea typeface="Inter"/>
                <a:cs typeface="Inter"/>
                <a:sym typeface="Inter"/>
              </a:rPr>
              <a:t>Deep RL (DRL)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9593322" y="921012"/>
            <a:ext cx="8254416" cy="1715409"/>
            <a:chOff x="0" y="0"/>
            <a:chExt cx="11005889" cy="2287212"/>
          </a:xfrm>
        </p:grpSpPr>
        <p:sp>
          <p:nvSpPr>
            <p:cNvPr id="7" name="TextBox 7"/>
            <p:cNvSpPr txBox="1"/>
            <p:nvPr/>
          </p:nvSpPr>
          <p:spPr>
            <a:xfrm>
              <a:off x="0" y="-76200"/>
              <a:ext cx="11005889" cy="76115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759"/>
                </a:lnSpc>
              </a:pPr>
              <a:r>
                <a:rPr lang="en-US" sz="3399" b="1">
                  <a:solidFill>
                    <a:srgbClr val="9988FF"/>
                  </a:solidFill>
                  <a:latin typeface="Inter Bold"/>
                  <a:ea typeface="Inter Bold"/>
                  <a:cs typeface="Inter Bold"/>
                  <a:sym typeface="Inter Bold"/>
                </a:rPr>
                <a:t>CONCEPT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934662"/>
              <a:ext cx="11005889" cy="13525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199"/>
                </a:lnSpc>
              </a:pPr>
              <a:r>
                <a:rPr lang="en-US" sz="2999">
                  <a:solidFill>
                    <a:srgbClr val="292828"/>
                  </a:solidFill>
                  <a:latin typeface="Inter"/>
                  <a:ea typeface="Inter"/>
                  <a:cs typeface="Inter"/>
                  <a:sym typeface="Inter"/>
                </a:rPr>
                <a:t>Using Neural Network to approximate the Action-Value function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9593322" y="4269600"/>
            <a:ext cx="8254416" cy="1681113"/>
            <a:chOff x="0" y="0"/>
            <a:chExt cx="11005889" cy="2241484"/>
          </a:xfrm>
        </p:grpSpPr>
        <p:sp>
          <p:nvSpPr>
            <p:cNvPr id="10" name="TextBox 10"/>
            <p:cNvSpPr txBox="1"/>
            <p:nvPr/>
          </p:nvSpPr>
          <p:spPr>
            <a:xfrm>
              <a:off x="0" y="-76200"/>
              <a:ext cx="11005889" cy="76115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759"/>
                </a:lnSpc>
              </a:pPr>
              <a:r>
                <a:rPr lang="en-US" sz="3399" b="1">
                  <a:solidFill>
                    <a:srgbClr val="9988FF"/>
                  </a:solidFill>
                  <a:latin typeface="Inter Bold"/>
                  <a:ea typeface="Inter Bold"/>
                  <a:cs typeface="Inter Bold"/>
                  <a:sym typeface="Inter Bold"/>
                </a:rPr>
                <a:t>SCALABILITY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888933"/>
              <a:ext cx="11005889" cy="13525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199"/>
                </a:lnSpc>
              </a:pPr>
              <a:r>
                <a:rPr lang="en-US" sz="2999">
                  <a:solidFill>
                    <a:srgbClr val="292828"/>
                  </a:solidFill>
                  <a:latin typeface="Inter"/>
                  <a:ea typeface="Inter"/>
                  <a:cs typeface="Inter"/>
                  <a:sym typeface="Inter"/>
                </a:rPr>
                <a:t>Efficient for large, high-dimensional, and complex environments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9593322" y="7606347"/>
            <a:ext cx="8254416" cy="1762143"/>
            <a:chOff x="0" y="0"/>
            <a:chExt cx="11005889" cy="2349524"/>
          </a:xfrm>
        </p:grpSpPr>
        <p:sp>
          <p:nvSpPr>
            <p:cNvPr id="13" name="TextBox 13"/>
            <p:cNvSpPr txBox="1"/>
            <p:nvPr/>
          </p:nvSpPr>
          <p:spPr>
            <a:xfrm>
              <a:off x="0" y="-76200"/>
              <a:ext cx="11005889" cy="76115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759"/>
                </a:lnSpc>
              </a:pPr>
              <a:r>
                <a:rPr lang="en-US" sz="3399" b="1">
                  <a:solidFill>
                    <a:srgbClr val="9988FF"/>
                  </a:solidFill>
                  <a:latin typeface="Inter Bold"/>
                  <a:ea typeface="Inter Bold"/>
                  <a:cs typeface="Inter Bold"/>
                  <a:sym typeface="Inter Bold"/>
                </a:rPr>
                <a:t>COMPLEXITY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996973"/>
              <a:ext cx="11005889" cy="13525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199"/>
                </a:lnSpc>
              </a:pPr>
              <a:r>
                <a:rPr lang="en-US" sz="2999">
                  <a:solidFill>
                    <a:srgbClr val="292828"/>
                  </a:solidFill>
                  <a:latin typeface="Inter"/>
                  <a:ea typeface="Inter"/>
                  <a:cs typeface="Inter"/>
                  <a:sym typeface="Inter"/>
                </a:rPr>
                <a:t>Requires more computation and careful tuning of neural networks.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5309256"/>
            <a:ext cx="8245512" cy="4202385"/>
            <a:chOff x="0" y="0"/>
            <a:chExt cx="10994016" cy="5603180"/>
          </a:xfrm>
        </p:grpSpPr>
        <p:sp>
          <p:nvSpPr>
            <p:cNvPr id="3" name="TextBox 3"/>
            <p:cNvSpPr txBox="1"/>
            <p:nvPr/>
          </p:nvSpPr>
          <p:spPr>
            <a:xfrm>
              <a:off x="0" y="-57150"/>
              <a:ext cx="10994016" cy="12791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885"/>
                </a:lnSpc>
              </a:pPr>
              <a:r>
                <a:rPr lang="en-US" sz="2775">
                  <a:solidFill>
                    <a:srgbClr val="9988FF"/>
                  </a:solidFill>
                  <a:latin typeface="Inter"/>
                  <a:ea typeface="Inter"/>
                  <a:cs typeface="Inter"/>
                  <a:sym typeface="Inter"/>
                </a:rPr>
                <a:t>Scalability: </a:t>
              </a:r>
              <a:r>
                <a:rPr lang="en-US" sz="2775">
                  <a:solidFill>
                    <a:srgbClr val="292828"/>
                  </a:solidFill>
                  <a:latin typeface="Inter"/>
                  <a:ea typeface="Inter"/>
                  <a:cs typeface="Inter"/>
                  <a:sym typeface="Inter"/>
                </a:rPr>
                <a:t>Large number of parameters and complex architectures</a:t>
              </a:r>
            </a:p>
          </p:txBody>
        </p:sp>
        <p:sp>
          <p:nvSpPr>
            <p:cNvPr id="4" name="AutoShape 4"/>
            <p:cNvSpPr/>
            <p:nvPr/>
          </p:nvSpPr>
          <p:spPr>
            <a:xfrm>
              <a:off x="0" y="1556029"/>
              <a:ext cx="9690564" cy="0"/>
            </a:xfrm>
            <a:prstGeom prst="line">
              <a:avLst/>
            </a:prstGeom>
            <a:ln w="12700" cap="rnd">
              <a:solidFill>
                <a:srgbClr val="292828">
                  <a:alpha val="47843"/>
                </a:srgbClr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LID4096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1865109"/>
              <a:ext cx="10994016" cy="190610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892"/>
                </a:lnSpc>
              </a:pPr>
              <a:r>
                <a:rPr lang="en-US" sz="2780">
                  <a:solidFill>
                    <a:srgbClr val="9988FF"/>
                  </a:solidFill>
                  <a:latin typeface="Inter"/>
                  <a:ea typeface="Inter"/>
                  <a:cs typeface="Inter"/>
                  <a:sym typeface="Inter"/>
                </a:rPr>
                <a:t>Non-linearities:</a:t>
              </a:r>
              <a:r>
                <a:rPr lang="en-US" sz="2780">
                  <a:solidFill>
                    <a:srgbClr val="292828"/>
                  </a:solidFill>
                  <a:latin typeface="Inter"/>
                  <a:ea typeface="Inter"/>
                  <a:cs typeface="Inter"/>
                  <a:sym typeface="Inter"/>
                </a:rPr>
                <a:t> Activation functions complicate the verification </a:t>
              </a:r>
            </a:p>
            <a:p>
              <a:pPr algn="l">
                <a:lnSpc>
                  <a:spcPts val="3892"/>
                </a:lnSpc>
              </a:pPr>
              <a:endParaRPr lang="en-US" sz="2780">
                <a:solidFill>
                  <a:srgbClr val="292828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6" name="AutoShape 6"/>
            <p:cNvSpPr/>
            <p:nvPr/>
          </p:nvSpPr>
          <p:spPr>
            <a:xfrm>
              <a:off x="0" y="3417680"/>
              <a:ext cx="9690564" cy="0"/>
            </a:xfrm>
            <a:prstGeom prst="line">
              <a:avLst/>
            </a:prstGeom>
            <a:ln w="12700" cap="rnd">
              <a:solidFill>
                <a:srgbClr val="292828">
                  <a:alpha val="47843"/>
                </a:srgbClr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LID4096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3697080"/>
              <a:ext cx="10994016" cy="190610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892"/>
                </a:lnSpc>
              </a:pPr>
              <a:r>
                <a:rPr lang="en-US" sz="2780">
                  <a:solidFill>
                    <a:srgbClr val="9988FF"/>
                  </a:solidFill>
                  <a:latin typeface="Inter"/>
                  <a:ea typeface="Inter"/>
                  <a:cs typeface="Inter"/>
                  <a:sym typeface="Inter"/>
                </a:rPr>
                <a:t>Robustness:</a:t>
              </a:r>
              <a:r>
                <a:rPr lang="en-US" sz="2780">
                  <a:solidFill>
                    <a:srgbClr val="292828"/>
                  </a:solidFill>
                  <a:latin typeface="Inter"/>
                  <a:ea typeface="Inter"/>
                  <a:cs typeface="Inter"/>
                  <a:sym typeface="Inter"/>
                </a:rPr>
                <a:t> Ensuring NN are robust against adversarial attacks</a:t>
              </a:r>
            </a:p>
            <a:p>
              <a:pPr algn="l">
                <a:lnSpc>
                  <a:spcPts val="3892"/>
                </a:lnSpc>
              </a:pPr>
              <a:endParaRPr lang="en-US" sz="2780">
                <a:solidFill>
                  <a:srgbClr val="292828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8" name="AutoShape 8"/>
            <p:cNvSpPr/>
            <p:nvPr/>
          </p:nvSpPr>
          <p:spPr>
            <a:xfrm>
              <a:off x="0" y="5271742"/>
              <a:ext cx="9690564" cy="0"/>
            </a:xfrm>
            <a:prstGeom prst="line">
              <a:avLst/>
            </a:prstGeom>
            <a:ln w="12700" cap="rnd">
              <a:solidFill>
                <a:srgbClr val="292828">
                  <a:alpha val="47843"/>
                </a:srgbClr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LID4096"/>
            </a:p>
          </p:txBody>
        </p:sp>
      </p:grpSp>
      <p:sp>
        <p:nvSpPr>
          <p:cNvPr id="9" name="Freeform 9"/>
          <p:cNvSpPr/>
          <p:nvPr/>
        </p:nvSpPr>
        <p:spPr>
          <a:xfrm>
            <a:off x="10087175" y="0"/>
            <a:ext cx="8200825" cy="10287000"/>
          </a:xfrm>
          <a:custGeom>
            <a:avLst/>
            <a:gdLst/>
            <a:ahLst/>
            <a:cxnLst/>
            <a:rect l="l" t="t" r="r" b="b"/>
            <a:pathLst>
              <a:path w="8200825" h="10287000">
                <a:moveTo>
                  <a:pt x="0" y="0"/>
                </a:moveTo>
                <a:lnTo>
                  <a:pt x="8200825" y="0"/>
                </a:lnTo>
                <a:lnTo>
                  <a:pt x="8200825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LID4096"/>
          </a:p>
        </p:txBody>
      </p:sp>
      <p:sp>
        <p:nvSpPr>
          <p:cNvPr id="10" name="TextBox 10"/>
          <p:cNvSpPr txBox="1"/>
          <p:nvPr/>
        </p:nvSpPr>
        <p:spPr>
          <a:xfrm>
            <a:off x="1028700" y="885825"/>
            <a:ext cx="9116487" cy="38982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360"/>
              </a:lnSpc>
            </a:pPr>
            <a:r>
              <a:rPr lang="en-US" sz="7400">
                <a:solidFill>
                  <a:srgbClr val="9988FF"/>
                </a:solidFill>
                <a:latin typeface="Inter"/>
                <a:ea typeface="Inter"/>
                <a:cs typeface="Inter"/>
                <a:sym typeface="Inter"/>
              </a:rPr>
              <a:t>Challenges </a:t>
            </a:r>
            <a:r>
              <a:rPr lang="en-US" sz="7400">
                <a:solidFill>
                  <a:srgbClr val="292828"/>
                </a:solidFill>
                <a:latin typeface="Inter"/>
                <a:ea typeface="Inter"/>
                <a:cs typeface="Inter"/>
                <a:sym typeface="Inter"/>
              </a:rPr>
              <a:t>in Formal Verification of Neural Networks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558</Words>
  <Application>Microsoft Office PowerPoint</Application>
  <PresentationFormat>Custom</PresentationFormat>
  <Paragraphs>75</Paragraphs>
  <Slides>17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Calibri</vt:lpstr>
      <vt:lpstr>Inter</vt:lpstr>
      <vt:lpstr>Inter Bold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Formal Verification and Reinforcment Learning Project</dc:title>
  <cp:lastModifiedBy>Erel Dekel</cp:lastModifiedBy>
  <cp:revision>1</cp:revision>
  <dcterms:created xsi:type="dcterms:W3CDTF">2006-08-16T00:00:00Z</dcterms:created>
  <dcterms:modified xsi:type="dcterms:W3CDTF">2024-09-10T00:38:11Z</dcterms:modified>
  <dc:identifier>DAGQHO6rlyw</dc:identifier>
</cp:coreProperties>
</file>