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Inter" panose="020B0604020202020204" charset="0"/>
      <p:regular r:id="rId17"/>
    </p:embeddedFont>
    <p:embeddedFont>
      <p:font typeface="Inte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6D563DF3-0874-41BC-8CC4-B0A8BAA513FF}"/>
    <pc:docChg chg="undo custSel modSld">
      <pc:chgData name="Erel Dekel" userId="5861eaf1660df668" providerId="LiveId" clId="{6D563DF3-0874-41BC-8CC4-B0A8BAA513FF}" dt="2024-09-08T17:22:10.960" v="1" actId="1076"/>
      <pc:docMkLst>
        <pc:docMk/>
      </pc:docMkLst>
      <pc:sldChg chg="modSp mod">
        <pc:chgData name="Erel Dekel" userId="5861eaf1660df668" providerId="LiveId" clId="{6D563DF3-0874-41BC-8CC4-B0A8BAA513FF}" dt="2024-09-08T17:22:10.960" v="1" actId="1076"/>
        <pc:sldMkLst>
          <pc:docMk/>
          <pc:sldMk cId="0" sldId="266"/>
        </pc:sldMkLst>
        <pc:picChg chg="mod">
          <ac:chgData name="Erel Dekel" userId="5861eaf1660df668" providerId="LiveId" clId="{6D563DF3-0874-41BC-8CC4-B0A8BAA513FF}" dt="2024-09-08T17:22:10.960" v="1" actId="1076"/>
          <ac:picMkLst>
            <pc:docMk/>
            <pc:sldMk cId="0" sldId="266"/>
            <ac:picMk id="18" creationId="{E3C06ABC-7364-A416-A49F-7CAA7663FE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99526">
            <a:off x="-1005568" y="1619159"/>
            <a:ext cx="20666348" cy="5885343"/>
          </a:xfrm>
          <a:custGeom>
            <a:avLst/>
            <a:gdLst/>
            <a:ahLst/>
            <a:cxnLst/>
            <a:rect l="l" t="t" r="r" b="b"/>
            <a:pathLst>
              <a:path w="20666348" h="5885343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2673842" y="2505075"/>
            <a:ext cx="12940316" cy="526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3"/>
              </a:lnSpc>
            </a:pPr>
            <a:r>
              <a:rPr lang="en-US" sz="868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FORMAL VERIFICATION METHODS FOR SOLVING SPATIAL GAMES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38028" y="962025"/>
            <a:ext cx="1181194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supervisors: Avraham Raviv &amp; Hillel Kugler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9014" y="8767445"/>
            <a:ext cx="15049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authors: Boaz Gurevich &amp; Erel Dekel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B90DD06F-A0D0-E3AF-9262-4C46D9A8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25296"/>
            <a:ext cx="7239000" cy="8043334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4" name="Group 4"/>
          <p:cNvGrpSpPr/>
          <p:nvPr/>
        </p:nvGrpSpPr>
        <p:grpSpPr>
          <a:xfrm>
            <a:off x="1326333" y="3961343"/>
            <a:ext cx="7817667" cy="2364314"/>
            <a:chOff x="0" y="0"/>
            <a:chExt cx="10423556" cy="315241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0423556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The Sokoban Game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47494"/>
              <a:ext cx="10423556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Use the keeper to push of the box into the targets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89008" y="4322583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9731900" y="1252714"/>
            <a:ext cx="6994749" cy="4953776"/>
            <a:chOff x="0" y="0"/>
            <a:chExt cx="9326333" cy="6605034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9326333" cy="260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Convolutional </a:t>
              </a:r>
              <a:r>
                <a:rPr lang="en-US" sz="6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Neural Network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00560"/>
              <a:ext cx="9326333" cy="1292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Designed to exploit spatial structure from the input features 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4749564"/>
              <a:ext cx="932633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962289"/>
              <a:ext cx="9326333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One 2D convolutional layer followed by a max pulling layer and a fully connected layer with ReLU activation function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89008" y="1243189"/>
            <a:ext cx="6994749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Fully Connected </a:t>
            </a:r>
            <a:r>
              <a:rPr lang="en-US" sz="6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Neural Network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9008" y="3636466"/>
            <a:ext cx="69947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Treats all input feature independently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9008" y="4470221"/>
            <a:ext cx="699474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One fully connected hidden layer with ReLU activation function</a:t>
            </a:r>
          </a:p>
        </p:txBody>
      </p:sp>
      <p:pic>
        <p:nvPicPr>
          <p:cNvPr id="16" name="Picture 15" descr="A diagram of a network&#10;&#10;Description automatically generated">
            <a:extLst>
              <a:ext uri="{FF2B5EF4-FFF2-40B4-BE49-F238E27FC236}">
                <a16:creationId xmlns:a16="http://schemas.microsoft.com/office/drawing/2014/main" id="{F5F9D005-D5BC-C0F1-6D03-13A20F79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t="16019" r="24023" b="18203"/>
          <a:stretch/>
        </p:blipFill>
        <p:spPr>
          <a:xfrm>
            <a:off x="2362200" y="6515100"/>
            <a:ext cx="4386268" cy="3062111"/>
          </a:xfrm>
          <a:prstGeom prst="rect">
            <a:avLst/>
          </a:prstGeom>
        </p:spPr>
      </p:pic>
      <p:pic>
        <p:nvPicPr>
          <p:cNvPr id="18" name="Picture 17" descr="A blue and green grid&#10;&#10;Description automatically generated">
            <a:extLst>
              <a:ext uri="{FF2B5EF4-FFF2-40B4-BE49-F238E27FC236}">
                <a16:creationId xmlns:a16="http://schemas.microsoft.com/office/drawing/2014/main" id="{E3C06ABC-7364-A416-A49F-7CAA7663F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086" y="6515100"/>
            <a:ext cx="37623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8834" y="4373561"/>
            <a:ext cx="5600551" cy="1377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Agent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70918" y="965517"/>
            <a:ext cx="8439169" cy="8355965"/>
            <a:chOff x="0" y="0"/>
            <a:chExt cx="11252225" cy="1114128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Learning: </a:t>
              </a:r>
              <a:r>
                <a:rPr lang="en-US" sz="27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replay buffer, MSE loss function and ADAM optimizer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554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18292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Exploration vs. Exploitation: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Balance using $$ method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43404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03258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Prioritized Replay: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Store good steps to speed up the learning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82540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38822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Target Model: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Using 2nd model to update the main model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93103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873192"/>
              <a:ext cx="1125222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Export ONNX: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Visualize the Neural Network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11349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9008" y="31541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292828"/>
                </a:solidFill>
                <a:latin typeface="Inter Bold"/>
                <a:ea typeface="Inter Bold"/>
                <a:cs typeface="Inter Bold"/>
                <a:sym typeface="Inter Bold"/>
              </a:rPr>
              <a:t>Reward different rewards if the step was:</a:t>
            </a:r>
          </a:p>
        </p:txBody>
      </p:sp>
      <p:sp>
        <p:nvSpPr>
          <p:cNvPr id="3" name="AutoShape 3"/>
          <p:cNvSpPr/>
          <p:nvPr/>
        </p:nvSpPr>
        <p:spPr>
          <a:xfrm>
            <a:off x="1389008" y="3757612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389008" y="3905250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Wasteful, did not change the state</a:t>
            </a:r>
          </a:p>
        </p:txBody>
      </p:sp>
      <p:sp>
        <p:nvSpPr>
          <p:cNvPr id="5" name="AutoShape 5"/>
          <p:cNvSpPr/>
          <p:nvPr/>
        </p:nvSpPr>
        <p:spPr>
          <a:xfrm>
            <a:off x="1389008" y="4508566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89008" y="46562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Final, the game is solved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04243" y="1252714"/>
            <a:ext cx="7355057" cy="5000271"/>
            <a:chOff x="0" y="0"/>
            <a:chExt cx="9806743" cy="66670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980674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Hot or Cold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51059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variation of BFS to calculate state value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595451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67072"/>
              <a:ext cx="9806743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Estimate the value of the state before and the state after the step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670263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41884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Reward positively if better and negatively if worse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243877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7" t="-5455" r="-272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5" name="Freeform 15"/>
          <p:cNvSpPr/>
          <p:nvPr/>
        </p:nvSpPr>
        <p:spPr>
          <a:xfrm>
            <a:off x="374338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7" t="-1755" r="-87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AutoShape 16"/>
          <p:cNvSpPr/>
          <p:nvPr/>
        </p:nvSpPr>
        <p:spPr>
          <a:xfrm>
            <a:off x="1389008" y="5253038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17" name="Group 17"/>
          <p:cNvGrpSpPr/>
          <p:nvPr/>
        </p:nvGrpSpPr>
        <p:grpSpPr>
          <a:xfrm>
            <a:off x="1389008" y="1252714"/>
            <a:ext cx="6994749" cy="4553726"/>
            <a:chOff x="0" y="0"/>
            <a:chExt cx="9326333" cy="607163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932633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Simple Reward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546489"/>
              <a:ext cx="932633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None of the above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333" y="4535034"/>
            <a:ext cx="83213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Instead, We coded previous loop detection to simulate veirifcation</a:t>
            </a:r>
          </a:p>
        </p:txBody>
      </p:sp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10280909" y="3338085"/>
            <a:ext cx="6978391" cy="2527248"/>
          </a:xfrm>
          <a:custGeom>
            <a:avLst/>
            <a:gdLst/>
            <a:ahLst/>
            <a:cxnLst/>
            <a:rect l="l" t="t" r="r" b="b"/>
            <a:pathLst>
              <a:path w="6978391" h="2527248">
                <a:moveTo>
                  <a:pt x="0" y="0"/>
                </a:moveTo>
                <a:lnTo>
                  <a:pt x="6978391" y="0"/>
                </a:lnTo>
                <a:lnTo>
                  <a:pt x="6978391" y="2527248"/>
                </a:lnTo>
                <a:lnTo>
                  <a:pt x="0" y="25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>
            <a:off x="5396776" y="6465408"/>
            <a:ext cx="11862524" cy="1396293"/>
          </a:xfrm>
          <a:custGeom>
            <a:avLst/>
            <a:gdLst/>
            <a:ahLst/>
            <a:cxnLst/>
            <a:rect l="l" t="t" r="r" b="b"/>
            <a:pathLst>
              <a:path w="11862524" h="1396293">
                <a:moveTo>
                  <a:pt x="0" y="0"/>
                </a:moveTo>
                <a:lnTo>
                  <a:pt x="11862524" y="0"/>
                </a:lnTo>
                <a:lnTo>
                  <a:pt x="11862524" y="1396293"/>
                </a:lnTo>
                <a:lnTo>
                  <a:pt x="0" y="1396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26333" y="1019175"/>
            <a:ext cx="83213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Verification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333" y="2599898"/>
            <a:ext cx="832138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Using Maraboupy was unsuccessful, some operations in ONNX format weren’t recognized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3894" y="4555985"/>
            <a:ext cx="8551716" cy="2029026"/>
          </a:xfrm>
          <a:custGeom>
            <a:avLst/>
            <a:gdLst/>
            <a:ahLst/>
            <a:cxnLst/>
            <a:rect l="l" t="t" r="r" b="b"/>
            <a:pathLst>
              <a:path w="8551716" h="2029026">
                <a:moveTo>
                  <a:pt x="0" y="0"/>
                </a:moveTo>
                <a:lnTo>
                  <a:pt x="8551716" y="0"/>
                </a:lnTo>
                <a:lnTo>
                  <a:pt x="8551716" y="2029027"/>
                </a:lnTo>
                <a:lnTo>
                  <a:pt x="0" y="202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483894" y="6931721"/>
            <a:ext cx="8551716" cy="1985856"/>
          </a:xfrm>
          <a:custGeom>
            <a:avLst/>
            <a:gdLst/>
            <a:ahLst/>
            <a:cxnLst/>
            <a:rect l="l" t="t" r="r" b="b"/>
            <a:pathLst>
              <a:path w="8551716" h="1985856">
                <a:moveTo>
                  <a:pt x="0" y="0"/>
                </a:moveTo>
                <a:lnTo>
                  <a:pt x="8551716" y="0"/>
                </a:lnTo>
                <a:lnTo>
                  <a:pt x="8551716" y="1985856"/>
                </a:lnTo>
                <a:lnTo>
                  <a:pt x="0" y="198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" t="-6494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9471418" y="4555985"/>
            <a:ext cx="8332687" cy="2029026"/>
          </a:xfrm>
          <a:custGeom>
            <a:avLst/>
            <a:gdLst/>
            <a:ahLst/>
            <a:cxnLst/>
            <a:rect l="l" t="t" r="r" b="b"/>
            <a:pathLst>
              <a:path w="8332687" h="2029026">
                <a:moveTo>
                  <a:pt x="0" y="0"/>
                </a:moveTo>
                <a:lnTo>
                  <a:pt x="8332688" y="0"/>
                </a:lnTo>
                <a:lnTo>
                  <a:pt x="8332688" y="2029027"/>
                </a:lnTo>
                <a:lnTo>
                  <a:pt x="0" y="2029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>
            <a:off x="9471418" y="6857681"/>
            <a:ext cx="8332687" cy="2059896"/>
          </a:xfrm>
          <a:custGeom>
            <a:avLst/>
            <a:gdLst/>
            <a:ahLst/>
            <a:cxnLst/>
            <a:rect l="l" t="t" r="r" b="b"/>
            <a:pathLst>
              <a:path w="8332687" h="2059896">
                <a:moveTo>
                  <a:pt x="0" y="0"/>
                </a:moveTo>
                <a:lnTo>
                  <a:pt x="8332688" y="0"/>
                </a:lnTo>
                <a:lnTo>
                  <a:pt x="8332688" y="2059896"/>
                </a:lnTo>
                <a:lnTo>
                  <a:pt x="0" y="2059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6" name="Freeform 6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7" name="Group 7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 and Conclusion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Adding the loop detection helped to speed up the convergence each time we run the agent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3137" y="6785911"/>
            <a:ext cx="18814273" cy="5357911"/>
          </a:xfrm>
          <a:custGeom>
            <a:avLst/>
            <a:gdLst/>
            <a:ahLst/>
            <a:cxnLst/>
            <a:rect l="l" t="t" r="r" b="b"/>
            <a:pathLst>
              <a:path w="18814273" h="5357911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654913" y="3012440"/>
            <a:ext cx="14978174" cy="523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Formal Verification</a:t>
            </a:r>
            <a:r>
              <a:rPr lang="en-US" sz="6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uses mathematical techniques to prove a system's correctness, ensuring it meets specified requirements. It's crucial for safety-critical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888547" y="3626168"/>
            <a:ext cx="6813629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Key Concepts in Formal Verification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SPECIFICATION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Formal description of desired system behavior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531537"/>
            <a:ext cx="8254416" cy="1157238"/>
            <a:chOff x="0" y="0"/>
            <a:chExt cx="11005889" cy="15429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 mathematical representation of the system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PROPERTIES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Specific claims or assertions about particular aspects of the system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8572500" y="1572457"/>
            <a:ext cx="571500" cy="412519"/>
          </a:xfrm>
          <a:custGeom>
            <a:avLst/>
            <a:gdLst/>
            <a:ahLst/>
            <a:cxnLst/>
            <a:rect l="l" t="t" r="r" b="b"/>
            <a:pathLst>
              <a:path w="571500" h="412519">
                <a:moveTo>
                  <a:pt x="0" y="0"/>
                </a:moveTo>
                <a:lnTo>
                  <a:pt x="571500" y="0"/>
                </a:lnTo>
                <a:lnTo>
                  <a:pt x="571500" y="412520"/>
                </a:lnTo>
                <a:lnTo>
                  <a:pt x="0" y="412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Freeform 16"/>
          <p:cNvSpPr/>
          <p:nvPr/>
        </p:nvSpPr>
        <p:spPr>
          <a:xfrm>
            <a:off x="8604786" y="8235336"/>
            <a:ext cx="506929" cy="504164"/>
          </a:xfrm>
          <a:custGeom>
            <a:avLst/>
            <a:gdLst/>
            <a:ahLst/>
            <a:cxnLst/>
            <a:rect l="l" t="t" r="r" b="b"/>
            <a:pathLst>
              <a:path w="506929" h="504164">
                <a:moveTo>
                  <a:pt x="0" y="0"/>
                </a:moveTo>
                <a:lnTo>
                  <a:pt x="506928" y="0"/>
                </a:lnTo>
                <a:lnTo>
                  <a:pt x="506928" y="504164"/>
                </a:lnTo>
                <a:lnTo>
                  <a:pt x="0" y="5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7" name="Freeform 17"/>
          <p:cNvSpPr/>
          <p:nvPr/>
        </p:nvSpPr>
        <p:spPr>
          <a:xfrm>
            <a:off x="8606942" y="4848463"/>
            <a:ext cx="537058" cy="523387"/>
          </a:xfrm>
          <a:custGeom>
            <a:avLst/>
            <a:gdLst/>
            <a:ahLst/>
            <a:cxnLst/>
            <a:rect l="l" t="t" r="r" b="b"/>
            <a:pathLst>
              <a:path w="537058" h="523387">
                <a:moveTo>
                  <a:pt x="0" y="0"/>
                </a:moveTo>
                <a:lnTo>
                  <a:pt x="537058" y="0"/>
                </a:lnTo>
                <a:lnTo>
                  <a:pt x="537058" y="523387"/>
                </a:lnTo>
                <a:lnTo>
                  <a:pt x="0" y="523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09256"/>
            <a:ext cx="8245512" cy="4202385"/>
            <a:chOff x="0" y="0"/>
            <a:chExt cx="10994016" cy="5603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10994016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Scalability: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Large number of parameters and complex architectures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556029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65109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Non-linearities: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Activation functions complicate the verification 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17680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97080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Robustness: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Ensuring NN are robust against adversarial attacks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5271742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85825"/>
            <a:ext cx="9116487" cy="389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Challenges </a:t>
            </a:r>
            <a:r>
              <a:rPr lang="en-US" sz="7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Formal Verification of Neural Networks</a:t>
            </a:r>
          </a:p>
        </p:txBody>
      </p:sp>
      <p:pic>
        <p:nvPicPr>
          <p:cNvPr id="10" name="Picture 9" descr="A purple circle with a check mark&#10;&#10;Description automatically generated">
            <a:extLst>
              <a:ext uri="{FF2B5EF4-FFF2-40B4-BE49-F238E27FC236}">
                <a16:creationId xmlns:a16="http://schemas.microsoft.com/office/drawing/2014/main" id="{4059B00F-5074-8D4B-F7DC-0AA80564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75" y="0"/>
            <a:ext cx="820082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5355"/>
            <a:ext cx="14720765" cy="239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Key Features: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User-friendly interface that supports various NN architectures</a:t>
            </a:r>
          </a:p>
          <a:p>
            <a:pPr marL="604518" lvl="1" indent="-302259" algn="l">
              <a:lnSpc>
                <a:spcPts val="41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Functionality: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 Imports NN from formats, specifies constraints on inputs and outputs, uses SMT to prove/disprove properties, and generates counter-examples </a:t>
            </a:r>
          </a:p>
          <a:p>
            <a:pPr marL="604519" lvl="1" indent="-302260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Use Cases: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Property checking and mostly robustness verification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175479"/>
            <a:ext cx="9395013" cy="2408735"/>
            <a:chOff x="0" y="0"/>
            <a:chExt cx="12526683" cy="321164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2526683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MarabouPy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54421"/>
              <a:ext cx="1252668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Python Interface for Neural Network Verification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129391" y="4828871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24223" y="-244773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655339" y="1492146"/>
            <a:ext cx="871797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Reinforcement Learning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02720" y="1394673"/>
            <a:ext cx="6684709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objective is to train an agent to choose optimal action by interacting with the environment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702720" y="4601348"/>
            <a:ext cx="6684709" cy="4202385"/>
            <a:chOff x="0" y="0"/>
            <a:chExt cx="8912945" cy="5603180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8912945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Key-Components: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Agent, Environment, State, Action, Reward, Policy  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556029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65109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Goal: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The agent should maximize the future reward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17680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697080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Applications: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Game playing, robotics, autonomous systems, etc.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5271742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  <p:pic>
        <p:nvPicPr>
          <p:cNvPr id="13" name="Picture 12" descr="A computer chip with a brain inside&#10;&#10;Description automatically generated">
            <a:extLst>
              <a:ext uri="{FF2B5EF4-FFF2-40B4-BE49-F238E27FC236}">
                <a16:creationId xmlns:a16="http://schemas.microsoft.com/office/drawing/2014/main" id="{303CACE7-B999-9D74-8AE5-99B1440E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83" y="3561439"/>
            <a:ext cx="4877481" cy="4877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130" y="0"/>
            <a:ext cx="18774238" cy="10412204"/>
          </a:xfrm>
          <a:custGeom>
            <a:avLst/>
            <a:gdLst/>
            <a:ahLst/>
            <a:cxnLst/>
            <a:rect l="l" t="t" r="r" b="b"/>
            <a:pathLst>
              <a:path w="18774238" h="10412204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297308" y="3645103"/>
            <a:ext cx="547687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Q-Learning Algorithm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90996" y="7635295"/>
            <a:ext cx="11133779" cy="521039"/>
            <a:chOff x="0" y="0"/>
            <a:chExt cx="14845039" cy="6947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45039" cy="694719"/>
            </a:xfrm>
            <a:custGeom>
              <a:avLst/>
              <a:gdLst/>
              <a:ahLst/>
              <a:cxnLst/>
              <a:rect l="l" t="t" r="r" b="b"/>
              <a:pathLst>
                <a:path w="14845039" h="694719">
                  <a:moveTo>
                    <a:pt x="0" y="0"/>
                  </a:moveTo>
                  <a:lnTo>
                    <a:pt x="14845039" y="0"/>
                  </a:lnTo>
                  <a:lnTo>
                    <a:pt x="14845039" y="694719"/>
                  </a:lnTo>
                  <a:lnTo>
                    <a:pt x="0" y="6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26224" y="3265006"/>
            <a:ext cx="8768200" cy="3122393"/>
            <a:chOff x="0" y="0"/>
            <a:chExt cx="11690933" cy="4163191"/>
          </a:xfrm>
        </p:grpSpPr>
        <p:sp>
          <p:nvSpPr>
            <p:cNvPr id="7" name="TextBox 7"/>
            <p:cNvSpPr txBox="1"/>
            <p:nvPr/>
          </p:nvSpPr>
          <p:spPr>
            <a:xfrm>
              <a:off x="784" y="1116965"/>
              <a:ext cx="11305196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Construct an action-value function that estimates future rewards from state s and action a.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1557385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 Free Value based RL algorithm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46" y="2870543"/>
              <a:ext cx="1155738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Balance exploration of new actions vs. exploitation known ones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784" y="923290"/>
              <a:ext cx="11690149" cy="0"/>
            </a:xfrm>
            <a:prstGeom prst="line">
              <a:avLst/>
            </a:prstGeom>
            <a:ln w="12700" cap="rnd">
              <a:solidFill>
                <a:srgbClr val="FFFFFF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784" y="2670518"/>
              <a:ext cx="11690149" cy="153"/>
            </a:xfrm>
            <a:prstGeom prst="line">
              <a:avLst/>
            </a:prstGeom>
            <a:ln w="12700" cap="rnd">
              <a:solidFill>
                <a:srgbClr val="FFFFFF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2437"/>
            <a:ext cx="3972761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Q-Learning Iteration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24189" y="1858454"/>
            <a:ext cx="4035111" cy="1564932"/>
            <a:chOff x="0" y="0"/>
            <a:chExt cx="5380148" cy="20865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Select action using exploration strategy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6100763" y="5143500"/>
            <a:ext cx="13082977" cy="4762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7" name="AutoShape 7"/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AutoShape 8"/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9" name="Group 9"/>
          <p:cNvGrpSpPr/>
          <p:nvPr/>
        </p:nvGrpSpPr>
        <p:grpSpPr>
          <a:xfrm>
            <a:off x="7125572" y="1858454"/>
            <a:ext cx="4036856" cy="1564932"/>
            <a:chOff x="0" y="0"/>
            <a:chExt cx="5382474" cy="208657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26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Observe current state of the environment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11175" y="6962775"/>
            <a:ext cx="4035111" cy="1564932"/>
            <a:chOff x="0" y="0"/>
            <a:chExt cx="5380148" cy="208657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Update the Q-table based on the transition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25572" y="6962775"/>
            <a:ext cx="4035111" cy="1564932"/>
            <a:chOff x="0" y="0"/>
            <a:chExt cx="5380148" cy="208657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action and get next state and reward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746655" y="4256715"/>
            <a:ext cx="6813629" cy="1792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Deep Q-Learning (DQL)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CONCEPT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Using Neural Network to approximate the Action-Value function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269600"/>
            <a:ext cx="8254416" cy="1681113"/>
            <a:chOff x="0" y="0"/>
            <a:chExt cx="11005889" cy="22414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SCALABILITY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Efficient for large, high-dimensional, and complex environments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COMPLEXITY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Requires more computation and careful tuning of neural networks.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531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Inter Bold</vt:lpstr>
      <vt:lpstr>Inter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Erel Dekel</dc:creator>
  <cp:lastModifiedBy>Erel Dekel</cp:lastModifiedBy>
  <cp:revision>2</cp:revision>
  <dcterms:created xsi:type="dcterms:W3CDTF">2006-08-16T00:00:00Z</dcterms:created>
  <dcterms:modified xsi:type="dcterms:W3CDTF">2024-09-08T17:22:11Z</dcterms:modified>
  <dc:identifier>DAGQHO6rlyw</dc:identifier>
</cp:coreProperties>
</file>