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font" Target="fonts/Roboto-boldItalic.fntdata"/><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font" Target="fonts/Roboto-italic.fntdata"/><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font" Target="fonts/Roboto-bold.fntdata"/><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a8b9f7f6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a8b9f7f6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a8b9f7f6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a8b9f7f6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a8b9f7f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a8b9f7f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a8b9f7f6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a8b9f7f6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a8b9f7f6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a8b9f7f6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a8b9f7f6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a8b9f7f6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a8b9f7f6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a8b9f7f6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Принципы проектирования классов SOLID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План</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AutoNum type="arabicPeriod"/>
            </a:pPr>
            <a:r>
              <a:rPr lang="ru">
                <a:solidFill>
                  <a:schemeClr val="dk1"/>
                </a:solidFill>
              </a:rPr>
              <a:t>SOLID?</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ru">
                <a:solidFill>
                  <a:schemeClr val="dk1"/>
                </a:solidFill>
              </a:rPr>
              <a:t>Принцип единственности ответственности (The Single Responsibility Principle).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ru">
                <a:solidFill>
                  <a:schemeClr val="dk1"/>
                </a:solidFill>
              </a:rPr>
              <a:t>Принцип открытости/закрытости (The Open Closed Principle).</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ru">
                <a:solidFill>
                  <a:schemeClr val="dk1"/>
                </a:solidFill>
              </a:rPr>
              <a:t>Принцип подстановки Барбары Лисков (The Liskov Substitution Principle).</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ru">
                <a:solidFill>
                  <a:schemeClr val="dk1"/>
                </a:solidFill>
              </a:rPr>
              <a:t>Принцип разделения интерфейса (The Interface Segregation Principle).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ru">
                <a:solidFill>
                  <a:schemeClr val="dk1"/>
                </a:solidFill>
              </a:rPr>
              <a:t>Принцип инверсии зависимостей (The Dependency Inversion Principle).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SOLID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u" sz="1400">
                <a:solidFill>
                  <a:schemeClr val="dk1"/>
                </a:solidFill>
                <a:latin typeface="Roboto"/>
                <a:ea typeface="Roboto"/>
                <a:cs typeface="Roboto"/>
                <a:sym typeface="Roboto"/>
              </a:rPr>
              <a:t>S.O.L.I.D. - это мнемоническое сокращение для набора принципов проектирования, созданных для разработки программного обеспечения на объектно-ориентированных языках. Принципы SOLID призваны способствовать созданию более простого, надежного и обновляемого кода от разработчиков программного обеспечения. Каждая буква в SOLID соответствует принципу развития:</a:t>
            </a:r>
            <a:endParaRPr sz="1400">
              <a:solidFill>
                <a:schemeClr val="dk1"/>
              </a:solidFill>
              <a:latin typeface="Roboto"/>
              <a:ea typeface="Roboto"/>
              <a:cs typeface="Roboto"/>
              <a:sym typeface="Roboto"/>
            </a:endParaRPr>
          </a:p>
          <a:p>
            <a:pPr indent="457200" lvl="0" marL="0" rtl="0" algn="l">
              <a:spcBef>
                <a:spcPts val="1200"/>
              </a:spcBef>
              <a:spcAft>
                <a:spcPts val="1200"/>
              </a:spcAft>
              <a:buNone/>
            </a:pPr>
            <a:r>
              <a:rPr lang="ru" sz="1400">
                <a:solidFill>
                  <a:schemeClr val="dk1"/>
                </a:solidFill>
                <a:latin typeface="Roboto"/>
                <a:ea typeface="Roboto"/>
                <a:cs typeface="Roboto"/>
                <a:sym typeface="Roboto"/>
              </a:rPr>
              <a:t>При правильной реализации он делает ваш код более расширяемым, логичным и легким для чтения.</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None/>
            </a:pPr>
            <a:r>
              <a:rPr lang="ru" sz="2500">
                <a:latin typeface="Roboto"/>
                <a:ea typeface="Roboto"/>
                <a:cs typeface="Roboto"/>
                <a:sym typeface="Roboto"/>
              </a:rPr>
              <a:t>Принцип единой ответственности</a:t>
            </a:r>
            <a:endParaRPr sz="2500"/>
          </a:p>
        </p:txBody>
      </p:sp>
      <p:sp>
        <p:nvSpPr>
          <p:cNvPr id="73" name="Google Shape;73;p16"/>
          <p:cNvSpPr txBox="1"/>
          <p:nvPr>
            <p:ph idx="1" type="body"/>
          </p:nvPr>
        </p:nvSpPr>
        <p:spPr>
          <a:xfrm>
            <a:off x="311700" y="1152475"/>
            <a:ext cx="5527200" cy="38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50">
                <a:solidFill>
                  <a:schemeClr val="dk1"/>
                </a:solidFill>
                <a:latin typeface="Roboto"/>
                <a:ea typeface="Roboto"/>
                <a:cs typeface="Roboto"/>
                <a:sym typeface="Roboto"/>
              </a:rPr>
              <a:t>Принцип единой ответственности требует, чтобы у класса была только одна работа. Итак, если у класса более одной ответственности, он становится связанным. Изменение одной ответственности приводит к модификации другой ответственности.</a:t>
            </a:r>
            <a:endParaRPr sz="1250">
              <a:solidFill>
                <a:schemeClr val="dk1"/>
              </a:solidFill>
              <a:latin typeface="Roboto"/>
              <a:ea typeface="Roboto"/>
              <a:cs typeface="Roboto"/>
              <a:sym typeface="Roboto"/>
            </a:endParaRPr>
          </a:p>
          <a:p>
            <a:pPr indent="0" lvl="0" marL="0" rtl="0" algn="l">
              <a:spcBef>
                <a:spcPts val="1200"/>
              </a:spcBef>
              <a:spcAft>
                <a:spcPts val="0"/>
              </a:spcAft>
              <a:buNone/>
            </a:pPr>
            <a:r>
              <a:rPr lang="ru" sz="1250">
                <a:solidFill>
                  <a:schemeClr val="dk1"/>
                </a:solidFill>
                <a:latin typeface="Roboto"/>
                <a:ea typeface="Roboto"/>
                <a:cs typeface="Roboto"/>
                <a:sym typeface="Roboto"/>
              </a:rPr>
              <a:t>У нас есть класс User, который отвечает как за свойства пользователя, так и за управление пользовательской базой данных. Если приложение изменяется таким образом, что влияет на функции управления базой данных. Классы, которые используют свойства User, необходимо будет изменить и перекомпилировать, чтобы компенсировать новые изменения. Это похоже на эффект домино: прикоснитесь к одной карте, она влияет на все остальные карты в очереди.</a:t>
            </a:r>
            <a:endParaRPr sz="1250">
              <a:solidFill>
                <a:schemeClr val="dk1"/>
              </a:solidFill>
              <a:latin typeface="Roboto"/>
              <a:ea typeface="Roboto"/>
              <a:cs typeface="Roboto"/>
              <a:sym typeface="Roboto"/>
            </a:endParaRPr>
          </a:p>
          <a:p>
            <a:pPr indent="0" lvl="0" marL="0" rtl="0" algn="l">
              <a:spcBef>
                <a:spcPts val="1200"/>
              </a:spcBef>
              <a:spcAft>
                <a:spcPts val="1200"/>
              </a:spcAft>
              <a:buNone/>
            </a:pPr>
            <a:r>
              <a:rPr lang="ru" sz="1250">
                <a:solidFill>
                  <a:schemeClr val="dk1"/>
                </a:solidFill>
                <a:latin typeface="Roboto"/>
                <a:ea typeface="Roboto"/>
                <a:cs typeface="Roboto"/>
                <a:sym typeface="Roboto"/>
              </a:rPr>
              <a:t>Итак, мы просто разделяем класс, мы создаем другой класс, который будет выполнять одну обязанность по хранению пользователя в базе данных - UserDb</a:t>
            </a:r>
            <a:endParaRPr sz="1250">
              <a:solidFill>
                <a:schemeClr val="dk1"/>
              </a:solidFill>
              <a:latin typeface="Roboto"/>
              <a:ea typeface="Roboto"/>
              <a:cs typeface="Roboto"/>
              <a:sym typeface="Roboto"/>
            </a:endParaRPr>
          </a:p>
        </p:txBody>
      </p:sp>
      <p:sp>
        <p:nvSpPr>
          <p:cNvPr id="74" name="Google Shape;74;p16"/>
          <p:cNvSpPr txBox="1"/>
          <p:nvPr/>
        </p:nvSpPr>
        <p:spPr>
          <a:xfrm>
            <a:off x="6200575" y="1017725"/>
            <a:ext cx="2511600" cy="1015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ru" sz="900">
                <a:solidFill>
                  <a:srgbClr val="D73A49"/>
                </a:solidFill>
                <a:latin typeface="Consolas"/>
                <a:ea typeface="Consolas"/>
                <a:cs typeface="Consolas"/>
                <a:sym typeface="Consolas"/>
              </a:rPr>
              <a:t>class</a:t>
            </a:r>
            <a:r>
              <a:rPr lang="ru" sz="900">
                <a:solidFill>
                  <a:srgbClr val="333333"/>
                </a:solidFill>
                <a:latin typeface="Consolas"/>
                <a:ea typeface="Consolas"/>
                <a:cs typeface="Consolas"/>
                <a:sym typeface="Consolas"/>
              </a:rPr>
              <a:t>  </a:t>
            </a:r>
            <a:r>
              <a:rPr lang="ru" sz="900">
                <a:solidFill>
                  <a:srgbClr val="E36209"/>
                </a:solidFill>
                <a:latin typeface="Consolas"/>
                <a:ea typeface="Consolas"/>
                <a:cs typeface="Consolas"/>
                <a:sym typeface="Consolas"/>
              </a:rPr>
              <a:t>User</a:t>
            </a:r>
            <a:r>
              <a:rPr lang="ru" sz="900">
                <a:solidFill>
                  <a:srgbClr val="333333"/>
                </a:solidFill>
                <a:latin typeface="Consolas"/>
                <a:ea typeface="Consolas"/>
                <a:cs typeface="Consolas"/>
                <a:sym typeface="Consolas"/>
              </a:rPr>
              <a:t>:</a:t>
            </a:r>
            <a:endParaRPr sz="9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def</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__init__</a:t>
            </a:r>
            <a:r>
              <a:rPr lang="ru" sz="900">
                <a:solidFill>
                  <a:srgbClr val="333333"/>
                </a:solidFill>
                <a:latin typeface="Consolas"/>
                <a:ea typeface="Consolas"/>
                <a:cs typeface="Consolas"/>
                <a:sym typeface="Consolas"/>
              </a:rPr>
              <a:t>(self, name: str):</a:t>
            </a:r>
            <a:endParaRPr sz="9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ru" sz="900">
                <a:solidFill>
                  <a:srgbClr val="333333"/>
                </a:solidFill>
                <a:latin typeface="Consolas"/>
                <a:ea typeface="Consolas"/>
                <a:cs typeface="Consolas"/>
                <a:sym typeface="Consolas"/>
              </a:rPr>
              <a:t>       self.name </a:t>
            </a:r>
            <a:r>
              <a:rPr lang="ru" sz="900">
                <a:solidFill>
                  <a:srgbClr val="005CC5"/>
                </a:solidFill>
                <a:latin typeface="Consolas"/>
                <a:ea typeface="Consolas"/>
                <a:cs typeface="Consolas"/>
                <a:sym typeface="Consolas"/>
              </a:rPr>
              <a:t>=</a:t>
            </a:r>
            <a:r>
              <a:rPr lang="ru" sz="900">
                <a:solidFill>
                  <a:srgbClr val="333333"/>
                </a:solidFill>
                <a:latin typeface="Consolas"/>
                <a:ea typeface="Consolas"/>
                <a:cs typeface="Consolas"/>
                <a:sym typeface="Consolas"/>
              </a:rPr>
              <a:t> name</a:t>
            </a:r>
            <a:endParaRPr sz="9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ru" sz="900">
                <a:solidFill>
                  <a:srgbClr val="333333"/>
                </a:solidFill>
                <a:latin typeface="Consolas"/>
                <a:ea typeface="Consolas"/>
                <a:cs typeface="Consolas"/>
                <a:sym typeface="Consolas"/>
              </a:rPr>
              <a:t>  </a:t>
            </a:r>
            <a:endParaRPr sz="9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def</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get_name</a:t>
            </a:r>
            <a:r>
              <a:rPr lang="ru" sz="900">
                <a:solidFill>
                  <a:srgbClr val="333333"/>
                </a:solidFill>
                <a:latin typeface="Consolas"/>
                <a:ea typeface="Consolas"/>
                <a:cs typeface="Consolas"/>
                <a:sym typeface="Consolas"/>
              </a:rPr>
              <a:t>(self) </a:t>
            </a:r>
            <a:r>
              <a:rPr lang="ru" sz="900">
                <a:solidFill>
                  <a:srgbClr val="005CC5"/>
                </a:solidFill>
                <a:latin typeface="Consolas"/>
                <a:ea typeface="Consolas"/>
                <a:cs typeface="Consolas"/>
                <a:sym typeface="Consolas"/>
              </a:rPr>
              <a:t>-&gt;</a:t>
            </a:r>
            <a:r>
              <a:rPr lang="ru" sz="900">
                <a:solidFill>
                  <a:srgbClr val="333333"/>
                </a:solidFill>
                <a:latin typeface="Consolas"/>
                <a:ea typeface="Consolas"/>
                <a:cs typeface="Consolas"/>
                <a:sym typeface="Consolas"/>
              </a:rPr>
              <a:t> str:</a:t>
            </a:r>
            <a:endParaRPr sz="900">
              <a:solidFill>
                <a:srgbClr val="333333"/>
              </a:solidFill>
              <a:latin typeface="Consolas"/>
              <a:ea typeface="Consolas"/>
              <a:cs typeface="Consolas"/>
              <a:sym typeface="Consolas"/>
            </a:endParaRPr>
          </a:p>
          <a:p>
            <a:pPr indent="0" lvl="0" marL="0" rtl="0" algn="l">
              <a:lnSpc>
                <a:spcPct val="100000"/>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pass</a:t>
            </a:r>
            <a:endParaRPr/>
          </a:p>
        </p:txBody>
      </p:sp>
      <p:sp>
        <p:nvSpPr>
          <p:cNvPr id="75" name="Google Shape;75;p16"/>
          <p:cNvSpPr txBox="1"/>
          <p:nvPr/>
        </p:nvSpPr>
        <p:spPr>
          <a:xfrm>
            <a:off x="6200575" y="3149925"/>
            <a:ext cx="2511600" cy="1554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ru" sz="900">
                <a:solidFill>
                  <a:srgbClr val="D73A49"/>
                </a:solidFill>
                <a:latin typeface="Consolas"/>
                <a:ea typeface="Consolas"/>
                <a:cs typeface="Consolas"/>
                <a:sym typeface="Consolas"/>
              </a:rPr>
              <a:t>class</a:t>
            </a:r>
            <a:r>
              <a:rPr lang="ru" sz="900">
                <a:solidFill>
                  <a:srgbClr val="333333"/>
                </a:solidFill>
                <a:latin typeface="Consolas"/>
                <a:ea typeface="Consolas"/>
                <a:cs typeface="Consolas"/>
                <a:sym typeface="Consolas"/>
              </a:rPr>
              <a:t> </a:t>
            </a:r>
            <a:r>
              <a:rPr lang="ru" sz="900">
                <a:solidFill>
                  <a:srgbClr val="E36209"/>
                </a:solidFill>
                <a:latin typeface="Consolas"/>
                <a:ea typeface="Consolas"/>
                <a:cs typeface="Consolas"/>
                <a:sym typeface="Consolas"/>
              </a:rPr>
              <a:t>UserDB</a:t>
            </a:r>
            <a:r>
              <a:rPr lang="ru" sz="900">
                <a:solidFill>
                  <a:srgbClr val="333333"/>
                </a:solidFill>
                <a:latin typeface="Consolas"/>
                <a:ea typeface="Consolas"/>
                <a:cs typeface="Consolas"/>
                <a:sym typeface="Consolas"/>
              </a:rPr>
              <a:t>:</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def</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get_user</a:t>
            </a:r>
            <a:r>
              <a:rPr lang="ru" sz="900">
                <a:solidFill>
                  <a:srgbClr val="333333"/>
                </a:solidFill>
                <a:latin typeface="Consolas"/>
                <a:ea typeface="Consolas"/>
                <a:cs typeface="Consolas"/>
                <a:sym typeface="Consolas"/>
              </a:rPr>
              <a:t>(self, id) </a:t>
            </a:r>
            <a:r>
              <a:rPr lang="ru" sz="900">
                <a:solidFill>
                  <a:srgbClr val="005CC5"/>
                </a:solidFill>
                <a:latin typeface="Consolas"/>
                <a:ea typeface="Consolas"/>
                <a:cs typeface="Consolas"/>
                <a:sym typeface="Consolas"/>
              </a:rPr>
              <a:t>-&gt;</a:t>
            </a:r>
            <a:r>
              <a:rPr lang="ru" sz="900">
                <a:solidFill>
                  <a:srgbClr val="333333"/>
                </a:solidFill>
                <a:latin typeface="Consolas"/>
                <a:ea typeface="Consolas"/>
                <a:cs typeface="Consolas"/>
                <a:sym typeface="Consolas"/>
              </a:rPr>
              <a:t> </a:t>
            </a:r>
            <a:r>
              <a:rPr lang="ru" sz="900">
                <a:solidFill>
                  <a:srgbClr val="E36209"/>
                </a:solidFill>
                <a:latin typeface="Consolas"/>
                <a:ea typeface="Consolas"/>
                <a:cs typeface="Consolas"/>
                <a:sym typeface="Consolas"/>
              </a:rPr>
              <a:t>User</a:t>
            </a:r>
            <a:r>
              <a:rPr lang="ru" sz="900">
                <a:solidFill>
                  <a:srgbClr val="333333"/>
                </a:solidFill>
                <a:latin typeface="Consolas"/>
                <a:ea typeface="Consolas"/>
                <a:cs typeface="Consolas"/>
                <a:sym typeface="Consolas"/>
              </a:rPr>
              <a:t>:</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pass</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def</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save</a:t>
            </a:r>
            <a:r>
              <a:rPr lang="ru" sz="900">
                <a:solidFill>
                  <a:srgbClr val="333333"/>
                </a:solidFill>
                <a:latin typeface="Consolas"/>
                <a:ea typeface="Consolas"/>
                <a:cs typeface="Consolas"/>
                <a:sym typeface="Consolas"/>
              </a:rPr>
              <a:t>(self, user):</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pass</a:t>
            </a:r>
            <a:endParaRPr sz="900">
              <a:solidFill>
                <a:srgbClr val="D73A49"/>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500"/>
              <a:t>Принцип открытости/закрытости </a:t>
            </a:r>
            <a:endParaRPr sz="2500"/>
          </a:p>
        </p:txBody>
      </p:sp>
      <p:sp>
        <p:nvSpPr>
          <p:cNvPr id="81" name="Google Shape;81;p17"/>
          <p:cNvSpPr txBox="1"/>
          <p:nvPr>
            <p:ph idx="1" type="body"/>
          </p:nvPr>
        </p:nvSpPr>
        <p:spPr>
          <a:xfrm>
            <a:off x="95400" y="1053150"/>
            <a:ext cx="8953200" cy="38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chemeClr val="dk1"/>
                </a:solidFill>
              </a:rPr>
              <a:t>Программные объекты (классы, модули, функции) должны быть открыты для расширения, а не для модификации.</a:t>
            </a:r>
            <a:endParaRPr sz="1200">
              <a:solidFill>
                <a:schemeClr val="dk1"/>
              </a:solidFill>
            </a:endParaRPr>
          </a:p>
          <a:p>
            <a:pPr indent="0" lvl="0" marL="0" rtl="0" algn="l">
              <a:spcBef>
                <a:spcPts val="1200"/>
              </a:spcBef>
              <a:spcAft>
                <a:spcPts val="0"/>
              </a:spcAft>
              <a:buNone/>
            </a:pPr>
            <a:r>
              <a:rPr lang="ru" sz="1200">
                <a:solidFill>
                  <a:schemeClr val="dk1"/>
                </a:solidFill>
              </a:rPr>
              <a:t>Представим, что у вас есть магазин, и вы даете скидку 20% своим любимым клиентам, используя этот класс: когда вы решите предложить двойную скидку 20% для VIP-клиентов. Вы можете изменить класс следующим образом:</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82" name="Google Shape;82;p17"/>
          <p:cNvSpPr txBox="1"/>
          <p:nvPr/>
        </p:nvSpPr>
        <p:spPr>
          <a:xfrm>
            <a:off x="141900" y="2013450"/>
            <a:ext cx="2596500" cy="1949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ru" sz="800">
                <a:solidFill>
                  <a:srgbClr val="D73A49"/>
                </a:solidFill>
                <a:latin typeface="Consolas"/>
                <a:ea typeface="Consolas"/>
                <a:cs typeface="Consolas"/>
                <a:sym typeface="Consolas"/>
              </a:rPr>
              <a:t>class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Discount</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__init__</a:t>
            </a:r>
            <a:r>
              <a:rPr lang="ru" sz="800">
                <a:solidFill>
                  <a:srgbClr val="333333"/>
                </a:solidFill>
                <a:latin typeface="Consolas"/>
                <a:ea typeface="Consolas"/>
                <a:cs typeface="Consolas"/>
                <a:sym typeface="Consolas"/>
              </a:rPr>
              <a:t>(self, customer, price):</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self.customer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customer</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self.price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price</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give_discount</a:t>
            </a:r>
            <a:r>
              <a:rPr lang="ru" sz="800">
                <a:solidFill>
                  <a:srgbClr val="333333"/>
                </a:solidFill>
                <a:latin typeface="Consolas"/>
                <a:ea typeface="Consolas"/>
                <a:cs typeface="Consolas"/>
                <a:sym typeface="Consolas"/>
              </a:rPr>
              <a:t>(self):</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if</a:t>
            </a:r>
            <a:r>
              <a:rPr lang="ru" sz="800">
                <a:solidFill>
                  <a:srgbClr val="333333"/>
                </a:solidFill>
                <a:latin typeface="Consolas"/>
                <a:ea typeface="Consolas"/>
                <a:cs typeface="Consolas"/>
                <a:sym typeface="Consolas"/>
              </a:rPr>
              <a:t> self.customer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a:t>
            </a:r>
            <a:r>
              <a:rPr lang="ru" sz="800">
                <a:solidFill>
                  <a:srgbClr val="032F62"/>
                </a:solidFill>
                <a:latin typeface="Consolas"/>
                <a:ea typeface="Consolas"/>
                <a:cs typeface="Consolas"/>
                <a:sym typeface="Consolas"/>
              </a:rPr>
              <a:t>'fav'</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return</a:t>
            </a:r>
            <a:r>
              <a:rPr lang="ru" sz="800">
                <a:solidFill>
                  <a:srgbClr val="333333"/>
                </a:solidFill>
                <a:latin typeface="Consolas"/>
                <a:ea typeface="Consolas"/>
                <a:cs typeface="Consolas"/>
                <a:sym typeface="Consolas"/>
              </a:rPr>
              <a:t> self.price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a:t>
            </a:r>
            <a:r>
              <a:rPr lang="ru" sz="800">
                <a:solidFill>
                  <a:srgbClr val="005CC5"/>
                </a:solidFill>
                <a:latin typeface="Consolas"/>
                <a:ea typeface="Consolas"/>
                <a:cs typeface="Consolas"/>
                <a:sym typeface="Consolas"/>
              </a:rPr>
              <a:t>0.2</a:t>
            </a:r>
            <a:endParaRPr sz="800">
              <a:solidFill>
                <a:srgbClr val="005CC5"/>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if</a:t>
            </a:r>
            <a:r>
              <a:rPr lang="ru" sz="800">
                <a:solidFill>
                  <a:srgbClr val="333333"/>
                </a:solidFill>
                <a:latin typeface="Consolas"/>
                <a:ea typeface="Consolas"/>
                <a:cs typeface="Consolas"/>
                <a:sym typeface="Consolas"/>
              </a:rPr>
              <a:t> self.customer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a:t>
            </a:r>
            <a:r>
              <a:rPr lang="ru" sz="800">
                <a:solidFill>
                  <a:srgbClr val="032F62"/>
                </a:solidFill>
                <a:latin typeface="Consolas"/>
                <a:ea typeface="Consolas"/>
                <a:cs typeface="Consolas"/>
                <a:sym typeface="Consolas"/>
              </a:rPr>
              <a:t>'vip'</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return</a:t>
            </a:r>
            <a:r>
              <a:rPr lang="ru" sz="800">
                <a:solidFill>
                  <a:srgbClr val="333333"/>
                </a:solidFill>
                <a:latin typeface="Consolas"/>
                <a:ea typeface="Consolas"/>
                <a:cs typeface="Consolas"/>
                <a:sym typeface="Consolas"/>
              </a:rPr>
              <a:t> self.price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a:t>
            </a:r>
            <a:r>
              <a:rPr lang="ru" sz="800">
                <a:solidFill>
                  <a:srgbClr val="005CC5"/>
                </a:solidFill>
                <a:latin typeface="Consolas"/>
                <a:ea typeface="Consolas"/>
                <a:cs typeface="Consolas"/>
                <a:sym typeface="Consolas"/>
              </a:rPr>
              <a:t>0.4</a:t>
            </a:r>
            <a:endParaRPr sz="800"/>
          </a:p>
        </p:txBody>
      </p:sp>
      <p:sp>
        <p:nvSpPr>
          <p:cNvPr id="83" name="Google Shape;83;p17"/>
          <p:cNvSpPr txBox="1"/>
          <p:nvPr/>
        </p:nvSpPr>
        <p:spPr>
          <a:xfrm>
            <a:off x="3022150" y="2013450"/>
            <a:ext cx="3178500" cy="2216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ru" sz="1200">
                <a:solidFill>
                  <a:schemeClr val="dk1"/>
                </a:solidFill>
              </a:rPr>
              <a:t>Єто не соответствует принципу OCP. OCP запрещает это. Если мы захотим дать новую процентную скидку, возможно, для другого типа клиентов, вы увидите, что будет добавлена ​​новая логика. Чтобы он соответствовал принципу OCP, мы добавим новый класс, который расширит скидку. В этом новом классе мы реализуем его новое   поведение(VIPDisc):</a:t>
            </a:r>
            <a:endParaRPr sz="1200">
              <a:solidFill>
                <a:schemeClr val="dk1"/>
              </a:solidFill>
            </a:endParaRPr>
          </a:p>
        </p:txBody>
      </p:sp>
      <p:sp>
        <p:nvSpPr>
          <p:cNvPr id="84" name="Google Shape;84;p17"/>
          <p:cNvSpPr txBox="1"/>
          <p:nvPr/>
        </p:nvSpPr>
        <p:spPr>
          <a:xfrm>
            <a:off x="6200650" y="2013450"/>
            <a:ext cx="2745300" cy="217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ru" sz="900">
                <a:solidFill>
                  <a:srgbClr val="D73A49"/>
                </a:solidFill>
                <a:latin typeface="Consolas"/>
                <a:ea typeface="Consolas"/>
                <a:cs typeface="Consolas"/>
                <a:sym typeface="Consolas"/>
              </a:rPr>
              <a:t>class</a:t>
            </a:r>
            <a:r>
              <a:rPr lang="ru" sz="900">
                <a:solidFill>
                  <a:srgbClr val="333333"/>
                </a:solidFill>
                <a:latin typeface="Consolas"/>
                <a:ea typeface="Consolas"/>
                <a:cs typeface="Consolas"/>
                <a:sym typeface="Consolas"/>
              </a:rPr>
              <a:t> </a:t>
            </a:r>
            <a:r>
              <a:rPr lang="ru" sz="900">
                <a:solidFill>
                  <a:srgbClr val="E36209"/>
                </a:solidFill>
                <a:latin typeface="Consolas"/>
                <a:ea typeface="Consolas"/>
                <a:cs typeface="Consolas"/>
                <a:sym typeface="Consolas"/>
              </a:rPr>
              <a:t>Discount</a:t>
            </a:r>
            <a:r>
              <a:rPr lang="ru" sz="900">
                <a:solidFill>
                  <a:srgbClr val="333333"/>
                </a:solidFill>
                <a:latin typeface="Consolas"/>
                <a:ea typeface="Consolas"/>
                <a:cs typeface="Consolas"/>
                <a:sym typeface="Consolas"/>
              </a:rPr>
              <a:t>:</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def</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__init__</a:t>
            </a:r>
            <a:r>
              <a:rPr lang="ru" sz="900">
                <a:solidFill>
                  <a:srgbClr val="333333"/>
                </a:solidFill>
                <a:latin typeface="Consolas"/>
                <a:ea typeface="Consolas"/>
                <a:cs typeface="Consolas"/>
                <a:sym typeface="Consolas"/>
              </a:rPr>
              <a:t>(self, customer, price):</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self.customer </a:t>
            </a:r>
            <a:r>
              <a:rPr lang="ru" sz="900">
                <a:solidFill>
                  <a:srgbClr val="005CC5"/>
                </a:solidFill>
                <a:latin typeface="Consolas"/>
                <a:ea typeface="Consolas"/>
                <a:cs typeface="Consolas"/>
                <a:sym typeface="Consolas"/>
              </a:rPr>
              <a:t>=</a:t>
            </a:r>
            <a:r>
              <a:rPr lang="ru" sz="900">
                <a:solidFill>
                  <a:srgbClr val="333333"/>
                </a:solidFill>
                <a:latin typeface="Consolas"/>
                <a:ea typeface="Consolas"/>
                <a:cs typeface="Consolas"/>
                <a:sym typeface="Consolas"/>
              </a:rPr>
              <a:t> customer</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self.price </a:t>
            </a:r>
            <a:r>
              <a:rPr lang="ru" sz="900">
                <a:solidFill>
                  <a:srgbClr val="005CC5"/>
                </a:solidFill>
                <a:latin typeface="Consolas"/>
                <a:ea typeface="Consolas"/>
                <a:cs typeface="Consolas"/>
                <a:sym typeface="Consolas"/>
              </a:rPr>
              <a:t>=</a:t>
            </a:r>
            <a:r>
              <a:rPr lang="ru" sz="900">
                <a:solidFill>
                  <a:srgbClr val="333333"/>
                </a:solidFill>
                <a:latin typeface="Consolas"/>
                <a:ea typeface="Consolas"/>
                <a:cs typeface="Consolas"/>
                <a:sym typeface="Consolas"/>
              </a:rPr>
              <a:t> price</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def</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get_discount</a:t>
            </a:r>
            <a:r>
              <a:rPr lang="ru" sz="900">
                <a:solidFill>
                  <a:srgbClr val="333333"/>
                </a:solidFill>
                <a:latin typeface="Consolas"/>
                <a:ea typeface="Consolas"/>
                <a:cs typeface="Consolas"/>
                <a:sym typeface="Consolas"/>
              </a:rPr>
              <a:t>(self):</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return</a:t>
            </a:r>
            <a:r>
              <a:rPr lang="ru" sz="900">
                <a:solidFill>
                  <a:srgbClr val="333333"/>
                </a:solidFill>
                <a:latin typeface="Consolas"/>
                <a:ea typeface="Consolas"/>
                <a:cs typeface="Consolas"/>
                <a:sym typeface="Consolas"/>
              </a:rPr>
              <a:t> self.price </a:t>
            </a:r>
            <a:r>
              <a:rPr lang="ru" sz="900">
                <a:solidFill>
                  <a:srgbClr val="005CC5"/>
                </a:solidFill>
                <a:latin typeface="Consolas"/>
                <a:ea typeface="Consolas"/>
                <a:cs typeface="Consolas"/>
                <a:sym typeface="Consolas"/>
              </a:rPr>
              <a:t>*</a:t>
            </a:r>
            <a:r>
              <a:rPr lang="ru" sz="900">
                <a:solidFill>
                  <a:srgbClr val="333333"/>
                </a:solidFill>
                <a:latin typeface="Consolas"/>
                <a:ea typeface="Consolas"/>
                <a:cs typeface="Consolas"/>
                <a:sym typeface="Consolas"/>
              </a:rPr>
              <a:t> </a:t>
            </a:r>
            <a:r>
              <a:rPr lang="ru" sz="900">
                <a:solidFill>
                  <a:srgbClr val="005CC5"/>
                </a:solidFill>
                <a:latin typeface="Consolas"/>
                <a:ea typeface="Consolas"/>
                <a:cs typeface="Consolas"/>
                <a:sym typeface="Consolas"/>
              </a:rPr>
              <a:t>0.2</a:t>
            </a:r>
            <a:endParaRPr sz="900">
              <a:solidFill>
                <a:srgbClr val="005CC5"/>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D73A49"/>
                </a:solidFill>
                <a:latin typeface="Consolas"/>
                <a:ea typeface="Consolas"/>
                <a:cs typeface="Consolas"/>
                <a:sym typeface="Consolas"/>
              </a:rPr>
              <a:t>class</a:t>
            </a:r>
            <a:r>
              <a:rPr lang="ru" sz="900">
                <a:solidFill>
                  <a:srgbClr val="333333"/>
                </a:solidFill>
                <a:latin typeface="Consolas"/>
                <a:ea typeface="Consolas"/>
                <a:cs typeface="Consolas"/>
                <a:sym typeface="Consolas"/>
              </a:rPr>
              <a:t> </a:t>
            </a:r>
            <a:r>
              <a:rPr lang="ru" sz="900">
                <a:solidFill>
                  <a:srgbClr val="E36209"/>
                </a:solidFill>
                <a:latin typeface="Consolas"/>
                <a:ea typeface="Consolas"/>
                <a:cs typeface="Consolas"/>
                <a:sym typeface="Consolas"/>
              </a:rPr>
              <a:t>VIPDiscount</a:t>
            </a:r>
            <a:r>
              <a:rPr lang="ru" sz="900">
                <a:solidFill>
                  <a:srgbClr val="333333"/>
                </a:solidFill>
                <a:latin typeface="Consolas"/>
                <a:ea typeface="Consolas"/>
                <a:cs typeface="Consolas"/>
                <a:sym typeface="Consolas"/>
              </a:rPr>
              <a:t>(</a:t>
            </a:r>
            <a:r>
              <a:rPr lang="ru" sz="900">
                <a:solidFill>
                  <a:srgbClr val="E36209"/>
                </a:solidFill>
                <a:latin typeface="Consolas"/>
                <a:ea typeface="Consolas"/>
                <a:cs typeface="Consolas"/>
                <a:sym typeface="Consolas"/>
              </a:rPr>
              <a:t>Discount</a:t>
            </a:r>
            <a:r>
              <a:rPr lang="ru" sz="900">
                <a:solidFill>
                  <a:srgbClr val="333333"/>
                </a:solidFill>
                <a:latin typeface="Consolas"/>
                <a:ea typeface="Consolas"/>
                <a:cs typeface="Consolas"/>
                <a:sym typeface="Consolas"/>
              </a:rPr>
              <a:t>):</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def</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get_discount</a:t>
            </a:r>
            <a:r>
              <a:rPr lang="ru" sz="900">
                <a:solidFill>
                  <a:srgbClr val="333333"/>
                </a:solidFill>
                <a:latin typeface="Consolas"/>
                <a:ea typeface="Consolas"/>
                <a:cs typeface="Consolas"/>
                <a:sym typeface="Consolas"/>
              </a:rPr>
              <a:t>(self):</a:t>
            </a:r>
            <a:endParaRPr sz="9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900">
                <a:solidFill>
                  <a:srgbClr val="333333"/>
                </a:solidFill>
                <a:latin typeface="Consolas"/>
                <a:ea typeface="Consolas"/>
                <a:cs typeface="Consolas"/>
                <a:sym typeface="Consolas"/>
              </a:rPr>
              <a:t>     </a:t>
            </a:r>
            <a:r>
              <a:rPr lang="ru" sz="900">
                <a:solidFill>
                  <a:srgbClr val="D73A49"/>
                </a:solidFill>
                <a:latin typeface="Consolas"/>
                <a:ea typeface="Consolas"/>
                <a:cs typeface="Consolas"/>
                <a:sym typeface="Consolas"/>
              </a:rPr>
              <a:t>return</a:t>
            </a:r>
            <a:r>
              <a:rPr lang="ru" sz="900">
                <a:solidFill>
                  <a:srgbClr val="333333"/>
                </a:solidFill>
                <a:latin typeface="Consolas"/>
                <a:ea typeface="Consolas"/>
                <a:cs typeface="Consolas"/>
                <a:sym typeface="Consolas"/>
              </a:rPr>
              <a:t> </a:t>
            </a:r>
            <a:r>
              <a:rPr lang="ru" sz="900">
                <a:solidFill>
                  <a:srgbClr val="6F42C1"/>
                </a:solidFill>
                <a:latin typeface="Consolas"/>
                <a:ea typeface="Consolas"/>
                <a:cs typeface="Consolas"/>
                <a:sym typeface="Consolas"/>
              </a:rPr>
              <a:t>super</a:t>
            </a:r>
            <a:r>
              <a:rPr lang="ru" sz="900">
                <a:solidFill>
                  <a:srgbClr val="333333"/>
                </a:solidFill>
                <a:latin typeface="Consolas"/>
                <a:ea typeface="Consolas"/>
                <a:cs typeface="Consolas"/>
                <a:sym typeface="Consolas"/>
              </a:rPr>
              <a:t>().</a:t>
            </a:r>
            <a:r>
              <a:rPr lang="ru" sz="900">
                <a:solidFill>
                  <a:srgbClr val="6F42C1"/>
                </a:solidFill>
                <a:latin typeface="Consolas"/>
                <a:ea typeface="Consolas"/>
                <a:cs typeface="Consolas"/>
                <a:sym typeface="Consolas"/>
              </a:rPr>
              <a:t>get discount</a:t>
            </a:r>
            <a:r>
              <a:rPr lang="ru" sz="900">
                <a:solidFill>
                  <a:srgbClr val="333333"/>
                </a:solidFill>
                <a:latin typeface="Consolas"/>
                <a:ea typeface="Consolas"/>
                <a:cs typeface="Consolas"/>
                <a:sym typeface="Consolas"/>
              </a:rPr>
              <a:t>() </a:t>
            </a:r>
            <a:r>
              <a:rPr lang="ru" sz="900">
                <a:solidFill>
                  <a:srgbClr val="005CC5"/>
                </a:solidFill>
                <a:latin typeface="Consolas"/>
                <a:ea typeface="Consolas"/>
                <a:cs typeface="Consolas"/>
                <a:sym typeface="Consolas"/>
              </a:rPr>
              <a:t>*</a:t>
            </a:r>
            <a:r>
              <a:rPr lang="ru" sz="900">
                <a:solidFill>
                  <a:srgbClr val="333333"/>
                </a:solidFill>
                <a:latin typeface="Consolas"/>
                <a:ea typeface="Consolas"/>
                <a:cs typeface="Consolas"/>
                <a:sym typeface="Consolas"/>
              </a:rPr>
              <a:t> </a:t>
            </a:r>
            <a:r>
              <a:rPr lang="ru" sz="900">
                <a:solidFill>
                  <a:srgbClr val="005CC5"/>
                </a:solidFill>
                <a:latin typeface="Consolas"/>
                <a:ea typeface="Consolas"/>
                <a:cs typeface="Consolas"/>
                <a:sym typeface="Consolas"/>
              </a:rPr>
              <a:t>2</a:t>
            </a:r>
            <a:endParaRPr sz="900">
              <a:latin typeface="Consolas"/>
              <a:ea typeface="Consolas"/>
              <a:cs typeface="Consolas"/>
              <a:sym typeface="Consolas"/>
            </a:endParaRPr>
          </a:p>
        </p:txBody>
      </p:sp>
      <p:sp>
        <p:nvSpPr>
          <p:cNvPr id="85" name="Google Shape;85;p17"/>
          <p:cNvSpPr txBox="1"/>
          <p:nvPr/>
        </p:nvSpPr>
        <p:spPr>
          <a:xfrm>
            <a:off x="3096300" y="4299275"/>
            <a:ext cx="2951400" cy="10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000">
                <a:solidFill>
                  <a:schemeClr val="dk1"/>
                </a:solidFill>
              </a:rPr>
              <a:t>Если вы решили получить скидку 80% для супер-VIP-клиентов, это должно быть так:</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86" name="Google Shape;86;p17"/>
          <p:cNvPicPr preferRelativeResize="0"/>
          <p:nvPr/>
        </p:nvPicPr>
        <p:blipFill rotWithShape="1">
          <a:blip r:embed="rId3">
            <a:alphaModFix/>
          </a:blip>
          <a:srcRect b="46175" l="2926" r="12968" t="0"/>
          <a:stretch/>
        </p:blipFill>
        <p:spPr>
          <a:xfrm>
            <a:off x="6200650" y="4128675"/>
            <a:ext cx="2755100" cy="7730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500"/>
              <a:t>Принцип подстановки Барбары Лисков </a:t>
            </a:r>
            <a:endParaRPr sz="2500"/>
          </a:p>
        </p:txBody>
      </p:sp>
      <p:sp>
        <p:nvSpPr>
          <p:cNvPr id="92" name="Google Shape;92;p18"/>
          <p:cNvSpPr txBox="1"/>
          <p:nvPr>
            <p:ph idx="1" type="body"/>
          </p:nvPr>
        </p:nvSpPr>
        <p:spPr>
          <a:xfrm>
            <a:off x="95400" y="1053150"/>
            <a:ext cx="8953200" cy="387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250">
                <a:solidFill>
                  <a:schemeClr val="dk1"/>
                </a:solidFill>
                <a:latin typeface="Roboto"/>
                <a:ea typeface="Roboto"/>
                <a:cs typeface="Roboto"/>
                <a:sym typeface="Roboto"/>
              </a:rPr>
              <a:t>Основная идея, лежащая в основе принципа подстановки Лискова, заключается в том, что для любого класса клиент должен иметь возможность использовать любой из его подтипов неотличимо, даже не замечая, и, следовательно, без ущерба для ожидаемого поведения во время выполнения. Это означает, что клиенты полностью изолированы и не знают об изменениях в иерархии классов.</a:t>
            </a:r>
            <a:endParaRPr sz="1200">
              <a:solidFill>
                <a:schemeClr val="dk1"/>
              </a:solidFill>
            </a:endParaRPr>
          </a:p>
        </p:txBody>
      </p:sp>
      <p:sp>
        <p:nvSpPr>
          <p:cNvPr id="93" name="Google Shape;93;p18"/>
          <p:cNvSpPr txBox="1"/>
          <p:nvPr/>
        </p:nvSpPr>
        <p:spPr>
          <a:xfrm>
            <a:off x="191475" y="2127175"/>
            <a:ext cx="2894700" cy="126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250">
                <a:solidFill>
                  <a:schemeClr val="dk1"/>
                </a:solidFill>
                <a:latin typeface="Roboto"/>
                <a:ea typeface="Roboto"/>
                <a:cs typeface="Roboto"/>
                <a:sym typeface="Roboto"/>
              </a:rPr>
              <a:t>Проще говоря, это означает, что подкласс, дочерний элемент или специализация объекта или класса должны подходить для его родительского или суперкласса.</a:t>
            </a:r>
            <a:endParaRPr sz="1200">
              <a:solidFill>
                <a:schemeClr val="dk1"/>
              </a:solidFill>
            </a:endParaRPr>
          </a:p>
        </p:txBody>
      </p:sp>
      <p:sp>
        <p:nvSpPr>
          <p:cNvPr id="94" name="Google Shape;94;p18"/>
          <p:cNvSpPr txBox="1"/>
          <p:nvPr/>
        </p:nvSpPr>
        <p:spPr>
          <a:xfrm>
            <a:off x="5689600" y="1329375"/>
            <a:ext cx="3227700" cy="3673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ru" sz="1000">
                <a:solidFill>
                  <a:srgbClr val="D73A49"/>
                </a:solidFill>
                <a:latin typeface="Consolas"/>
                <a:ea typeface="Consolas"/>
                <a:cs typeface="Consolas"/>
                <a:sym typeface="Consolas"/>
              </a:rPr>
              <a:t>class</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User</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def</a:t>
            </a: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__init__</a:t>
            </a:r>
            <a:r>
              <a:rPr lang="ru" sz="1000">
                <a:solidFill>
                  <a:srgbClr val="333333"/>
                </a:solidFill>
                <a:latin typeface="Consolas"/>
                <a:ea typeface="Consolas"/>
                <a:cs typeface="Consolas"/>
                <a:sym typeface="Consolas"/>
              </a:rPr>
              <a:t>(self, color, board):</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create_pieces</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self.color </a:t>
            </a:r>
            <a:r>
              <a:rPr lang="ru" sz="1000">
                <a:solidFill>
                  <a:srgbClr val="005CC5"/>
                </a:solidFill>
                <a:latin typeface="Consolas"/>
                <a:ea typeface="Consolas"/>
                <a:cs typeface="Consolas"/>
                <a:sym typeface="Consolas"/>
              </a:rPr>
              <a:t>=</a:t>
            </a:r>
            <a:r>
              <a:rPr lang="ru" sz="1000">
                <a:solidFill>
                  <a:srgbClr val="333333"/>
                </a:solidFill>
                <a:latin typeface="Consolas"/>
                <a:ea typeface="Consolas"/>
                <a:cs typeface="Consolas"/>
                <a:sym typeface="Consolas"/>
              </a:rPr>
              <a:t> color</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self.board </a:t>
            </a:r>
            <a:r>
              <a:rPr lang="ru" sz="1000">
                <a:solidFill>
                  <a:srgbClr val="005CC5"/>
                </a:solidFill>
                <a:latin typeface="Consolas"/>
                <a:ea typeface="Consolas"/>
                <a:cs typeface="Consolas"/>
                <a:sym typeface="Consolas"/>
              </a:rPr>
              <a:t>=</a:t>
            </a:r>
            <a:r>
              <a:rPr lang="ru" sz="1000">
                <a:solidFill>
                  <a:srgbClr val="333333"/>
                </a:solidFill>
                <a:latin typeface="Consolas"/>
                <a:ea typeface="Consolas"/>
                <a:cs typeface="Consolas"/>
                <a:sym typeface="Consolas"/>
              </a:rPr>
              <a:t> board</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def</a:t>
            </a: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move</a:t>
            </a:r>
            <a:r>
              <a:rPr lang="ru" sz="1000">
                <a:solidFill>
                  <a:srgbClr val="333333"/>
                </a:solidFill>
                <a:latin typeface="Consolas"/>
                <a:ea typeface="Consolas"/>
                <a:cs typeface="Consolas"/>
                <a:sym typeface="Consolas"/>
              </a:rPr>
              <a:t>(self, piece:</a:t>
            </a:r>
            <a:r>
              <a:rPr lang="ru" sz="1000">
                <a:solidFill>
                  <a:srgbClr val="E36209"/>
                </a:solidFill>
                <a:latin typeface="Consolas"/>
                <a:ea typeface="Consolas"/>
                <a:cs typeface="Consolas"/>
                <a:sym typeface="Consolas"/>
              </a:rPr>
              <a:t>Piece</a:t>
            </a:r>
            <a:r>
              <a:rPr lang="ru" sz="1000">
                <a:solidFill>
                  <a:srgbClr val="333333"/>
                </a:solidFill>
                <a:latin typeface="Consolas"/>
                <a:ea typeface="Consolas"/>
                <a:cs typeface="Consolas"/>
                <a:sym typeface="Consolas"/>
              </a:rPr>
              <a:t>, position:int):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piece.</a:t>
            </a:r>
            <a:r>
              <a:rPr lang="ru" sz="1000">
                <a:solidFill>
                  <a:srgbClr val="6F42C1"/>
                </a:solidFill>
                <a:latin typeface="Consolas"/>
                <a:ea typeface="Consolas"/>
                <a:cs typeface="Consolas"/>
                <a:sym typeface="Consolas"/>
              </a:rPr>
              <a:t>move</a:t>
            </a:r>
            <a:r>
              <a:rPr lang="ru" sz="1000">
                <a:solidFill>
                  <a:srgbClr val="333333"/>
                </a:solidFill>
                <a:latin typeface="Consolas"/>
                <a:ea typeface="Consolas"/>
                <a:cs typeface="Consolas"/>
                <a:sym typeface="Consolas"/>
              </a:rPr>
              <a:t>(position)</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chessmate_check</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board </a:t>
            </a:r>
            <a:r>
              <a:rPr lang="ru" sz="1000">
                <a:solidFill>
                  <a:srgbClr val="005CC5"/>
                </a:solidFill>
                <a:latin typeface="Consolas"/>
                <a:ea typeface="Consolas"/>
                <a:cs typeface="Consolas"/>
                <a:sym typeface="Consolas"/>
              </a:rPr>
              <a:t>=</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ChessBoard</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user_white </a:t>
            </a:r>
            <a:r>
              <a:rPr lang="ru" sz="1000">
                <a:solidFill>
                  <a:srgbClr val="005CC5"/>
                </a:solidFill>
                <a:latin typeface="Consolas"/>
                <a:ea typeface="Consolas"/>
                <a:cs typeface="Consolas"/>
                <a:sym typeface="Consolas"/>
              </a:rPr>
              <a:t>=</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User</a:t>
            </a:r>
            <a:r>
              <a:rPr lang="ru" sz="1000">
                <a:solidFill>
                  <a:srgbClr val="333333"/>
                </a:solidFill>
                <a:latin typeface="Consolas"/>
                <a:ea typeface="Consolas"/>
                <a:cs typeface="Consolas"/>
                <a:sym typeface="Consolas"/>
              </a:rPr>
              <a:t>(</a:t>
            </a:r>
            <a:r>
              <a:rPr lang="ru" sz="1000">
                <a:solidFill>
                  <a:srgbClr val="032F62"/>
                </a:solidFill>
                <a:latin typeface="Consolas"/>
                <a:ea typeface="Consolas"/>
                <a:cs typeface="Consolas"/>
                <a:sym typeface="Consolas"/>
              </a:rPr>
              <a:t>"white"</a:t>
            </a:r>
            <a:r>
              <a:rPr lang="ru" sz="1000">
                <a:solidFill>
                  <a:srgbClr val="333333"/>
                </a:solidFill>
                <a:latin typeface="Consolas"/>
                <a:ea typeface="Consolas"/>
                <a:cs typeface="Consolas"/>
                <a:sym typeface="Consolas"/>
              </a:rPr>
              <a:t>, board)</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user_black </a:t>
            </a:r>
            <a:r>
              <a:rPr lang="ru" sz="1000">
                <a:solidFill>
                  <a:srgbClr val="005CC5"/>
                </a:solidFill>
                <a:latin typeface="Consolas"/>
                <a:ea typeface="Consolas"/>
                <a:cs typeface="Consolas"/>
                <a:sym typeface="Consolas"/>
              </a:rPr>
              <a:t>=</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User</a:t>
            </a:r>
            <a:r>
              <a:rPr lang="ru" sz="1000">
                <a:solidFill>
                  <a:srgbClr val="333333"/>
                </a:solidFill>
                <a:latin typeface="Consolas"/>
                <a:ea typeface="Consolas"/>
                <a:cs typeface="Consolas"/>
                <a:sym typeface="Consolas"/>
              </a:rPr>
              <a:t>(</a:t>
            </a:r>
            <a:r>
              <a:rPr lang="ru" sz="1000">
                <a:solidFill>
                  <a:srgbClr val="032F62"/>
                </a:solidFill>
                <a:latin typeface="Consolas"/>
                <a:ea typeface="Consolas"/>
                <a:cs typeface="Consolas"/>
                <a:sym typeface="Consolas"/>
              </a:rPr>
              <a:t>"black"</a:t>
            </a:r>
            <a:r>
              <a:rPr lang="ru" sz="1000">
                <a:solidFill>
                  <a:srgbClr val="333333"/>
                </a:solidFill>
                <a:latin typeface="Consolas"/>
                <a:ea typeface="Consolas"/>
                <a:cs typeface="Consolas"/>
                <a:sym typeface="Consolas"/>
              </a:rPr>
              <a:t>, board)</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pieces </a:t>
            </a:r>
            <a:r>
              <a:rPr lang="ru" sz="1000">
                <a:solidFill>
                  <a:srgbClr val="005CC5"/>
                </a:solidFill>
                <a:latin typeface="Consolas"/>
                <a:ea typeface="Consolas"/>
                <a:cs typeface="Consolas"/>
                <a:sym typeface="Consolas"/>
              </a:rPr>
              <a:t>=</a:t>
            </a:r>
            <a:r>
              <a:rPr lang="ru" sz="1000">
                <a:solidFill>
                  <a:srgbClr val="333333"/>
                </a:solidFill>
                <a:latin typeface="Consolas"/>
                <a:ea typeface="Consolas"/>
                <a:cs typeface="Consolas"/>
                <a:sym typeface="Consolas"/>
              </a:rPr>
              <a:t> user_white.pieces</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horse </a:t>
            </a:r>
            <a:r>
              <a:rPr lang="ru" sz="1000">
                <a:solidFill>
                  <a:srgbClr val="005CC5"/>
                </a:solidFill>
                <a:latin typeface="Consolas"/>
                <a:ea typeface="Consolas"/>
                <a:cs typeface="Consolas"/>
                <a:sym typeface="Consolas"/>
              </a:rPr>
              <a:t>=</a:t>
            </a:r>
            <a:r>
              <a:rPr lang="ru" sz="1000">
                <a:solidFill>
                  <a:srgbClr val="333333"/>
                </a:solidFill>
                <a:latin typeface="Consolas"/>
                <a:ea typeface="Consolas"/>
                <a:cs typeface="Consolas"/>
                <a:sym typeface="Consolas"/>
              </a:rPr>
              <a:t> helper.</a:t>
            </a:r>
            <a:r>
              <a:rPr lang="ru" sz="1000">
                <a:solidFill>
                  <a:srgbClr val="6F42C1"/>
                </a:solidFill>
                <a:latin typeface="Consolas"/>
                <a:ea typeface="Consolas"/>
                <a:cs typeface="Consolas"/>
                <a:sym typeface="Consolas"/>
              </a:rPr>
              <a:t>getHorse</a:t>
            </a:r>
            <a:r>
              <a:rPr lang="ru" sz="1000">
                <a:solidFill>
                  <a:srgbClr val="333333"/>
                </a:solidFill>
                <a:latin typeface="Consolas"/>
                <a:ea typeface="Consolas"/>
                <a:cs typeface="Consolas"/>
                <a:sym typeface="Consolas"/>
              </a:rPr>
              <a:t>(user_white, </a:t>
            </a:r>
            <a:r>
              <a:rPr lang="ru" sz="1000">
                <a:solidFill>
                  <a:srgbClr val="005CC5"/>
                </a:solidFill>
                <a:latin typeface="Consolas"/>
                <a:ea typeface="Consolas"/>
                <a:cs typeface="Consolas"/>
                <a:sym typeface="Consolas"/>
              </a:rPr>
              <a:t>1</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user.</a:t>
            </a:r>
            <a:r>
              <a:rPr lang="ru" sz="1000">
                <a:solidFill>
                  <a:srgbClr val="6F42C1"/>
                </a:solidFill>
                <a:latin typeface="Consolas"/>
                <a:ea typeface="Consolas"/>
                <a:cs typeface="Consolas"/>
                <a:sym typeface="Consolas"/>
              </a:rPr>
              <a:t>move</a:t>
            </a:r>
            <a:r>
              <a:rPr lang="ru" sz="1000">
                <a:solidFill>
                  <a:srgbClr val="333333"/>
                </a:solidFill>
                <a:latin typeface="Consolas"/>
                <a:ea typeface="Consolas"/>
                <a:cs typeface="Consolas"/>
                <a:sym typeface="Consolas"/>
              </a:rPr>
              <a:t>(horse)</a:t>
            </a:r>
            <a:endParaRPr sz="1000">
              <a:solidFill>
                <a:srgbClr val="D73A49"/>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ru" sz="2500"/>
              <a:t>Принцип разделения интерфейса</a:t>
            </a:r>
            <a:endParaRPr sz="2500"/>
          </a:p>
        </p:txBody>
      </p:sp>
      <p:sp>
        <p:nvSpPr>
          <p:cNvPr id="100" name="Google Shape;100;p19"/>
          <p:cNvSpPr txBox="1"/>
          <p:nvPr>
            <p:ph idx="1" type="body"/>
          </p:nvPr>
        </p:nvSpPr>
        <p:spPr>
          <a:xfrm>
            <a:off x="311700" y="1152475"/>
            <a:ext cx="5051700" cy="37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250">
                <a:solidFill>
                  <a:schemeClr val="dk1"/>
                </a:solidFill>
                <a:latin typeface="Roboto"/>
                <a:ea typeface="Roboto"/>
                <a:cs typeface="Roboto"/>
                <a:sym typeface="Roboto"/>
              </a:rPr>
              <a:t>Создавайте мелкозернистые интерфейсы, которые зависят от клиента. Не следует заставлять клиентов зависеть от интерфейсов, которые они не используют. Этот принцип устраняет недостатки реализации больших интерфейсов. Чтобы полностью проиллюстрировать это, мы рассмотрим классический пример, потому что он очень важен и легко понятен. Классический пример Еще один приятный трюк заключается в том, что в нашей бизнес-логике один класс может реализовать несколько интерфейсов, если это необходимо. Таким образом, мы можем предоставить единую реализацию для всех общих методов между интерфейсами. Разделенные интерфейсы также заставят нас больше думать о нашем коде с точки зрения клиента, что, в свою очередь, приведет к слабой связи и простому тестированию. Таким образом, мы не только улучшили наш код для наших клиентов, но и упростили его понимание, тестирование и внедрение.</a:t>
            </a:r>
            <a:endParaRPr sz="1250">
              <a:solidFill>
                <a:schemeClr val="dk1"/>
              </a:solidFill>
              <a:latin typeface="Roboto"/>
              <a:ea typeface="Roboto"/>
              <a:cs typeface="Roboto"/>
              <a:sym typeface="Roboto"/>
            </a:endParaRPr>
          </a:p>
        </p:txBody>
      </p:sp>
      <p:sp>
        <p:nvSpPr>
          <p:cNvPr id="101" name="Google Shape;101;p19"/>
          <p:cNvSpPr txBox="1"/>
          <p:nvPr/>
        </p:nvSpPr>
        <p:spPr>
          <a:xfrm>
            <a:off x="5739425" y="361800"/>
            <a:ext cx="3171300" cy="4648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ru" sz="1000">
                <a:solidFill>
                  <a:srgbClr val="D73A49"/>
                </a:solidFill>
                <a:latin typeface="Consolas"/>
                <a:ea typeface="Consolas"/>
                <a:cs typeface="Consolas"/>
                <a:sym typeface="Consolas"/>
              </a:rPr>
              <a:t>class</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IShape</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def</a:t>
            </a: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draw</a:t>
            </a:r>
            <a:r>
              <a:rPr lang="ru" sz="1000">
                <a:solidFill>
                  <a:srgbClr val="333333"/>
                </a:solidFill>
                <a:latin typeface="Consolas"/>
                <a:ea typeface="Consolas"/>
                <a:cs typeface="Consolas"/>
                <a:sym typeface="Consolas"/>
              </a:rPr>
              <a:t>(self):</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raise</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NotImplementedError</a:t>
            </a:r>
            <a:endParaRPr sz="1000">
              <a:solidFill>
                <a:srgbClr val="E36209"/>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D73A49"/>
                </a:solidFill>
                <a:latin typeface="Consolas"/>
                <a:ea typeface="Consolas"/>
                <a:cs typeface="Consolas"/>
                <a:sym typeface="Consolas"/>
              </a:rPr>
              <a:t>class</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Circle</a:t>
            </a:r>
            <a:r>
              <a:rPr lang="ru" sz="1000">
                <a:solidFill>
                  <a:srgbClr val="333333"/>
                </a:solidFill>
                <a:latin typeface="Consolas"/>
                <a:ea typeface="Consolas"/>
                <a:cs typeface="Consolas"/>
                <a:sym typeface="Consolas"/>
              </a:rPr>
              <a:t>(</a:t>
            </a:r>
            <a:r>
              <a:rPr lang="ru" sz="1000">
                <a:solidFill>
                  <a:srgbClr val="E36209"/>
                </a:solidFill>
                <a:latin typeface="Consolas"/>
                <a:ea typeface="Consolas"/>
                <a:cs typeface="Consolas"/>
                <a:sym typeface="Consolas"/>
              </a:rPr>
              <a:t>IShape</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def</a:t>
            </a: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draw</a:t>
            </a:r>
            <a:r>
              <a:rPr lang="ru" sz="1000">
                <a:solidFill>
                  <a:srgbClr val="333333"/>
                </a:solidFill>
                <a:latin typeface="Consolas"/>
                <a:ea typeface="Consolas"/>
                <a:cs typeface="Consolas"/>
                <a:sym typeface="Consolas"/>
              </a:rPr>
              <a:t>(self):</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pass</a:t>
            </a:r>
            <a:endParaRPr sz="1000">
              <a:solidFill>
                <a:srgbClr val="D73A49"/>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D73A49"/>
                </a:solidFill>
                <a:latin typeface="Consolas"/>
                <a:ea typeface="Consolas"/>
                <a:cs typeface="Consolas"/>
                <a:sym typeface="Consolas"/>
              </a:rPr>
              <a:t>class</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Square</a:t>
            </a:r>
            <a:r>
              <a:rPr lang="ru" sz="1000">
                <a:solidFill>
                  <a:srgbClr val="333333"/>
                </a:solidFill>
                <a:latin typeface="Consolas"/>
                <a:ea typeface="Consolas"/>
                <a:cs typeface="Consolas"/>
                <a:sym typeface="Consolas"/>
              </a:rPr>
              <a:t>(</a:t>
            </a:r>
            <a:r>
              <a:rPr lang="ru" sz="1000">
                <a:solidFill>
                  <a:srgbClr val="E36209"/>
                </a:solidFill>
                <a:latin typeface="Consolas"/>
                <a:ea typeface="Consolas"/>
                <a:cs typeface="Consolas"/>
                <a:sym typeface="Consolas"/>
              </a:rPr>
              <a:t>IShape</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def</a:t>
            </a: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draw</a:t>
            </a:r>
            <a:r>
              <a:rPr lang="ru" sz="1000">
                <a:solidFill>
                  <a:srgbClr val="333333"/>
                </a:solidFill>
                <a:latin typeface="Consolas"/>
                <a:ea typeface="Consolas"/>
                <a:cs typeface="Consolas"/>
                <a:sym typeface="Consolas"/>
              </a:rPr>
              <a:t>(self):</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pass</a:t>
            </a:r>
            <a:endParaRPr sz="1000">
              <a:solidFill>
                <a:srgbClr val="D73A49"/>
              </a:solidFill>
              <a:latin typeface="Consolas"/>
              <a:ea typeface="Consolas"/>
              <a:cs typeface="Consolas"/>
              <a:sym typeface="Consolas"/>
            </a:endParaRPr>
          </a:p>
          <a:p>
            <a:pPr indent="0" lvl="0" marL="0" rtl="0" algn="l">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D73A49"/>
                </a:solidFill>
                <a:latin typeface="Consolas"/>
                <a:ea typeface="Consolas"/>
                <a:cs typeface="Consolas"/>
                <a:sym typeface="Consolas"/>
              </a:rPr>
              <a:t>class</a:t>
            </a:r>
            <a:r>
              <a:rPr lang="ru" sz="1000">
                <a:solidFill>
                  <a:srgbClr val="333333"/>
                </a:solidFill>
                <a:latin typeface="Consolas"/>
                <a:ea typeface="Consolas"/>
                <a:cs typeface="Consolas"/>
                <a:sym typeface="Consolas"/>
              </a:rPr>
              <a:t> </a:t>
            </a:r>
            <a:r>
              <a:rPr lang="ru" sz="1000">
                <a:solidFill>
                  <a:srgbClr val="E36209"/>
                </a:solidFill>
                <a:latin typeface="Consolas"/>
                <a:ea typeface="Consolas"/>
                <a:cs typeface="Consolas"/>
                <a:sym typeface="Consolas"/>
              </a:rPr>
              <a:t>Rectangle</a:t>
            </a:r>
            <a:r>
              <a:rPr lang="ru" sz="1000">
                <a:solidFill>
                  <a:srgbClr val="333333"/>
                </a:solidFill>
                <a:latin typeface="Consolas"/>
                <a:ea typeface="Consolas"/>
                <a:cs typeface="Consolas"/>
                <a:sym typeface="Consolas"/>
              </a:rPr>
              <a:t>(</a:t>
            </a:r>
            <a:r>
              <a:rPr lang="ru" sz="1000">
                <a:solidFill>
                  <a:srgbClr val="E36209"/>
                </a:solidFill>
                <a:latin typeface="Consolas"/>
                <a:ea typeface="Consolas"/>
                <a:cs typeface="Consolas"/>
                <a:sym typeface="Consolas"/>
              </a:rPr>
              <a:t>IShape</a:t>
            </a:r>
            <a:r>
              <a:rPr lang="ru"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def</a:t>
            </a:r>
            <a:r>
              <a:rPr lang="ru" sz="1000">
                <a:solidFill>
                  <a:srgbClr val="333333"/>
                </a:solidFill>
                <a:latin typeface="Consolas"/>
                <a:ea typeface="Consolas"/>
                <a:cs typeface="Consolas"/>
                <a:sym typeface="Consolas"/>
              </a:rPr>
              <a:t> </a:t>
            </a:r>
            <a:r>
              <a:rPr lang="ru" sz="1000">
                <a:solidFill>
                  <a:srgbClr val="6F42C1"/>
                </a:solidFill>
                <a:latin typeface="Consolas"/>
                <a:ea typeface="Consolas"/>
                <a:cs typeface="Consolas"/>
                <a:sym typeface="Consolas"/>
              </a:rPr>
              <a:t>draw</a:t>
            </a:r>
            <a:r>
              <a:rPr lang="ru" sz="1000">
                <a:solidFill>
                  <a:srgbClr val="333333"/>
                </a:solidFill>
                <a:latin typeface="Consolas"/>
                <a:ea typeface="Consolas"/>
                <a:cs typeface="Consolas"/>
                <a:sym typeface="Consolas"/>
              </a:rPr>
              <a:t>(self):</a:t>
            </a:r>
            <a:endParaRPr sz="10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1000">
                <a:solidFill>
                  <a:srgbClr val="333333"/>
                </a:solidFill>
                <a:latin typeface="Consolas"/>
                <a:ea typeface="Consolas"/>
                <a:cs typeface="Consolas"/>
                <a:sym typeface="Consolas"/>
              </a:rPr>
              <a:t>       </a:t>
            </a:r>
            <a:r>
              <a:rPr lang="ru" sz="1000">
                <a:solidFill>
                  <a:srgbClr val="D73A49"/>
                </a:solidFill>
                <a:latin typeface="Consolas"/>
                <a:ea typeface="Consolas"/>
                <a:cs typeface="Consolas"/>
                <a:sym typeface="Consolas"/>
              </a:rPr>
              <a:t>pass</a:t>
            </a:r>
            <a:endParaRPr sz="1000">
              <a:solidFill>
                <a:srgbClr val="D73A49"/>
              </a:solidFill>
              <a:latin typeface="Consolas"/>
              <a:ea typeface="Consolas"/>
              <a:cs typeface="Consolas"/>
              <a:sym typeface="Consolas"/>
            </a:endParaRPr>
          </a:p>
          <a:p>
            <a:pPr indent="0" lvl="0" marL="0" rtl="0" algn="l">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ru" sz="2500"/>
              <a:t>Принцип инверсии зависимостей </a:t>
            </a:r>
            <a:endParaRPr sz="2500"/>
          </a:p>
        </p:txBody>
      </p:sp>
      <p:sp>
        <p:nvSpPr>
          <p:cNvPr id="107" name="Google Shape;107;p20"/>
          <p:cNvSpPr txBox="1"/>
          <p:nvPr>
            <p:ph idx="1" type="body"/>
          </p:nvPr>
        </p:nvSpPr>
        <p:spPr>
          <a:xfrm>
            <a:off x="311700" y="1152475"/>
            <a:ext cx="527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250">
                <a:solidFill>
                  <a:schemeClr val="dk1"/>
                </a:solidFill>
                <a:latin typeface="Roboto"/>
                <a:ea typeface="Roboto"/>
                <a:cs typeface="Roboto"/>
                <a:sym typeface="Roboto"/>
              </a:rPr>
              <a:t>Зависимость должна быть от абстракций, а не от конкреций. Модули высокого уровня не должны зависеть от модулей низкого уровня. И классы низкого, и высокого уровня должны зависеть от одних и тех же абстракций. Абстракции не должны зависеть от деталей. Детали должны зависеть от абстракций.В разработке программного обеспечения наступает момент, когда наше приложение будет в основном состоять из модулей. Когда это происходит, мы должны прояснить ситуацию с помощью внедрения зависимостей. Компоненты высокого уровня в зависимости от функций низкого уровня. Для создания определенного поведения вы можете использовать такие методы, как наследование или интерфейсы.</a:t>
            </a:r>
            <a:endParaRPr>
              <a:solidFill>
                <a:schemeClr val="dk1"/>
              </a:solidFill>
            </a:endParaRPr>
          </a:p>
        </p:txBody>
      </p:sp>
      <p:sp>
        <p:nvSpPr>
          <p:cNvPr id="108" name="Google Shape;108;p20"/>
          <p:cNvSpPr txBox="1"/>
          <p:nvPr/>
        </p:nvSpPr>
        <p:spPr>
          <a:xfrm>
            <a:off x="5455675" y="115200"/>
            <a:ext cx="3611100" cy="5028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66666"/>
              </a:lnSpc>
              <a:spcBef>
                <a:spcPts val="0"/>
              </a:spcBef>
              <a:spcAft>
                <a:spcPts val="0"/>
              </a:spcAft>
              <a:buNone/>
            </a:pPr>
            <a:r>
              <a:rPr lang="ru" sz="800">
                <a:solidFill>
                  <a:srgbClr val="D73A49"/>
                </a:solidFill>
                <a:latin typeface="Consolas"/>
                <a:ea typeface="Consolas"/>
                <a:cs typeface="Consolas"/>
                <a:sym typeface="Consolas"/>
              </a:rPr>
              <a:t>class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AuthenticationForUser</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__init__</a:t>
            </a:r>
            <a:r>
              <a:rPr lang="ru" sz="800">
                <a:solidFill>
                  <a:srgbClr val="333333"/>
                </a:solidFill>
                <a:latin typeface="Consolas"/>
                <a:ea typeface="Consolas"/>
                <a:cs typeface="Consolas"/>
                <a:sym typeface="Consolas"/>
              </a:rPr>
              <a:t>(self, connector:</a:t>
            </a:r>
            <a:r>
              <a:rPr lang="ru" sz="800">
                <a:solidFill>
                  <a:srgbClr val="E36209"/>
                </a:solidFill>
                <a:latin typeface="Consolas"/>
                <a:ea typeface="Consolas"/>
                <a:cs typeface="Consolas"/>
                <a:sym typeface="Consolas"/>
              </a:rPr>
              <a:t>Connector</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self.connection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connector.</a:t>
            </a:r>
            <a:r>
              <a:rPr lang="ru" sz="800">
                <a:solidFill>
                  <a:srgbClr val="6F42C1"/>
                </a:solidFill>
                <a:latin typeface="Consolas"/>
                <a:ea typeface="Consolas"/>
                <a:cs typeface="Consolas"/>
                <a:sym typeface="Consolas"/>
              </a:rPr>
              <a:t>connect</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authenticate</a:t>
            </a:r>
            <a:r>
              <a:rPr lang="ru" sz="800">
                <a:solidFill>
                  <a:srgbClr val="333333"/>
                </a:solidFill>
                <a:latin typeface="Consolas"/>
                <a:ea typeface="Consolas"/>
                <a:cs typeface="Consolas"/>
                <a:sym typeface="Consolas"/>
              </a:rPr>
              <a:t>(self, credentials):</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pass</a:t>
            </a:r>
            <a:endParaRPr sz="800">
              <a:solidFill>
                <a:srgbClr val="D73A49"/>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is_authenticated</a:t>
            </a:r>
            <a:r>
              <a:rPr lang="ru" sz="800">
                <a:solidFill>
                  <a:srgbClr val="333333"/>
                </a:solidFill>
                <a:latin typeface="Consolas"/>
                <a:ea typeface="Consolas"/>
                <a:cs typeface="Consolas"/>
                <a:sym typeface="Consolas"/>
              </a:rPr>
              <a:t>(self):</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pass</a:t>
            </a:r>
            <a:r>
              <a:rPr lang="ru" sz="800">
                <a:solidFill>
                  <a:srgbClr val="333333"/>
                </a:solidFill>
                <a:latin typeface="Consolas"/>
                <a:ea typeface="Consolas"/>
                <a:cs typeface="Consolas"/>
                <a:sym typeface="Consolas"/>
              </a:rPr>
              <a:t>	</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last_login</a:t>
            </a:r>
            <a:r>
              <a:rPr lang="ru" sz="800">
                <a:solidFill>
                  <a:srgbClr val="333333"/>
                </a:solidFill>
                <a:latin typeface="Consolas"/>
                <a:ea typeface="Consolas"/>
                <a:cs typeface="Consolas"/>
                <a:sym typeface="Consolas"/>
              </a:rPr>
              <a:t>(self):</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pass</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D73A49"/>
                </a:solidFill>
                <a:latin typeface="Consolas"/>
                <a:ea typeface="Consolas"/>
                <a:cs typeface="Consolas"/>
                <a:sym typeface="Consolas"/>
              </a:rPr>
              <a:t>class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AnonymousAuth</a:t>
            </a:r>
            <a:r>
              <a:rPr lang="ru" sz="800">
                <a:solidFill>
                  <a:srgbClr val="333333"/>
                </a:solidFill>
                <a:latin typeface="Consolas"/>
                <a:ea typeface="Consolas"/>
                <a:cs typeface="Consolas"/>
                <a:sym typeface="Consolas"/>
              </a:rPr>
              <a:t>(</a:t>
            </a:r>
            <a:r>
              <a:rPr lang="ru" sz="800">
                <a:solidFill>
                  <a:srgbClr val="E36209"/>
                </a:solidFill>
                <a:latin typeface="Consolas"/>
                <a:ea typeface="Consolas"/>
                <a:cs typeface="Consolas"/>
                <a:sym typeface="Consolas"/>
              </a:rPr>
              <a:t>AuthenticationForUser</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pass</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D73A49"/>
                </a:solidFill>
                <a:latin typeface="Consolas"/>
                <a:ea typeface="Consolas"/>
                <a:cs typeface="Consolas"/>
                <a:sym typeface="Consolas"/>
              </a:rPr>
              <a:t>class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GithubAuth</a:t>
            </a:r>
            <a:r>
              <a:rPr lang="ru" sz="800">
                <a:solidFill>
                  <a:srgbClr val="333333"/>
                </a:solidFill>
                <a:latin typeface="Consolas"/>
                <a:ea typeface="Consolas"/>
                <a:cs typeface="Consolas"/>
                <a:sym typeface="Consolas"/>
              </a:rPr>
              <a:t>(</a:t>
            </a:r>
            <a:r>
              <a:rPr lang="ru" sz="800">
                <a:solidFill>
                  <a:srgbClr val="E36209"/>
                </a:solidFill>
                <a:latin typeface="Consolas"/>
                <a:ea typeface="Consolas"/>
                <a:cs typeface="Consolas"/>
                <a:sym typeface="Consolas"/>
              </a:rPr>
              <a:t>AuthenticationForUser</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last_login</a:t>
            </a:r>
            <a:r>
              <a:rPr lang="ru" sz="800">
                <a:solidFill>
                  <a:srgbClr val="333333"/>
                </a:solidFill>
                <a:latin typeface="Consolas"/>
                <a:ea typeface="Consolas"/>
                <a:cs typeface="Consolas"/>
                <a:sym typeface="Consolas"/>
              </a:rPr>
              <a:t>(self):</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pass</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D73A49"/>
                </a:solidFill>
                <a:latin typeface="Consolas"/>
                <a:ea typeface="Consolas"/>
                <a:cs typeface="Consolas"/>
                <a:sym typeface="Consolas"/>
              </a:rPr>
              <a:t>class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FacebookAuth</a:t>
            </a:r>
            <a:r>
              <a:rPr lang="ru" sz="800">
                <a:solidFill>
                  <a:srgbClr val="333333"/>
                </a:solidFill>
                <a:latin typeface="Consolas"/>
                <a:ea typeface="Consolas"/>
                <a:cs typeface="Consolas"/>
                <a:sym typeface="Consolas"/>
              </a:rPr>
              <a:t>(</a:t>
            </a:r>
            <a:r>
              <a:rPr lang="ru" sz="800">
                <a:solidFill>
                  <a:srgbClr val="E36209"/>
                </a:solidFill>
                <a:latin typeface="Consolas"/>
                <a:ea typeface="Consolas"/>
                <a:cs typeface="Consolas"/>
                <a:sym typeface="Consolas"/>
              </a:rPr>
              <a:t>AuthenticationForUser</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pass</a:t>
            </a:r>
            <a:endParaRPr sz="800">
              <a:solidFill>
                <a:srgbClr val="D73A49"/>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D73A49"/>
                </a:solidFill>
                <a:latin typeface="Consolas"/>
                <a:ea typeface="Consolas"/>
                <a:cs typeface="Consolas"/>
                <a:sym typeface="Consolas"/>
              </a:rPr>
              <a:t>class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Permissions</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def __init__(self, auth: </a:t>
            </a:r>
            <a:r>
              <a:rPr lang="ru" sz="800">
                <a:solidFill>
                  <a:srgbClr val="E36209"/>
                </a:solidFill>
                <a:latin typeface="Consolas"/>
                <a:ea typeface="Consolas"/>
                <a:cs typeface="Consolas"/>
                <a:sym typeface="Consolas"/>
              </a:rPr>
              <a:t>AuthenticationForUser</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self.auth </a:t>
            </a:r>
            <a:r>
              <a:rPr lang="ru" sz="800">
                <a:solidFill>
                  <a:srgbClr val="005CC5"/>
                </a:solidFill>
                <a:latin typeface="Consolas"/>
                <a:ea typeface="Consolas"/>
                <a:cs typeface="Consolas"/>
                <a:sym typeface="Consolas"/>
              </a:rPr>
              <a:t>=</a:t>
            </a:r>
            <a:r>
              <a:rPr lang="ru" sz="800">
                <a:solidFill>
                  <a:srgbClr val="333333"/>
                </a:solidFill>
                <a:latin typeface="Consolas"/>
                <a:ea typeface="Consolas"/>
                <a:cs typeface="Consolas"/>
                <a:sym typeface="Consolas"/>
              </a:rPr>
              <a:t> auth		</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has_permissions</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pass</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D73A49"/>
                </a:solidFill>
                <a:latin typeface="Consolas"/>
                <a:ea typeface="Consolas"/>
                <a:cs typeface="Consolas"/>
                <a:sym typeface="Consolas"/>
              </a:rPr>
              <a:t>class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IsLoggedInPermissions</a:t>
            </a:r>
            <a:r>
              <a:rPr lang="ru" sz="800">
                <a:solidFill>
                  <a:srgbClr val="333333"/>
                </a:solidFill>
                <a:latin typeface="Consolas"/>
                <a:ea typeface="Consolas"/>
                <a:cs typeface="Consolas"/>
                <a:sym typeface="Consolas"/>
              </a:rPr>
              <a:t> (</a:t>
            </a:r>
            <a:r>
              <a:rPr lang="ru" sz="800">
                <a:solidFill>
                  <a:srgbClr val="E36209"/>
                </a:solidFill>
                <a:latin typeface="Consolas"/>
                <a:ea typeface="Consolas"/>
                <a:cs typeface="Consolas"/>
                <a:sym typeface="Consolas"/>
              </a:rPr>
              <a:t>Permissions</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def</a:t>
            </a:r>
            <a:r>
              <a:rPr lang="ru" sz="800">
                <a:solidFill>
                  <a:srgbClr val="333333"/>
                </a:solidFill>
                <a:latin typeface="Consolas"/>
                <a:ea typeface="Consolas"/>
                <a:cs typeface="Consolas"/>
                <a:sym typeface="Consolas"/>
              </a:rPr>
              <a:t> </a:t>
            </a:r>
            <a:r>
              <a:rPr lang="ru" sz="800">
                <a:solidFill>
                  <a:srgbClr val="6F42C1"/>
                </a:solidFill>
                <a:latin typeface="Consolas"/>
                <a:ea typeface="Consolas"/>
                <a:cs typeface="Consolas"/>
                <a:sym typeface="Consolas"/>
              </a:rPr>
              <a:t>last_login</a:t>
            </a:r>
            <a:r>
              <a:rPr lang="ru" sz="800">
                <a:solidFill>
                  <a:srgbClr val="333333"/>
                </a:solidFill>
                <a:latin typeface="Consolas"/>
                <a:ea typeface="Consolas"/>
                <a:cs typeface="Consolas"/>
                <a:sym typeface="Consolas"/>
              </a:rPr>
              <a:t>():</a:t>
            </a:r>
            <a:endParaRPr sz="800">
              <a:solidFill>
                <a:srgbClr val="333333"/>
              </a:solidFill>
              <a:latin typeface="Consolas"/>
              <a:ea typeface="Consolas"/>
              <a:cs typeface="Consolas"/>
              <a:sym typeface="Consolas"/>
            </a:endParaRPr>
          </a:p>
          <a:p>
            <a:pPr indent="0" lvl="0" marL="0" rtl="0" algn="l">
              <a:lnSpc>
                <a:spcPct val="166666"/>
              </a:lnSpc>
              <a:spcBef>
                <a:spcPts val="0"/>
              </a:spcBef>
              <a:spcAft>
                <a:spcPts val="0"/>
              </a:spcAft>
              <a:buNone/>
            </a:pPr>
            <a:r>
              <a:rPr lang="ru" sz="800">
                <a:solidFill>
                  <a:srgbClr val="333333"/>
                </a:solidFill>
                <a:latin typeface="Consolas"/>
                <a:ea typeface="Consolas"/>
                <a:cs typeface="Consolas"/>
                <a:sym typeface="Consolas"/>
              </a:rPr>
              <a:t>		</a:t>
            </a:r>
            <a:r>
              <a:rPr lang="ru" sz="800">
                <a:solidFill>
                  <a:srgbClr val="D73A49"/>
                </a:solidFill>
                <a:latin typeface="Consolas"/>
                <a:ea typeface="Consolas"/>
                <a:cs typeface="Consolas"/>
                <a:sym typeface="Consolas"/>
              </a:rPr>
              <a:t>return</a:t>
            </a:r>
            <a:r>
              <a:rPr lang="ru" sz="800">
                <a:solidFill>
                  <a:srgbClr val="333333"/>
                </a:solidFill>
                <a:latin typeface="Consolas"/>
                <a:ea typeface="Consolas"/>
                <a:cs typeface="Consolas"/>
                <a:sym typeface="Consolas"/>
              </a:rPr>
              <a:t> auth.last_log</a:t>
            </a:r>
            <a:endParaRPr sz="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F4D7E428425244AD411A84C8FB6522" ma:contentTypeVersion="13" ma:contentTypeDescription="Create a new document." ma:contentTypeScope="" ma:versionID="bf255fe42a4bf860b4e16aeaf9b4a4a4">
  <xsd:schema xmlns:xsd="http://www.w3.org/2001/XMLSchema" xmlns:xs="http://www.w3.org/2001/XMLSchema" xmlns:p="http://schemas.microsoft.com/office/2006/metadata/properties" xmlns:ns2="e9091f9e-0e50-4e57-8e3c-7fb84e14e7c7" xmlns:ns3="6b6a5f72-2b56-4921-a727-64bba72af7fb" targetNamespace="http://schemas.microsoft.com/office/2006/metadata/properties" ma:root="true" ma:fieldsID="f8d554c6191ec0ab53d8c149684f3cb6" ns2:_="" ns3:_="">
    <xsd:import namespace="e9091f9e-0e50-4e57-8e3c-7fb84e14e7c7"/>
    <xsd:import namespace="6b6a5f72-2b56-4921-a727-64bba72af7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091f9e-0e50-4e57-8e3c-7fb84e14e7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68b2bcd-3960-4df8-afb5-1b38f073375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b6a5f72-2b56-4921-a727-64bba72af7f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9ea218c-cddd-4059-adbf-599c51b192f5}" ma:internalName="TaxCatchAll" ma:showField="CatchAllData" ma:web="6b6a5f72-2b56-4921-a727-64bba72af7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09376-CD55-4C8C-8852-9847D2FA9C69}"/>
</file>

<file path=customXml/itemProps2.xml><?xml version="1.0" encoding="utf-8"?>
<ds:datastoreItem xmlns:ds="http://schemas.openxmlformats.org/officeDocument/2006/customXml" ds:itemID="{D779AF65-9848-4446-977A-9839608AEB0F}"/>
</file>