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font" Target="fonts/Roboto-italic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Roboto-bold.fntdata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2.xml"/><Relationship Id="rId31" Type="http://schemas.openxmlformats.org/officeDocument/2006/relationships/font" Target="fonts/Roboto-regular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1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c82a8dfb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c82a8dfb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c82a8dfb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c82a8dfb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c82a8dfb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c82a8dfb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c82a8dfb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c82a8dfb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c82a8dfb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c82a8dfb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c82a8dfb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c82a8dfb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709815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709815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7098155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7098155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7098155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7098155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7098155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7098155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c82a8df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c82a8df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7098155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7098155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7098155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7098155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7098155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7098155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7098155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7098155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7098155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7098155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70981559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70981559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c82a8df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c82a8df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c82a8df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c82a8df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c82a8df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c82a8df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c82a8dfb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c82a8dfb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c82a8dfb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c82a8df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c82a8dfb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c82a8dfb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82a8df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c82a8df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practice.ru/python-lesson-22-concurrency-part-1/#p1" TargetMode="External"/><Relationship Id="rId4" Type="http://schemas.openxmlformats.org/officeDocument/2006/relationships/hyperlink" Target="https://devpractice.ru/python-lesson-22-concurrency-part-1/#p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practice.ru/python-lesson-22-concurrency-part-1/#p4" TargetMode="External"/><Relationship Id="rId4" Type="http://schemas.openxmlformats.org/officeDocument/2006/relationships/hyperlink" Target="https://devpractice.ru/python-lesson-22-concurrency-part-1/#p4" TargetMode="External"/><Relationship Id="rId5" Type="http://schemas.openxmlformats.org/officeDocument/2006/relationships/hyperlink" Target="https://devpractice.ru/python-lesson-22-concurrency-part-1/#p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practice.ru/python-lesson-22-concurrency-part-1/#p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ll-python.ru/osnovy/klassy.html" TargetMode="External"/><Relationship Id="rId4" Type="http://schemas.openxmlformats.org/officeDocument/2006/relationships/hyperlink" Target="https://all-python.ru/osnovy/funktsii.html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ll-python.ru/osnovy/kortezh.html" TargetMode="External"/><Relationship Id="rId4" Type="http://schemas.openxmlformats.org/officeDocument/2006/relationships/hyperlink" Target="https://all-python.ru/osnovy/slovari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ll-python.ru/osnovy/tsikl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Параллельное, многопоточное и сетевое программирование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Параллельное и многопоточное программирование.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для работы с потоками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- В этом методе описываются операции, выполняемые потоком. Он используется, когда явно создается экземпляр класса.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70" y="2075125"/>
            <a:ext cx="366262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4285050" y="2000650"/>
            <a:ext cx="3384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is_alive() - </a:t>
            </a:r>
            <a:r>
              <a:rPr lang="ru" sz="1100">
                <a:solidFill>
                  <a:schemeClr val="dk1"/>
                </a:solidFill>
              </a:rPr>
              <a:t>Метод проверяет выполняется ли поток в данный момент. Его часто используют в связке с методом join().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50" y="2841000"/>
            <a:ext cx="4795850" cy="12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356000" y="4356000"/>
            <a:ext cx="43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Посмотрим еще примеры работы потоков 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8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Синхронизация потоков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Синхронизация необходима</a:t>
            </a:r>
            <a:r>
              <a:rPr lang="ru" sz="1100">
                <a:solidFill>
                  <a:schemeClr val="dk1"/>
                </a:solidFill>
              </a:rPr>
              <a:t> в любых случаях, когда параллельно протекающим процессам </a:t>
            </a:r>
            <a:r>
              <a:rPr b="1" lang="ru" sz="1100">
                <a:solidFill>
                  <a:schemeClr val="dk1"/>
                </a:solidFill>
              </a:rPr>
              <a:t>необходимо</a:t>
            </a:r>
            <a:r>
              <a:rPr lang="ru" sz="1100">
                <a:solidFill>
                  <a:schemeClr val="dk1"/>
                </a:solidFill>
              </a:rPr>
              <a:t> взаимодействовать. Для её организации используются средства межпроцессного взаимодействия. Для синхронизации используються классы - </a:t>
            </a:r>
            <a:r>
              <a:rPr b="1" lang="ru" sz="1100">
                <a:solidFill>
                  <a:schemeClr val="dk1"/>
                </a:solidFill>
              </a:rPr>
              <a:t>Semaphore, </a:t>
            </a:r>
            <a:r>
              <a:rPr b="1" lang="ru" sz="1100">
                <a:solidFill>
                  <a:schemeClr val="dk1"/>
                </a:solidFill>
              </a:rPr>
              <a:t>Barrier, Timer,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Посмотрим сейчас на один из классов для </a:t>
            </a:r>
            <a:r>
              <a:rPr lang="ru" sz="1100">
                <a:solidFill>
                  <a:schemeClr val="dk1"/>
                </a:solidFill>
              </a:rPr>
              <a:t>Синхронизация потоков </a:t>
            </a:r>
            <a:r>
              <a:rPr b="1" lang="ru" sz="1100">
                <a:solidFill>
                  <a:schemeClr val="dk1"/>
                </a:solidFill>
              </a:rPr>
              <a:t>Barrier</a:t>
            </a:r>
            <a:r>
              <a:rPr lang="ru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Этот класс позволяет реализовать простой механизм синхронизации потоков. Его можно использовать для фиксированного числа потоков, когда необходимо, чтобы каждый поток ждал выполнения какого-либо действия всеми.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Для того чтобы продолжить выполнения, все потоки должны вызвать метод wait(), если хоть один поток не сделал этого, остальные блокируются до тех пор, пока метод не будет вызван.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475" y="861600"/>
            <a:ext cx="3724199" cy="270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210425" y="3604000"/>
            <a:ext cx="3696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Здесь установлен barrier на 2 вызова wait. То есть,  для того, чтобы выполнился код после wait, wait должен быть вызван в 2 потоках. В данном случае функция </a:t>
            </a:r>
            <a:r>
              <a:rPr lang="ru" sz="1100">
                <a:solidFill>
                  <a:schemeClr val="dk1"/>
                </a:solidFill>
              </a:rPr>
              <a:t>myfunc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сразу запускается в потоке, но она сразу не выведет </a:t>
            </a:r>
            <a:r>
              <a:rPr lang="ru" sz="1100">
                <a:solidFill>
                  <a:schemeClr val="dk1"/>
                </a:solidFill>
              </a:rPr>
              <a:t>'отработал barrier'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консоль, а дождётся когда в основном потоке будет вызван wait тоже.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53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Синхронизация потоков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Semaphore  - </a:t>
            </a:r>
            <a:r>
              <a:rPr lang="ru" sz="1200">
                <a:solidFill>
                  <a:schemeClr val="dk1"/>
                </a:solidFill>
              </a:rPr>
              <a:t>это один из старейших примитивов для синхронизации в истории информатики. Семафор использует внутренний счётчик, который уменьшается при каждом вызове acquire() и увеличивается при каждом вызове release(). Счётчик не может стать меньше нуля, когда он становится равным нулём, acquire() блокирует поток.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875" y="958600"/>
            <a:ext cx="3206700" cy="36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53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Синхронизация потоков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Timer</a:t>
            </a:r>
            <a:r>
              <a:rPr b="1" lang="ru" sz="1100">
                <a:solidFill>
                  <a:schemeClr val="dk1"/>
                </a:solidFill>
              </a:rPr>
              <a:t>  - 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Этот класс позволяет контролировать время запуска какого-либо действия. Timer является подклассом Thread.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threading.Timer(interval, function, args=None, kwargs=None)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Таймеры запускаются также, как и потоки, с помощью метода start(). Их можно остановить, используя метод cancel().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помощью таймера программист может вызывать функцию, присвоить значение переменной или, например, запустить поток в определенное время.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300" y="1713325"/>
            <a:ext cx="33337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53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Синхронизация потоков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Event</a:t>
            </a:r>
            <a:r>
              <a:rPr b="1" lang="ru" sz="1100">
                <a:solidFill>
                  <a:schemeClr val="dk1"/>
                </a:solidFill>
              </a:rPr>
              <a:t>  - </a:t>
            </a:r>
            <a:r>
              <a:rPr lang="ru" sz="1100">
                <a:solidFill>
                  <a:schemeClr val="dk1"/>
                </a:solidFill>
              </a:rPr>
              <a:t>Event представляет собой простой механизм реализации связи между потоками: один поток даёт сигнал о событии, другие ожидают этого сигнала.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Объект события управляет внутренним флагом, который может быть установлен в True или False с помощью методов set() и clear(). Также есть методы is_set(), которым можно проверить состояние внутреннего флага. С помощью метода wait(timeout=None) можно ждать пока не выставлен флаг в True. Так же при необходимости можно задать время ожидания.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700" y="1170125"/>
            <a:ext cx="3177900" cy="292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Теперь перейдем к </a:t>
            </a:r>
            <a:r>
              <a:rPr lang="ru" sz="1300" u="sng">
                <a:solidFill>
                  <a:schemeClr val="dk1"/>
                </a:solidFill>
              </a:rPr>
              <a:t>параллельному</a:t>
            </a:r>
            <a:r>
              <a:rPr lang="ru" sz="1300">
                <a:solidFill>
                  <a:schemeClr val="dk1"/>
                </a:solidFill>
              </a:rPr>
              <a:t> </a:t>
            </a:r>
            <a:r>
              <a:rPr lang="ru" sz="1300">
                <a:solidFill>
                  <a:schemeClr val="dk1"/>
                </a:solidFill>
              </a:rPr>
              <a:t>программированию.</a:t>
            </a:r>
            <a:br>
              <a:rPr lang="ru" sz="1300">
                <a:solidFill>
                  <a:schemeClr val="dk1"/>
                </a:solidFill>
              </a:rPr>
            </a:br>
            <a:r>
              <a:rPr lang="ru" sz="1300">
                <a:solidFill>
                  <a:schemeClr val="dk1"/>
                </a:solidFill>
              </a:rPr>
              <a:t>	В настоящее время параллельной обработке уделяется больше внимания. Поскольку производители ЦП начинают добавлять в свои процессоры все больше и больше ядер, создание параллельного кода – отличный способ повысить производительность. В языке Питон представил модуль multiprocessing в Python, позволяющий писать параллельный код. Чтобы понять основную мотивацию этого модуля, мы должны знать некоторые основы параллельного программирования. 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 модуле </a:t>
            </a:r>
            <a:r>
              <a:rPr b="1" lang="ru" sz="1300">
                <a:solidFill>
                  <a:schemeClr val="dk1"/>
                </a:solidFill>
              </a:rPr>
              <a:t>multiprocessing</a:t>
            </a:r>
            <a:r>
              <a:rPr lang="ru" sz="1300">
                <a:solidFill>
                  <a:schemeClr val="dk1"/>
                </a:solidFill>
              </a:rPr>
              <a:t> в python есть множество классов для создания параллельной программы. Среди них три основных класса: Process, Queue и Lock. Эти классы помогут вам построить параллельную программу. Чтобы сделать параллельную программу полезной, вы должны знать, сколько ядер у вас на компьютере. Модуль Multiprocessing позволяет вам это знать. Следующий простой код напечатает количество ядер на вашем компьютере.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import multiprocessing </a:t>
            </a:r>
            <a:br>
              <a:rPr lang="ru" sz="1300">
                <a:solidFill>
                  <a:schemeClr val="dk1"/>
                </a:solidFill>
              </a:rPr>
            </a:br>
            <a:r>
              <a:rPr lang="ru" sz="1300">
                <a:solidFill>
                  <a:schemeClr val="dk1"/>
                </a:solidFill>
              </a:rPr>
              <a:t>print("Number of cpu : ", multiprocessing.cpu_count())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Процессы в </a:t>
            </a:r>
            <a:r>
              <a:rPr i="1" lang="ru" sz="1300">
                <a:solidFill>
                  <a:schemeClr val="dk1"/>
                </a:solidFill>
              </a:rPr>
              <a:t>Python</a:t>
            </a:r>
            <a:r>
              <a:rPr lang="ru" sz="1300">
                <a:solidFill>
                  <a:schemeClr val="dk1"/>
                </a:solidFill>
              </a:rPr>
              <a:t> позволяют запустить выполнение нескольких задач в </a:t>
            </a:r>
            <a:r>
              <a:rPr lang="ru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параллельном режиме</a:t>
            </a:r>
            <a:r>
              <a:rPr lang="ru" sz="1300">
                <a:solidFill>
                  <a:schemeClr val="dk1"/>
                </a:solidFill>
              </a:rPr>
              <a:t>. По сути, при старте процесса запускает еще одна копия интерпретатора </a:t>
            </a:r>
            <a:r>
              <a:rPr i="1" lang="ru" sz="1300">
                <a:solidFill>
                  <a:schemeClr val="dk1"/>
                </a:solidFill>
              </a:rPr>
              <a:t>Python</a:t>
            </a:r>
            <a:r>
              <a:rPr lang="ru" sz="1300">
                <a:solidFill>
                  <a:schemeClr val="dk1"/>
                </a:solidFill>
              </a:rPr>
              <a:t>, в котором выполняется указанная функция. Таким образом, если мы запустим пять процессов, то будет запущено пять отдельных интерпретаторов, в этом случае уже не будет проблем с </a:t>
            </a:r>
            <a:r>
              <a:rPr i="1" lang="ru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GIL</a:t>
            </a:r>
            <a:r>
              <a:rPr i="1" lang="ru" sz="1300">
                <a:solidFill>
                  <a:schemeClr val="dk1"/>
                </a:solidFill>
              </a:rPr>
              <a:t>.</a:t>
            </a:r>
            <a:r>
              <a:rPr lang="ru" sz="1300">
                <a:solidFill>
                  <a:schemeClr val="dk1"/>
                </a:solidFill>
              </a:rPr>
              <a:t> Такой способ  позволяет параллельно запускать задачи активно использующие </a:t>
            </a:r>
            <a:r>
              <a:rPr i="1" lang="ru" sz="1300">
                <a:solidFill>
                  <a:schemeClr val="dk1"/>
                </a:solidFill>
              </a:rPr>
              <a:t>CPU</a:t>
            </a:r>
            <a:r>
              <a:rPr lang="ru" sz="1300">
                <a:solidFill>
                  <a:schemeClr val="dk1"/>
                </a:solidFill>
              </a:rPr>
              <a:t>. Они будут распределяться между несколькими процессами (ядрами), что значительно увеличит производительность вычислений.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</a:rPr>
              <a:t>Класс </a:t>
            </a:r>
            <a:r>
              <a:rPr b="1" i="1" lang="ru" sz="1300">
                <a:solidFill>
                  <a:schemeClr val="dk1"/>
                </a:solidFill>
              </a:rPr>
              <a:t>Process</a:t>
            </a:r>
            <a:endParaRPr b="1" i="1"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Который отвечает за создание и управление процессами является </a:t>
            </a:r>
            <a:r>
              <a:rPr i="1" lang="ru" sz="1300">
                <a:solidFill>
                  <a:schemeClr val="dk1"/>
                </a:solidFill>
              </a:rPr>
              <a:t>Process</a:t>
            </a:r>
            <a:r>
              <a:rPr lang="ru" sz="1300">
                <a:solidFill>
                  <a:schemeClr val="dk1"/>
                </a:solidFill>
              </a:rPr>
              <a:t> из пакета </a:t>
            </a:r>
            <a:r>
              <a:rPr i="1" lang="ru" sz="1300">
                <a:solidFill>
                  <a:schemeClr val="dk1"/>
                </a:solidFill>
              </a:rPr>
              <a:t>multiprocessing</a:t>
            </a:r>
            <a:r>
              <a:rPr lang="ru" sz="1300">
                <a:solidFill>
                  <a:schemeClr val="dk1"/>
                </a:solidFill>
              </a:rPr>
              <a:t>. Он совместим по сигнатурам методов и конструктора с </a:t>
            </a:r>
            <a:r>
              <a:rPr i="1" lang="ru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threading</a:t>
            </a:r>
            <a:r>
              <a:rPr lang="ru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i="1" lang="ru" sz="13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Thread</a:t>
            </a:r>
            <a:r>
              <a:rPr lang="ru" sz="1300">
                <a:solidFill>
                  <a:schemeClr val="dk1"/>
                </a:solidFill>
              </a:rPr>
              <a:t>, это сделано для более простого перехода от многопотокового приложения к многопроцессному. Помимо одноименных с </a:t>
            </a:r>
            <a:r>
              <a:rPr i="1" lang="ru" sz="1300">
                <a:solidFill>
                  <a:schemeClr val="dk1"/>
                </a:solidFill>
              </a:rPr>
              <a:t>Thread</a:t>
            </a:r>
            <a:r>
              <a:rPr lang="ru" sz="1300">
                <a:solidFill>
                  <a:schemeClr val="dk1"/>
                </a:solidFill>
              </a:rPr>
              <a:t> методов, класс </a:t>
            </a:r>
            <a:r>
              <a:rPr i="1" lang="ru" sz="1300">
                <a:solidFill>
                  <a:schemeClr val="dk1"/>
                </a:solidFill>
              </a:rPr>
              <a:t>Process</a:t>
            </a:r>
            <a:r>
              <a:rPr lang="ru" sz="1300">
                <a:solidFill>
                  <a:schemeClr val="dk1"/>
                </a:solidFill>
              </a:rPr>
              <a:t> дополнительно предоставляет ряд своих. Познакомимся поближе с этим классом, конструктор класса выглядит следующим образом: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chemeClr val="dk1"/>
                </a:solidFill>
              </a:rPr>
              <a:t>class multiprocessing.Process(group=None, target=None, name=None, args=(), kwargs={}, *, daemon=None)</a:t>
            </a:r>
            <a:endParaRPr i="1"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group - </a:t>
            </a:r>
            <a:r>
              <a:rPr lang="ru" sz="1300">
                <a:solidFill>
                  <a:schemeClr val="dk1"/>
                </a:solidFill>
              </a:rPr>
              <a:t>Параметр всегда равен </a:t>
            </a:r>
            <a:r>
              <a:rPr i="1" lang="ru" sz="1300">
                <a:solidFill>
                  <a:schemeClr val="dk1"/>
                </a:solidFill>
              </a:rPr>
              <a:t>None</a:t>
            </a:r>
            <a:r>
              <a:rPr lang="ru" sz="1300">
                <a:solidFill>
                  <a:schemeClr val="dk1"/>
                </a:solidFill>
              </a:rPr>
              <a:t>, используется для обратной совместимости с </a:t>
            </a:r>
            <a:r>
              <a:rPr i="1" lang="ru" sz="1300">
                <a:solidFill>
                  <a:schemeClr val="dk1"/>
                </a:solidFill>
              </a:rPr>
              <a:t>Thread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target - Сallable</a:t>
            </a:r>
            <a:r>
              <a:rPr lang="ru" sz="1300">
                <a:solidFill>
                  <a:schemeClr val="dk1"/>
                </a:solidFill>
              </a:rPr>
              <a:t>-объект, который будет вызван методом </a:t>
            </a:r>
            <a:r>
              <a:rPr i="1" lang="ru" sz="1300">
                <a:solidFill>
                  <a:schemeClr val="dk1"/>
                </a:solidFill>
              </a:rPr>
              <a:t>run()</a:t>
            </a:r>
            <a:r>
              <a:rPr lang="ru" sz="1300">
                <a:solidFill>
                  <a:schemeClr val="dk1"/>
                </a:solidFill>
              </a:rPr>
              <a:t> при старте процесса.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name - </a:t>
            </a:r>
            <a:r>
              <a:rPr lang="ru" sz="1300">
                <a:solidFill>
                  <a:schemeClr val="dk1"/>
                </a:solidFill>
              </a:rPr>
              <a:t>Имя процесса.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args, kwargs -</a:t>
            </a:r>
            <a:r>
              <a:rPr lang="ru" sz="1300">
                <a:solidFill>
                  <a:schemeClr val="dk1"/>
                </a:solidFill>
              </a:rPr>
              <a:t>Параметры объекта, переданного через </a:t>
            </a:r>
            <a:r>
              <a:rPr i="1" lang="ru" sz="1300">
                <a:solidFill>
                  <a:schemeClr val="dk1"/>
                </a:solidFill>
              </a:rPr>
              <a:t>target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daemon - </a:t>
            </a:r>
            <a:r>
              <a:rPr lang="ru" sz="1300">
                <a:solidFill>
                  <a:schemeClr val="dk1"/>
                </a:solidFill>
              </a:rPr>
              <a:t>Флаг, определяющий является ли данный процесс демоном (</a:t>
            </a:r>
            <a:r>
              <a:rPr i="1" lang="ru" sz="1300">
                <a:solidFill>
                  <a:schemeClr val="dk1"/>
                </a:solidFill>
              </a:rPr>
              <a:t>True</a:t>
            </a:r>
            <a:r>
              <a:rPr lang="ru" sz="1300">
                <a:solidFill>
                  <a:schemeClr val="dk1"/>
                </a:solidFill>
              </a:rPr>
              <a:t>) или нет (</a:t>
            </a:r>
            <a:r>
              <a:rPr i="1" lang="ru" sz="1300">
                <a:solidFill>
                  <a:schemeClr val="dk1"/>
                </a:solidFill>
              </a:rPr>
              <a:t>False</a:t>
            </a:r>
            <a:r>
              <a:rPr lang="ru" sz="1300">
                <a:solidFill>
                  <a:schemeClr val="dk1"/>
                </a:solidFill>
              </a:rPr>
              <a:t>). Если значение не задано, то оно будет равно свойству </a:t>
            </a:r>
            <a:r>
              <a:rPr i="1" lang="ru" sz="1300">
                <a:solidFill>
                  <a:schemeClr val="dk1"/>
                </a:solidFill>
              </a:rPr>
              <a:t>daemon</a:t>
            </a:r>
            <a:r>
              <a:rPr lang="ru" sz="1300">
                <a:solidFill>
                  <a:schemeClr val="dk1"/>
                </a:solidFill>
              </a:rPr>
              <a:t> родительского процесса.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Помимо методов и свойств, которые совпадают по назначению с аналогичными для класса </a:t>
            </a:r>
            <a:r>
              <a:rPr i="1" lang="ru" sz="1300">
                <a:solidFill>
                  <a:schemeClr val="dk1"/>
                </a:solidFill>
              </a:rPr>
              <a:t>Thread</a:t>
            </a:r>
            <a:r>
              <a:rPr lang="ru" sz="1300">
                <a:solidFill>
                  <a:schemeClr val="dk1"/>
                </a:solidFill>
              </a:rPr>
              <a:t>, класс </a:t>
            </a:r>
            <a:r>
              <a:rPr i="1" lang="ru" sz="1300">
                <a:solidFill>
                  <a:schemeClr val="dk1"/>
                </a:solidFill>
              </a:rPr>
              <a:t>Process</a:t>
            </a:r>
            <a:r>
              <a:rPr lang="ru" sz="1300">
                <a:solidFill>
                  <a:schemeClr val="dk1"/>
                </a:solidFill>
              </a:rPr>
              <a:t> имеет ряд уникальных: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pid - </a:t>
            </a:r>
            <a:r>
              <a:rPr lang="ru" sz="1300">
                <a:solidFill>
                  <a:schemeClr val="dk1"/>
                </a:solidFill>
              </a:rPr>
              <a:t>Возвращает </a:t>
            </a:r>
            <a:r>
              <a:rPr i="1" lang="ru" sz="1300">
                <a:solidFill>
                  <a:schemeClr val="dk1"/>
                </a:solidFill>
              </a:rPr>
              <a:t>ID</a:t>
            </a:r>
            <a:r>
              <a:rPr lang="ru" sz="1300">
                <a:solidFill>
                  <a:schemeClr val="dk1"/>
                </a:solidFill>
              </a:rPr>
              <a:t> процесса. Если процесс ещё не запущен, то вернет </a:t>
            </a:r>
            <a:r>
              <a:rPr i="1" lang="ru" sz="1300">
                <a:solidFill>
                  <a:schemeClr val="dk1"/>
                </a:solidFill>
              </a:rPr>
              <a:t>None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exitcode - </a:t>
            </a:r>
            <a:r>
              <a:rPr lang="ru" sz="1300">
                <a:solidFill>
                  <a:schemeClr val="dk1"/>
                </a:solidFill>
              </a:rPr>
              <a:t>Код возврата. Если процесс ещё не завершил свою работу, то вернет </a:t>
            </a:r>
            <a:r>
              <a:rPr i="1" lang="ru" sz="1300">
                <a:solidFill>
                  <a:schemeClr val="dk1"/>
                </a:solidFill>
              </a:rPr>
              <a:t>None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authkey - </a:t>
            </a:r>
            <a:r>
              <a:rPr lang="ru" sz="1300">
                <a:solidFill>
                  <a:schemeClr val="dk1"/>
                </a:solidFill>
              </a:rPr>
              <a:t>Ключ аутентификации процесса. При инициализации </a:t>
            </a:r>
            <a:r>
              <a:rPr i="1" lang="ru" sz="1300">
                <a:solidFill>
                  <a:schemeClr val="dk1"/>
                </a:solidFill>
              </a:rPr>
              <a:t>multiprocessing</a:t>
            </a:r>
            <a:r>
              <a:rPr lang="ru" sz="1300">
                <a:solidFill>
                  <a:schemeClr val="dk1"/>
                </a:solidFill>
              </a:rPr>
              <a:t>, с главным процессом связывается специальная строка, которая генерируется с помощью  </a:t>
            </a:r>
            <a:r>
              <a:rPr i="1" lang="ru" sz="1300">
                <a:solidFill>
                  <a:schemeClr val="dk1"/>
                </a:solidFill>
              </a:rPr>
              <a:t>os.urandom()</a:t>
            </a:r>
            <a:r>
              <a:rPr lang="ru" sz="1300">
                <a:solidFill>
                  <a:schemeClr val="dk1"/>
                </a:solidFill>
              </a:rPr>
              <a:t>. Это значение наследуют процессы-потомки, но его можно изменить, задав новое значение, через данное свойство.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sentinel - </a:t>
            </a:r>
            <a:r>
              <a:rPr lang="ru" sz="1300">
                <a:solidFill>
                  <a:schemeClr val="dk1"/>
                </a:solidFill>
              </a:rPr>
              <a:t>Числовой идентификатор, который может использоваться для синхронизации. Подробно об этом будет написано в одном из следующих уроков.</a:t>
            </a:r>
            <a:endParaRPr sz="1300">
              <a:solidFill>
                <a:schemeClr val="dk1"/>
              </a:solidFill>
            </a:endParaRPr>
          </a:p>
          <a:p>
            <a:pPr indent="-31115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ru" sz="1300">
                <a:solidFill>
                  <a:schemeClr val="dk1"/>
                </a:solidFill>
              </a:rPr>
              <a:t>close() - </a:t>
            </a:r>
            <a:r>
              <a:rPr lang="ru" sz="1300">
                <a:solidFill>
                  <a:schemeClr val="dk1"/>
                </a:solidFill>
              </a:rPr>
              <a:t>Освобождает все ресурсы, связанные с процессом. Если процесс еще работает, то вызов метода приведет к выбросу исключения </a:t>
            </a:r>
            <a:r>
              <a:rPr i="1" lang="ru" sz="1300">
                <a:solidFill>
                  <a:schemeClr val="dk1"/>
                </a:solidFill>
              </a:rPr>
              <a:t>ValueError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Пример создание и ожидание завершения работы процессов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multiprocessing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child Process"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main Process"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f"Main PID: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os.getpid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f"Process PID: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proc.pid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1518225" y="1823275"/>
            <a:ext cx="6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. Параллельное и многопоточное программирование.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Создание потоков.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Синхронизация потоков.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Очереди задач.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GIL и особенности реализации многопоточности в Python.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Процессы и передача данных между процессами.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Параллельное </a:t>
            </a:r>
            <a:r>
              <a:rPr lang="ru" sz="2500"/>
              <a:t>программирование</a:t>
            </a:r>
            <a:r>
              <a:rPr lang="ru" sz="2500"/>
              <a:t> </a:t>
            </a:r>
            <a:endParaRPr sz="2500"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Пример создание и ожидание завершения работы процессов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За ожидание завершения работы процесса(ов) отвечает метод </a:t>
            </a:r>
            <a:r>
              <a:rPr i="1" lang="ru" sz="1100">
                <a:solidFill>
                  <a:schemeClr val="dk1"/>
                </a:solidFill>
              </a:rPr>
              <a:t>join</a:t>
            </a:r>
            <a:r>
              <a:rPr lang="ru" sz="1100">
                <a:solidFill>
                  <a:schemeClr val="dk1"/>
                </a:solidFill>
              </a:rPr>
              <a:t>, со следующей сигнатурой:  </a:t>
            </a:r>
            <a:r>
              <a:rPr i="1" lang="ru" sz="1100">
                <a:solidFill>
                  <a:schemeClr val="dk1"/>
                </a:solidFill>
              </a:rPr>
              <a:t>join([timeout])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1518225" y="1823275"/>
            <a:ext cx="6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127750" y="1776400"/>
            <a:ext cx="4136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При вывозе метода</a:t>
            </a:r>
            <a:r>
              <a:rPr i="1" lang="ru" sz="1100">
                <a:solidFill>
                  <a:schemeClr val="dk1"/>
                </a:solidFill>
              </a:rPr>
              <a:t> join() </a:t>
            </a:r>
            <a:r>
              <a:rPr lang="ru" sz="1100">
                <a:solidFill>
                  <a:schemeClr val="dk1"/>
                </a:solidFill>
              </a:rPr>
              <a:t>выполнение программы будет остановлено до тех пор пока соответствующий процесс не завершит работу. Параметр </a:t>
            </a:r>
            <a:r>
              <a:rPr i="1" lang="ru" sz="1100">
                <a:solidFill>
                  <a:schemeClr val="dk1"/>
                </a:solidFill>
              </a:rPr>
              <a:t>timeout</a:t>
            </a:r>
            <a:r>
              <a:rPr lang="ru" sz="1100">
                <a:solidFill>
                  <a:schemeClr val="dk1"/>
                </a:solidFill>
              </a:rPr>
              <a:t> отвечает за время ожидания завершения работы процесса, если указанное время прошло, а процесс еще не завершился, то ожидание будет прервано и выполнение программы продолжится дальше. В случае, если метод </a:t>
            </a:r>
            <a:r>
              <a:rPr i="1" lang="ru" sz="1100">
                <a:solidFill>
                  <a:schemeClr val="dk1"/>
                </a:solidFill>
              </a:rPr>
              <a:t>join() </a:t>
            </a:r>
            <a:r>
              <a:rPr lang="ru" sz="1100">
                <a:solidFill>
                  <a:schemeClr val="dk1"/>
                </a:solidFill>
              </a:rPr>
              <a:t>завершился по таймауту или в результате того, что процесс был завершен аварийно (терминирован), то он вернет </a:t>
            </a:r>
            <a:r>
              <a:rPr i="1" lang="ru" sz="1100">
                <a:solidFill>
                  <a:schemeClr val="dk1"/>
                </a:solidFill>
              </a:rPr>
              <a:t>None</a:t>
            </a:r>
            <a:r>
              <a:rPr lang="ru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248350" y="3509250"/>
            <a:ext cx="3256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main Process"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"Goodbye"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CD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2951300" y="3509250"/>
            <a:ext cx="2596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Result: </a:t>
            </a:r>
            <a:endParaRPr sz="105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Hello from main Process</a:t>
            </a:r>
            <a:endParaRPr sz="105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Goodbye</a:t>
            </a:r>
            <a:endParaRPr sz="105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Hello from child Process</a:t>
            </a:r>
            <a:endParaRPr sz="105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11700" y="4348925"/>
            <a:ext cx="464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Это происходит потому, что строка </a:t>
            </a:r>
            <a:r>
              <a:rPr i="1" lang="ru" sz="1100">
                <a:solidFill>
                  <a:schemeClr val="dk1"/>
                </a:solidFill>
              </a:rPr>
              <a:t>print(“Goodbye”) </a:t>
            </a:r>
            <a:r>
              <a:rPr lang="ru" sz="1100">
                <a:solidFill>
                  <a:schemeClr val="dk1"/>
                </a:solidFill>
              </a:rPr>
              <a:t>из основного процесса выполняется раньше, чем </a:t>
            </a:r>
            <a:r>
              <a:rPr i="1" lang="ru" sz="1100">
                <a:solidFill>
                  <a:schemeClr val="dk1"/>
                </a:solidFill>
              </a:rPr>
              <a:t>print(“Hello from child Process”) </a:t>
            </a:r>
            <a:r>
              <a:rPr lang="ru" sz="1100">
                <a:solidFill>
                  <a:schemeClr val="dk1"/>
                </a:solidFill>
              </a:rPr>
              <a:t>из дочернего. Для того, чтобы все было выведено в нужном порядке, воспользуемся методом </a:t>
            </a:r>
            <a:r>
              <a:rPr i="1" lang="ru" sz="1100">
                <a:solidFill>
                  <a:schemeClr val="dk1"/>
                </a:solidFill>
              </a:rPr>
              <a:t>join()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4958700" y="1858775"/>
            <a:ext cx="307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main Process"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proc.join()</a:t>
            </a:r>
            <a:endParaRPr b="1" sz="1000">
              <a:solidFill>
                <a:schemeClr val="dk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"Goodbye"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4958700" y="2749950"/>
            <a:ext cx="4136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Для проверки того выполняется процесс сейчас или нет используется метод </a:t>
            </a:r>
            <a:r>
              <a:rPr i="1" lang="ru" sz="1050">
                <a:solidFill>
                  <a:schemeClr val="dk1"/>
                </a:solidFill>
              </a:rPr>
              <a:t>is_alive()</a:t>
            </a:r>
            <a:r>
              <a:rPr lang="ru" sz="1050">
                <a:solidFill>
                  <a:schemeClr val="dk1"/>
                </a:solidFill>
              </a:rPr>
              <a:t>. Дополним наш пример соответствующими проверками: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958700" y="3384100"/>
            <a:ext cx="3994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main Process"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f"Proc is_alive status: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proc.is_alive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proc.join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"Goodbye"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f"Proc is_alive status: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proc.is_alive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chemeClr val="dk1"/>
                </a:solidFill>
              </a:rPr>
              <a:t>Создание классов-наследников от </a:t>
            </a:r>
            <a:r>
              <a:rPr b="1" i="1" lang="ru" sz="1350">
                <a:solidFill>
                  <a:schemeClr val="dk1"/>
                </a:solidFill>
              </a:rPr>
              <a:t>Process</a:t>
            </a:r>
            <a:endParaRPr b="1" i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 классе наследнике от </a:t>
            </a:r>
            <a:r>
              <a:rPr i="1" lang="ru" sz="1100">
                <a:solidFill>
                  <a:schemeClr val="dk1"/>
                </a:solidFill>
              </a:rPr>
              <a:t>Process</a:t>
            </a:r>
            <a:r>
              <a:rPr lang="ru" sz="1100">
                <a:solidFill>
                  <a:schemeClr val="dk1"/>
                </a:solidFill>
              </a:rPr>
              <a:t> необходимо переопределить метод</a:t>
            </a:r>
            <a:r>
              <a:rPr i="1" lang="ru" sz="1100">
                <a:solidFill>
                  <a:schemeClr val="dk1"/>
                </a:solidFill>
              </a:rPr>
              <a:t> run() </a:t>
            </a:r>
            <a:r>
              <a:rPr lang="ru" sz="1100">
                <a:solidFill>
                  <a:schemeClr val="dk1"/>
                </a:solidFill>
              </a:rPr>
              <a:t>для того, чтобы он (класс) соответствовал протоколу работы с процессами.  Пример:</a:t>
            </a:r>
            <a:b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397300" y="2107050"/>
            <a:ext cx="3760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multiprocessing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MyProc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B200B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Process.</a:t>
            </a:r>
            <a:r>
              <a:rPr lang="ru" sz="1000">
                <a:solidFill>
                  <a:srgbClr val="B200B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._limit = limit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._limit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f"From CustomProcess: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cpr = MyProc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cpr.start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426950" y="2170900"/>
            <a:ext cx="4079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Мы создали класс </a:t>
            </a:r>
            <a:r>
              <a:rPr i="1" lang="ru" sz="1300">
                <a:solidFill>
                  <a:schemeClr val="dk1"/>
                </a:solidFill>
              </a:rPr>
              <a:t>MyProc</a:t>
            </a:r>
            <a:r>
              <a:rPr lang="ru" sz="1300">
                <a:solidFill>
                  <a:schemeClr val="dk1"/>
                </a:solidFill>
              </a:rPr>
              <a:t>, который является наследником от </a:t>
            </a:r>
            <a:r>
              <a:rPr i="1" lang="ru" sz="1300">
                <a:solidFill>
                  <a:schemeClr val="dk1"/>
                </a:solidFill>
              </a:rPr>
              <a:t>Process</a:t>
            </a:r>
            <a:r>
              <a:rPr lang="ru" sz="1300">
                <a:solidFill>
                  <a:schemeClr val="dk1"/>
                </a:solidFill>
              </a:rPr>
              <a:t> и переопределили метод </a:t>
            </a:r>
            <a:r>
              <a:rPr i="1" lang="ru" sz="1300">
                <a:solidFill>
                  <a:schemeClr val="dk1"/>
                </a:solidFill>
              </a:rPr>
              <a:t>run()</a:t>
            </a:r>
            <a:r>
              <a:rPr lang="ru" sz="1300">
                <a:solidFill>
                  <a:schemeClr val="dk1"/>
                </a:solidFill>
              </a:rPr>
              <a:t>, так, что он выводит заданное количество сообщений, которое задается при создании объекта, с интервалом в 500 мс. Запуск процесса осуществляется с помощью метода</a:t>
            </a:r>
            <a:r>
              <a:rPr i="1" lang="ru" sz="1300">
                <a:solidFill>
                  <a:schemeClr val="dk1"/>
                </a:solidFill>
              </a:rPr>
              <a:t> start()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В отличии от потоков, работу процессов можно принудительно завершить, для этого класс </a:t>
            </a:r>
            <a:r>
              <a:rPr i="1" lang="ru" sz="1050">
                <a:solidFill>
                  <a:schemeClr val="dk1"/>
                </a:solidFill>
              </a:rPr>
              <a:t>Process</a:t>
            </a:r>
            <a:r>
              <a:rPr lang="ru" sz="1050">
                <a:solidFill>
                  <a:schemeClr val="dk1"/>
                </a:solidFill>
              </a:rPr>
              <a:t> предоставляет набор методов:</a:t>
            </a:r>
            <a:endParaRPr sz="1050">
              <a:solidFill>
                <a:schemeClr val="dk1"/>
              </a:solidFill>
            </a:endParaRPr>
          </a:p>
          <a:p>
            <a:pPr indent="-295275" lvl="0" marL="8001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i="1" lang="ru" sz="1050">
                <a:solidFill>
                  <a:schemeClr val="dk1"/>
                </a:solidFill>
              </a:rPr>
              <a:t>terminate() - </a:t>
            </a:r>
            <a:r>
              <a:rPr lang="ru" sz="1050">
                <a:solidFill>
                  <a:schemeClr val="dk1"/>
                </a:solidFill>
              </a:rPr>
              <a:t>Принудительно завершает работу процесса. В </a:t>
            </a:r>
            <a:r>
              <a:rPr i="1" lang="ru" sz="1050">
                <a:solidFill>
                  <a:schemeClr val="dk1"/>
                </a:solidFill>
              </a:rPr>
              <a:t>Unix</a:t>
            </a:r>
            <a:r>
              <a:rPr lang="ru" sz="1050">
                <a:solidFill>
                  <a:schemeClr val="dk1"/>
                </a:solidFill>
              </a:rPr>
              <a:t> отправляется команда </a:t>
            </a:r>
            <a:r>
              <a:rPr i="1" lang="ru" sz="1050">
                <a:solidFill>
                  <a:schemeClr val="dk1"/>
                </a:solidFill>
              </a:rPr>
              <a:t>SIGTERM</a:t>
            </a:r>
            <a:r>
              <a:rPr lang="ru" sz="1050">
                <a:solidFill>
                  <a:schemeClr val="dk1"/>
                </a:solidFill>
              </a:rPr>
              <a:t>, в </a:t>
            </a:r>
            <a:r>
              <a:rPr i="1" lang="ru" sz="1050">
                <a:solidFill>
                  <a:schemeClr val="dk1"/>
                </a:solidFill>
              </a:rPr>
              <a:t>Windows</a:t>
            </a:r>
            <a:r>
              <a:rPr lang="ru" sz="1050">
                <a:solidFill>
                  <a:schemeClr val="dk1"/>
                </a:solidFill>
              </a:rPr>
              <a:t> используется функция </a:t>
            </a:r>
            <a:r>
              <a:rPr i="1" lang="ru" sz="1050">
                <a:solidFill>
                  <a:schemeClr val="dk1"/>
                </a:solidFill>
              </a:rPr>
              <a:t>TerminateProcess()</a:t>
            </a:r>
            <a:r>
              <a:rPr lang="ru" sz="1050">
                <a:solidFill>
                  <a:schemeClr val="dk1"/>
                </a:solidFill>
              </a:rPr>
              <a:t>.</a:t>
            </a:r>
            <a:endParaRPr sz="1050">
              <a:solidFill>
                <a:schemeClr val="dk1"/>
              </a:solidFill>
            </a:endParaRPr>
          </a:p>
          <a:p>
            <a:pPr indent="-295275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i="1" lang="ru" sz="1050">
                <a:solidFill>
                  <a:schemeClr val="dk1"/>
                </a:solidFill>
              </a:rPr>
              <a:t>kill() - </a:t>
            </a:r>
            <a:r>
              <a:rPr lang="ru" sz="1050">
                <a:solidFill>
                  <a:schemeClr val="dk1"/>
                </a:solidFill>
              </a:rPr>
              <a:t>Метод аналогичный </a:t>
            </a:r>
            <a:r>
              <a:rPr i="1" lang="ru" sz="1050">
                <a:solidFill>
                  <a:schemeClr val="dk1"/>
                </a:solidFill>
              </a:rPr>
              <a:t>terminate() </a:t>
            </a:r>
            <a:r>
              <a:rPr lang="ru" sz="1050">
                <a:solidFill>
                  <a:schemeClr val="dk1"/>
                </a:solidFill>
              </a:rPr>
              <a:t>по функционалу, только вместо </a:t>
            </a:r>
            <a:r>
              <a:rPr i="1" lang="ru" sz="1050">
                <a:solidFill>
                  <a:schemeClr val="dk1"/>
                </a:solidFill>
              </a:rPr>
              <a:t>SIGTERM</a:t>
            </a:r>
            <a:r>
              <a:rPr lang="ru" sz="1050">
                <a:solidFill>
                  <a:schemeClr val="dk1"/>
                </a:solidFill>
              </a:rPr>
              <a:t> в </a:t>
            </a:r>
            <a:r>
              <a:rPr i="1" lang="ru" sz="1050">
                <a:solidFill>
                  <a:schemeClr val="dk1"/>
                </a:solidFill>
              </a:rPr>
              <a:t>Unix</a:t>
            </a:r>
            <a:r>
              <a:rPr lang="ru" sz="1050">
                <a:solidFill>
                  <a:schemeClr val="dk1"/>
                </a:solidFill>
              </a:rPr>
              <a:t> будет отправлена команда </a:t>
            </a:r>
            <a:r>
              <a:rPr i="1" lang="ru" sz="1050">
                <a:solidFill>
                  <a:schemeClr val="dk1"/>
                </a:solidFill>
              </a:rPr>
              <a:t>SIGKILL</a:t>
            </a:r>
            <a:r>
              <a:rPr lang="ru" sz="1050">
                <a:solidFill>
                  <a:schemeClr val="dk1"/>
                </a:solidFill>
              </a:rPr>
              <a:t>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br>
              <a:rPr lang="ru" sz="1050">
                <a:solidFill>
                  <a:schemeClr val="dk1"/>
                </a:solidFill>
              </a:rPr>
            </a:b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2096700" y="2204500"/>
            <a:ext cx="3760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multiprocessing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counter =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 True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f"counter =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counter +=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proc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proc.terminate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time.sleep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proc.is_alive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426950" y="2170900"/>
            <a:ext cx="407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228675"/>
            <a:ext cx="30867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Процессы-демоны</a:t>
            </a:r>
            <a:br>
              <a:rPr b="1" lang="ru" sz="1200">
                <a:solidFill>
                  <a:schemeClr val="dk1"/>
                </a:solidFill>
              </a:rPr>
            </a:br>
            <a:r>
              <a:rPr b="1" lang="ru" sz="1200">
                <a:solidFill>
                  <a:schemeClr val="dk1"/>
                </a:solidFill>
              </a:rPr>
              <a:t>	</a:t>
            </a:r>
            <a:r>
              <a:rPr lang="ru" sz="1200">
                <a:solidFill>
                  <a:schemeClr val="dk1"/>
                </a:solidFill>
              </a:rPr>
              <a:t>Процессы демоны по своим свойствам похожи на </a:t>
            </a:r>
            <a:r>
              <a:rPr lang="ru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потоки-демоны</a:t>
            </a:r>
            <a:r>
              <a:rPr lang="ru" sz="1200">
                <a:solidFill>
                  <a:schemeClr val="dk1"/>
                </a:solidFill>
              </a:rPr>
              <a:t>, их суть заключается в том, что они завершают свою работу, если завершился родительский процесс. Указание на то, что процесс является демоном должно быть сделано до его запуска (до вызова метода </a:t>
            </a:r>
            <a:r>
              <a:rPr i="1" lang="ru" sz="1200">
                <a:solidFill>
                  <a:schemeClr val="dk1"/>
                </a:solidFill>
              </a:rPr>
              <a:t>start())</a:t>
            </a:r>
            <a:r>
              <a:rPr lang="ru" sz="1200">
                <a:solidFill>
                  <a:schemeClr val="dk1"/>
                </a:solidFill>
              </a:rPr>
              <a:t>. Для демонического процесса запрещено самостоятельно создавать дочерние процессы. Эти процессы не являются демонами (сервисами) в понимании </a:t>
            </a:r>
            <a:r>
              <a:rPr i="1" lang="ru" sz="1200">
                <a:solidFill>
                  <a:schemeClr val="dk1"/>
                </a:solidFill>
              </a:rPr>
              <a:t>Unix</a:t>
            </a:r>
            <a:r>
              <a:rPr lang="ru" sz="1200">
                <a:solidFill>
                  <a:schemeClr val="dk1"/>
                </a:solidFill>
              </a:rPr>
              <a:t>, единственное их свойство – это завершение работы вместе с родительским процессом.	Указать на то, что процесс является демоном можно при создании экземпляра класса через аргумент </a:t>
            </a:r>
            <a:r>
              <a:rPr i="1" lang="ru" sz="1200">
                <a:solidFill>
                  <a:schemeClr val="dk1"/>
                </a:solidFill>
              </a:rPr>
              <a:t>daemon</a:t>
            </a:r>
            <a:r>
              <a:rPr lang="ru" sz="1200">
                <a:solidFill>
                  <a:schemeClr val="dk1"/>
                </a:solidFill>
              </a:rPr>
              <a:t>, либо после создания через свойство </a:t>
            </a:r>
            <a:r>
              <a:rPr i="1" lang="ru" sz="1200">
                <a:solidFill>
                  <a:schemeClr val="dk1"/>
                </a:solidFill>
              </a:rPr>
              <a:t>daemon</a:t>
            </a:r>
            <a:r>
              <a:rPr lang="ru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3242150" y="1149325"/>
            <a:ext cx="7513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multiprocessing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counter =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 True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f"proc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counter =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counter +=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Указание на то, что процесс демон при создании объекта класса Process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proc1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"proc1"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daemon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Указание на то, что процесс демон через свойство daemon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proc2 = Process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=func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"proc2"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proc2.daemon =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Запуск процессов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proc1.start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proc2.start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Процессы proc1 и proc2 завершаться вместе с родительским процессом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# ...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Взаимосвязь процессов означает обмен данными между процессами. Для обмена параллельными приложениями необходимо обмениваться данными между процессами. Следующая диаграмма показывает различные механизмы связи для синхронизации между несколькими подпроцессами –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950" y="1965325"/>
            <a:ext cx="4333350" cy="20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368925" y="1965325"/>
            <a:ext cx="41646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Очереди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Очереди можно использовать с многопроцессорными программами. Класс Queue </a:t>
            </a:r>
            <a:r>
              <a:rPr b="1"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многопроцессорного</a:t>
            </a: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модуля аналогичен классу </a:t>
            </a:r>
            <a:r>
              <a:rPr b="1"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Queue.Queue</a:t>
            </a: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. Следовательно, можно использовать один и тот же API.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Мультипроцессорная обработка</a:t>
            </a: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.Queue предоставляет нам механизм взаимодействия потоков между процессами FIFO (первым пришел – первым обслужен).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Напишем простой пример …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4873900" y="3880675"/>
            <a:ext cx="28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Параллельное программирование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</a:rPr>
              <a:t>Класс Pool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Класс Pool используется для создания пула рабочих процессов. Он включает в себя методы, которые позволяют вам разгружать задачи к рабочим процессам. Давайте посмотрим на простейший пример.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3696200" y="2054150"/>
            <a:ext cx="313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Здесь  создал экземпляр Pool с помощью контекстного менеджера with...as... и указал ему создать три рабочих процесса. Далее я использовал метод map для отображения функции для каждого процесса. Наконец вывожу результат, который в данном случае является списком [1, 4, 9].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368925" y="2103800"/>
            <a:ext cx="5108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multiprocessing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Pool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 **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numbers = 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Pool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processes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pool: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pool.map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ru" sz="10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main</a:t>
            </a:r>
            <a:r>
              <a:rPr lang="ru" sz="10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E8BA3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86800"/>
            <a:ext cx="8520600" cy="4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Сначала </a:t>
            </a:r>
            <a:r>
              <a:rPr lang="ru" sz="1100">
                <a:solidFill>
                  <a:schemeClr val="dk1"/>
                </a:solidFill>
              </a:rPr>
              <a:t>разберемся</a:t>
            </a:r>
            <a:r>
              <a:rPr lang="ru" sz="1100">
                <a:solidFill>
                  <a:schemeClr val="dk1"/>
                </a:solidFill>
              </a:rPr>
              <a:t> что такое </a:t>
            </a:r>
            <a:r>
              <a:rPr b="1" lang="ru" sz="1100">
                <a:solidFill>
                  <a:schemeClr val="dk1"/>
                </a:solidFill>
              </a:rPr>
              <a:t>многопоточное</a:t>
            </a:r>
            <a:r>
              <a:rPr lang="ru" sz="1100">
                <a:solidFill>
                  <a:schemeClr val="dk1"/>
                </a:solidFill>
              </a:rPr>
              <a:t> программирование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Современное программное обеспечение проектируется так, что его функции и задачи могут выполняться параллельно. Python предоставляет программисту мощный набор инструментов для работы с потоками в библиотеке </a:t>
            </a:r>
            <a:r>
              <a:rPr b="1" lang="ru" sz="1100">
                <a:solidFill>
                  <a:schemeClr val="dk1"/>
                </a:solidFill>
              </a:rPr>
              <a:t>threading</a:t>
            </a:r>
            <a:r>
              <a:rPr lang="ru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Многопоточность — это выполнение программы сразу в нескольких потоках, которые выполняют её функции одновременно.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Многопоточное программирование можно спутать с мультипроцессорным. На самом деле их концепции очень похожи, но если в первом случае программа работает с потоками, то в другом — с процессами. Разница между потоками и процессами проста: потоки имеют общую память, поэтому изменения в одном потоке видны в других, а процессы используют разные области памяти.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На самом деле, если рассмотреть одноядерный процессор, операции из разных потоков не выполняются параллельно. Одно ядро может выполнить только одну операцию в единицу времени, но так как операции выполняются очень быстро, создается ощущение параллельного выполнения, псевдо параллельность. По-настоящему параллельно программы могут работать только на многоядерных процессорах, где каждое ядро может выполнять операции независимо от других.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Отличным примером использования многопоточности является программа, где отрисовка графического интерфейса и обработка ввода пользователя управляются разными потоками. Если бы обе задачи были помещены в один поток, отрисовка интерфейса прерывалась бы каждый раз, когда программа получает ввод от пользователя. Использование двух потоков позволяет сделать выполнение этих функций независимым друг от друга.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Однако при выполнении многопоточной программы на одноядерном процессоре, её производительность будет ниже, чем если бы она была написана в один поток. Это происходит потому, что на реализацию и управление потоками тратится дополнительная память.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79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Можно ли считать threading многопоточным?</a:t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 Python используется GIL (Global Interpreter Lock), который однопоточный. Все потоки, которые создаются с помощью threading будут работать внутри потока GIL. В связи с этим они будут обрабатываться только одним ядром. Ни о какой работе одновременно на нескольких физических ядрах процессора не может быть и речи.</a:t>
            </a:r>
            <a:endParaRPr sz="1100">
              <a:solidFill>
                <a:schemeClr val="dk1"/>
              </a:solidFill>
            </a:endParaRPr>
          </a:p>
          <a:p>
            <a:pPr indent="0" lvl="0" marL="127000" marR="1016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А так как threading будет выполняться только на одном ядре процессора, то нету преимущества по скорости, только наоборот — threading замедлит работу.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Но без него никуда не деться, если вам нужно выполнять несколько задач одновременно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Обрабатывать нажатие кнопки в графическом интерфейсе, например с помощью Tkinter. Если по нажатию кнопки надо производить много действий, которые требуют времени, то эти действия надо выполнять в другом потоке, чтобы графический интерфейс не подвис на это время. Соответственно кнопки надо блокировать, а как поток завершит вычисления — обратно разблокировать.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Если наша программа работает одновременно с несколькими подключенными устройствами. Они могут быть подключены к разным COM-портам.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Если мы загружаем файлы из сети и одновременно обрабатываем уже загруженные.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И так далее…</a:t>
            </a:r>
            <a:endParaRPr sz="1100">
              <a:solidFill>
                <a:schemeClr val="dk1"/>
              </a:solidFill>
            </a:endParaRPr>
          </a:p>
          <a:p>
            <a:pPr indent="0" lvl="0" marL="127000" marR="101600" rtl="0" algn="just"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Если нам нужно, чтобы наша программа работала на нескольких физических ядрах процессора одновременно, то следует обратить внимание на другой модуль — Multiprocessing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 чём </a:t>
            </a:r>
            <a:r>
              <a:rPr b="1" lang="ru" sz="1100">
                <a:solidFill>
                  <a:schemeClr val="dk1"/>
                </a:solidFill>
              </a:rPr>
              <a:t>преимущества тогда модуля Threading по сравнению с Multiprocessing? Рассмотрим их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Простота использования.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Проще передавать данные из потока в основную программу. Вообще можно даже использовать глобальные переменные. Но при этом надо правильно проектировать программу, чтобы не было ошибок, связанных с «Состоянием гонки», которые мы рассмотрим ниже.</a:t>
            </a:r>
            <a:endParaRPr sz="1100">
              <a:solidFill>
                <a:schemeClr val="dk1"/>
              </a:solidFill>
            </a:endParaRPr>
          </a:p>
          <a:p>
            <a:pPr indent="0" lvl="0" marL="127000" marR="101600" rtl="0" algn="just">
              <a:spcBef>
                <a:spcPts val="23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Таким образом, если наша программа будет запускаться на одноядерном компьютере или нагрузка на процессор будет </a:t>
            </a:r>
            <a:r>
              <a:rPr lang="ru" sz="1100">
                <a:solidFill>
                  <a:schemeClr val="dk1"/>
                </a:solidFill>
              </a:rPr>
              <a:t>небольшой</a:t>
            </a:r>
            <a:r>
              <a:rPr lang="ru" sz="1100">
                <a:solidFill>
                  <a:schemeClr val="dk1"/>
                </a:solidFill>
              </a:rPr>
              <a:t>, то Threading — оптимальный выбор.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Создание потоков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Подключение библиотеки threading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Threading – это стандартный модуль, который поставляется вместе с интерпретатором. Программисту не нужно устанавливать его, достаточно просто подключить модуль с помощью команды: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dk1"/>
                </a:solidFill>
              </a:rPr>
              <a:t>import threadin</a:t>
            </a:r>
            <a:r>
              <a:rPr i="1" lang="ru" sz="1100">
                <a:solidFill>
                  <a:schemeClr val="dk1"/>
                </a:solidFill>
              </a:rPr>
              <a:t>g</a:t>
            </a:r>
            <a:endParaRPr i="1" sz="1100"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Работать с потоками можно, создавая экземпляры </a:t>
            </a:r>
            <a:r>
              <a:rPr lang="ru" sz="11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класса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Thread. Чтобы создать отдельный, поток нужно создать экземпляр класса и применить к нему метод start(). Вот пример: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Здесь мы </a:t>
            </a:r>
            <a:r>
              <a:rPr lang="ru" sz="11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функцию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mydef запустили в отдельном потоке. В качестве аргументов функции передали числа 1 и 2.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400" y="3000975"/>
            <a:ext cx="2999626" cy="12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threading.Thread()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Эта конструкция позволяет создать новый поток, создав экземпляр класса Thread. Вот как выглядят её аргументы: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Она принимает аргументы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threading.Thread(group=None, target=None, name=None, args=(),</a:t>
            </a:r>
            <a:endParaRPr sz="1100">
              <a:solidFill>
                <a:schemeClr val="dk1"/>
              </a:solidFill>
            </a:endParaRPr>
          </a:p>
          <a:p>
            <a:pPr indent="0" lvl="0" marL="101600" marR="10160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                 kwargs={}, *, daemon=None)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Рассмотрим их подробнее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group. Имеет значение None, зарезервирована для будущего расширения при реализации класса ThreadGroup.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target. Это функция, которая выполняется в потоке с помощью метода run(), если передано значение None, ничего не вызывается.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name. Это имя потока, по умолчанию оно принимает значение «Thread-X», где X – десятичное число. Программист может задать имя вручную.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args. Это </a:t>
            </a:r>
            <a:r>
              <a:rPr lang="ru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кортеж</a:t>
            </a:r>
            <a:r>
              <a:rPr lang="ru" sz="1100">
                <a:solidFill>
                  <a:schemeClr val="dk1"/>
                </a:solidFill>
              </a:rPr>
              <a:t>, в котором хранятся аргументы, передаваемые в вызываемую функцию.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kwargs. Это </a:t>
            </a:r>
            <a:r>
              <a:rPr lang="ru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словарь</a:t>
            </a:r>
            <a:r>
              <a:rPr lang="ru" sz="1100">
                <a:solidFill>
                  <a:schemeClr val="dk1"/>
                </a:solidFill>
              </a:rPr>
              <a:t>, в котором хранятся аргументы, передаваемые в функцию.</a:t>
            </a:r>
            <a:endParaRPr sz="1100">
              <a:solidFill>
                <a:schemeClr val="dk1"/>
              </a:solidFill>
            </a:endParaRPr>
          </a:p>
          <a:p>
            <a:pPr indent="-298450" lvl="0" marL="939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</a:rPr>
              <a:t>daemon. Это параметр, который устанавливает, является ли поток демоническим. По умолчанию имеет значение None, тогда свойство daemonic наследуется от текущего потока. Программист может самостоятельно установить значение параметра.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Параллельное и многопоточное программирование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</a:rPr>
              <a:t>Демоны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Демонами называют процессы, которые работают в фоновом режиме. В Python для демона есть более конкретное значение: демонический поток или поток демона. В отличие от обычных потоков поток демона автоматически завершает свою работу при закрытии программы. Иными словами, </a:t>
            </a:r>
            <a:r>
              <a:rPr b="1" lang="ru" sz="1100">
                <a:solidFill>
                  <a:schemeClr val="dk1"/>
                </a:solidFill>
              </a:rPr>
              <a:t>программа не будет ожидать завершения демонического потока, при её закрытии эти потоки уничтожаются, в каком бы состоянии они не находились</a:t>
            </a:r>
            <a:r>
              <a:rPr lang="ru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Демонические потоки используют для выполнения операций, выполняемых в бесконечном </a:t>
            </a:r>
            <a:r>
              <a:rPr lang="ru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цикле</a:t>
            </a:r>
            <a:r>
              <a:rPr lang="ru" sz="1100">
                <a:solidFill>
                  <a:schemeClr val="dk1"/>
                </a:solidFill>
              </a:rPr>
              <a:t>. В других случаях обычно используют простые потоки, которые задерживают закрытие программы, пока не завершат выполнение всех операций. Использование демонических потоков позволяет операции в фоновом режиме, которые обычно не связаны с изменением и сохранением долгосрочных данных.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Например, если программа полностью перезаписывает содержимое файла, и механизм перезаписи реализован в демоническом потоке, то при неожиданном выходе из программы данные потеряются.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 демонические потоки часто помещают функции по рисованию графического интерфейса. Рисование интерфейса — бесконечный процесс, который завершается сразу после выхода из программы, если просто поместить его в обычный поток, это будет препятствовать закрытию программы(дальше будем использовать демонов в некоторых примерах)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Параллельное и многопоточное программирование.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4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для работы с потоками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start() - о</a:t>
            </a:r>
            <a:r>
              <a:rPr lang="ru" sz="1100">
                <a:solidFill>
                  <a:schemeClr val="dk1"/>
                </a:solidFill>
              </a:rPr>
              <a:t>н используется для запуска созданного потока. (</a:t>
            </a:r>
            <a:r>
              <a:rPr lang="ru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Здесь пока мы не вызвали метод start, функция myfunc не будет запущена.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join() - </a:t>
            </a:r>
            <a:r>
              <a:rPr lang="ru" sz="1100">
                <a:solidFill>
                  <a:schemeClr val="dk1"/>
                </a:solidFill>
              </a:rPr>
              <a:t>Этот метод блокирует выполнение потока, который его вызвал, до тех пор пока не завершится поток, метод которого был вызван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is_alive() - </a:t>
            </a:r>
            <a:r>
              <a:rPr lang="ru" sz="1100">
                <a:solidFill>
                  <a:schemeClr val="dk1"/>
                </a:solidFill>
              </a:rPr>
              <a:t>Метод проверяет выполняется ли поток в данный момент. Его часто используют в связке с методом join().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75" y="1821752"/>
            <a:ext cx="3703324" cy="9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200" y="3020333"/>
            <a:ext cx="4121900" cy="200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4D7E428425244AD411A84C8FB6522" ma:contentTypeVersion="13" ma:contentTypeDescription="Create a new document." ma:contentTypeScope="" ma:versionID="bf255fe42a4bf860b4e16aeaf9b4a4a4">
  <xsd:schema xmlns:xsd="http://www.w3.org/2001/XMLSchema" xmlns:xs="http://www.w3.org/2001/XMLSchema" xmlns:p="http://schemas.microsoft.com/office/2006/metadata/properties" xmlns:ns2="e9091f9e-0e50-4e57-8e3c-7fb84e14e7c7" xmlns:ns3="6b6a5f72-2b56-4921-a727-64bba72af7fb" targetNamespace="http://schemas.microsoft.com/office/2006/metadata/properties" ma:root="true" ma:fieldsID="f8d554c6191ec0ab53d8c149684f3cb6" ns2:_="" ns3:_="">
    <xsd:import namespace="e9091f9e-0e50-4e57-8e3c-7fb84e14e7c7"/>
    <xsd:import namespace="6b6a5f72-2b56-4921-a727-64bba72af7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91f9e-0e50-4e57-8e3c-7fb84e14e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a5f72-2b56-4921-a727-64bba72af7f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9ea218c-cddd-4059-adbf-599c51b192f5}" ma:internalName="TaxCatchAll" ma:showField="CatchAllData" ma:web="6b6a5f72-2b56-4921-a727-64bba72af7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94DA2-FBF2-4E7C-B6FE-3D497E0062DF}"/>
</file>

<file path=customXml/itemProps2.xml><?xml version="1.0" encoding="utf-8"?>
<ds:datastoreItem xmlns:ds="http://schemas.openxmlformats.org/officeDocument/2006/customXml" ds:itemID="{0F0ED8DA-B22F-481A-950B-60DAC5BBAF33}"/>
</file>