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21" Type="http://schemas.openxmlformats.org/officeDocument/2006/relationships/slide" Target="slides/slide16.xml"/><Relationship Id="rId3" Type="http://schemas.openxmlformats.org/officeDocument/2006/relationships/presProps" Target="presProps.xml"/><Relationship Id="rId34" Type="http://schemas.openxmlformats.org/officeDocument/2006/relationships/customXml" Target="../customXml/item1.xml"/><Relationship Id="rId25" Type="http://schemas.openxmlformats.org/officeDocument/2006/relationships/slide" Target="slides/slide20.xml"/><Relationship Id="rId7" Type="http://schemas.openxmlformats.org/officeDocument/2006/relationships/slide" Target="slides/slide2.xml"/><Relationship Id="rId33" Type="http://schemas.openxmlformats.org/officeDocument/2006/relationships/font" Target="fonts/Roboto-boldItalic.fntdata"/><Relationship Id="rId12" Type="http://schemas.openxmlformats.org/officeDocument/2006/relationships/slide" Target="slides/slide7.xml"/><Relationship Id="rId17" Type="http://schemas.openxmlformats.org/officeDocument/2006/relationships/slide" Target="slides/slide12.xml"/><Relationship Id="rId20" Type="http://schemas.openxmlformats.org/officeDocument/2006/relationships/slide" Target="slides/slide15.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24" Type="http://schemas.openxmlformats.org/officeDocument/2006/relationships/slide" Target="slides/slide19.xml"/><Relationship Id="rId1" Type="http://schemas.openxmlformats.org/officeDocument/2006/relationships/theme" Target="theme/theme2.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font" Target="fonts/Roboto-italic.fntdata"/><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1" Type="http://schemas.openxmlformats.org/officeDocument/2006/relationships/font" Target="fonts/Roboto-bold.fntdata"/><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font" Target="fonts/Roboto-regular.fntdata"/><Relationship Id="rId14" Type="http://schemas.openxmlformats.org/officeDocument/2006/relationships/slide" Target="slides/slide9.xml"/><Relationship Id="rId35" Type="http://schemas.openxmlformats.org/officeDocument/2006/relationships/customXml" Target="../customXml/item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77a173eae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77a173eae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77a173eaee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77a173eaee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77a173eaee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77a173eae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77a173eae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77a173eae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77a173eae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77a173eae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77a173eae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77a173eae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77a173eaee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77a173eaee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77a173eaee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77a173eaee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77a173eaee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77a173eaee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77a173eaee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77a173eaee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77a173eae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77a173eae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77a173eaee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77a173eaee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77a173eaee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77a173eaee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77a173eaee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77a173eaee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77a173eaee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77a173eaee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77a173eaee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77a173eaee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77a173eae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77a173eae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77a173eae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77a173eae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77a173eae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77a173eae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77a173eae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77a173eae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77a173eae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77a173eae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77a173eae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77a173eae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77a173eae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77a173eae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ru.wikipedia.org/wiki/URI" TargetMode="Externa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ru.wikipedia.org/wiki/%D0%A1%D0%B5%D1%80%D1%84,_%D0%92%D0%B8%D0%BD%D1%82%D0%BE%D0%BD" TargetMode="External"/><Relationship Id="rId4" Type="http://schemas.openxmlformats.org/officeDocument/2006/relationships/hyperlink" Target="https://ru.wikipedia.org/wiki/%D0%9A%D0%B0%D0%BD,_%D0%A0%D0%BE%D0%B1%D0%B5%D1%80%D1%82_%D0%AD%D0%BB%D0%BB%D0%B8%D0%BE%D1%82" TargetMode="External"/><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ru.wikipedia.org/wiki/IAN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ru.wikipedia.org/wiki/%D0%98%D0%BD%D1%82%D0%B5%D1%80%D0%BD%D0%B5%D1%82" TargetMode="External"/><Relationship Id="rId4" Type="http://schemas.openxmlformats.org/officeDocument/2006/relationships/image" Target="../media/image5.png"/><Relationship Id="rId5" Type="http://schemas.openxmlformats.org/officeDocument/2006/relationships/hyperlink" Target="https://ru.wikipedia.org/wiki/HTTP" TargetMode="External"/><Relationship Id="rId6" Type="http://schemas.openxmlformats.org/officeDocument/2006/relationships/hyperlink" Target="http://rfc2.ru/2068.rfc"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ru.wikipedia.org/wiki/%D0%9A%D0%BB%D0%B8%D0%B5%D0%BD%D1%82_%E2%80%94_%D1%81%D0%B5%D1%80%D0%B2%D0%B5%D1%80"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u"/>
              <a:t>Сетевое программирование</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ru" sz="1800"/>
              <a:t>Протокол HTTP/HTTPS. </a:t>
            </a:r>
            <a:endParaRPr sz="1800"/>
          </a:p>
          <a:p>
            <a:pPr indent="0" lvl="0" marL="0" rtl="0" algn="l">
              <a:spcBef>
                <a:spcPts val="1200"/>
              </a:spcBef>
              <a:spcAft>
                <a:spcPts val="0"/>
              </a:spcAft>
              <a:buNone/>
            </a:pPr>
            <a:r>
              <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lnSpc>
                <a:spcPct val="100000"/>
              </a:lnSpc>
              <a:spcBef>
                <a:spcPts val="0"/>
              </a:spcBef>
              <a:spcAft>
                <a:spcPts val="0"/>
              </a:spcAft>
              <a:buNone/>
            </a:pPr>
            <a:r>
              <a:rPr b="1" lang="ru" sz="1200">
                <a:solidFill>
                  <a:schemeClr val="dk1"/>
                </a:solidFill>
              </a:rPr>
              <a:t>HTTPS</a:t>
            </a:r>
            <a:endParaRPr b="1" sz="1200">
              <a:solidFill>
                <a:schemeClr val="dk1"/>
              </a:solidFill>
            </a:endParaRPr>
          </a:p>
          <a:p>
            <a:pPr indent="0" lvl="0" marL="0" rtl="0" algn="just">
              <a:lnSpc>
                <a:spcPct val="100000"/>
              </a:lnSpc>
              <a:spcBef>
                <a:spcPts val="900"/>
              </a:spcBef>
              <a:spcAft>
                <a:spcPts val="0"/>
              </a:spcAft>
              <a:buNone/>
            </a:pPr>
            <a:r>
              <a:rPr lang="ru" sz="1200">
                <a:solidFill>
                  <a:schemeClr val="dk1"/>
                </a:solidFill>
              </a:rPr>
              <a:t>HTTPS (</a:t>
            </a:r>
            <a:r>
              <a:rPr i="1" lang="ru" sz="1200">
                <a:solidFill>
                  <a:schemeClr val="dk1"/>
                </a:solidFill>
              </a:rPr>
              <a:t>англ.</a:t>
            </a:r>
            <a:r>
              <a:rPr lang="ru" sz="1200">
                <a:solidFill>
                  <a:schemeClr val="dk1"/>
                </a:solidFill>
              </a:rPr>
              <a:t> </a:t>
            </a:r>
            <a:r>
              <a:rPr b="1" lang="ru" sz="1200">
                <a:solidFill>
                  <a:schemeClr val="dk1"/>
                </a:solidFill>
              </a:rPr>
              <a:t>H</a:t>
            </a:r>
            <a:r>
              <a:rPr lang="ru" sz="1200">
                <a:solidFill>
                  <a:schemeClr val="dk1"/>
                </a:solidFill>
              </a:rPr>
              <a:t>yper</a:t>
            </a:r>
            <a:r>
              <a:rPr b="1" lang="ru" sz="1200">
                <a:solidFill>
                  <a:schemeClr val="dk1"/>
                </a:solidFill>
              </a:rPr>
              <a:t>T</a:t>
            </a:r>
            <a:r>
              <a:rPr lang="ru" sz="1200">
                <a:solidFill>
                  <a:schemeClr val="dk1"/>
                </a:solidFill>
              </a:rPr>
              <a:t>ext </a:t>
            </a:r>
            <a:r>
              <a:rPr b="1" lang="ru" sz="1200">
                <a:solidFill>
                  <a:schemeClr val="dk1"/>
                </a:solidFill>
              </a:rPr>
              <a:t>T</a:t>
            </a:r>
            <a:r>
              <a:rPr lang="ru" sz="1200">
                <a:solidFill>
                  <a:schemeClr val="dk1"/>
                </a:solidFill>
              </a:rPr>
              <a:t>ransfer </a:t>
            </a:r>
            <a:r>
              <a:rPr b="1" lang="ru" sz="1200">
                <a:solidFill>
                  <a:schemeClr val="dk1"/>
                </a:solidFill>
              </a:rPr>
              <a:t>P</a:t>
            </a:r>
            <a:r>
              <a:rPr lang="ru" sz="1200">
                <a:solidFill>
                  <a:schemeClr val="dk1"/>
                </a:solidFill>
              </a:rPr>
              <a:t>rotocol </a:t>
            </a:r>
            <a:r>
              <a:rPr b="1" lang="ru" sz="1200">
                <a:solidFill>
                  <a:schemeClr val="dk1"/>
                </a:solidFill>
              </a:rPr>
              <a:t>S</a:t>
            </a:r>
            <a:r>
              <a:rPr lang="ru" sz="1200">
                <a:solidFill>
                  <a:schemeClr val="dk1"/>
                </a:solidFill>
              </a:rPr>
              <a:t>ecure) - расширение протокола HTTP, поддерживающее шифрование.</a:t>
            </a:r>
            <a:endParaRPr sz="1200">
              <a:solidFill>
                <a:schemeClr val="dk1"/>
              </a:solidFill>
            </a:endParaRPr>
          </a:p>
          <a:p>
            <a:pPr indent="457200" lvl="0" marL="0" rtl="0" algn="just">
              <a:lnSpc>
                <a:spcPct val="100000"/>
              </a:lnSpc>
              <a:spcBef>
                <a:spcPts val="1800"/>
              </a:spcBef>
              <a:spcAft>
                <a:spcPts val="0"/>
              </a:spcAft>
              <a:buNone/>
            </a:pPr>
            <a:r>
              <a:rPr lang="ru" sz="1200">
                <a:solidFill>
                  <a:schemeClr val="dk1"/>
                </a:solidFill>
              </a:rPr>
              <a:t>Данные, передаваемые по протоколу HTTPS, «упаковываются» в криптографический протокол SSL (</a:t>
            </a:r>
            <a:r>
              <a:rPr i="1" lang="ru" sz="1200">
                <a:solidFill>
                  <a:schemeClr val="dk1"/>
                </a:solidFill>
              </a:rPr>
              <a:t>англ.</a:t>
            </a:r>
            <a:r>
              <a:rPr lang="ru" sz="1200">
                <a:solidFill>
                  <a:schemeClr val="dk1"/>
                </a:solidFill>
              </a:rPr>
              <a:t> </a:t>
            </a:r>
            <a:r>
              <a:rPr b="1" lang="ru" sz="1200">
                <a:solidFill>
                  <a:schemeClr val="dk1"/>
                </a:solidFill>
              </a:rPr>
              <a:t>S</a:t>
            </a:r>
            <a:r>
              <a:rPr lang="ru" sz="1200">
                <a:solidFill>
                  <a:schemeClr val="dk1"/>
                </a:solidFill>
              </a:rPr>
              <a:t>ecure </a:t>
            </a:r>
            <a:r>
              <a:rPr b="1" lang="ru" sz="1200">
                <a:solidFill>
                  <a:schemeClr val="dk1"/>
                </a:solidFill>
              </a:rPr>
              <a:t>S</a:t>
            </a:r>
            <a:r>
              <a:rPr lang="ru" sz="1200">
                <a:solidFill>
                  <a:schemeClr val="dk1"/>
                </a:solidFill>
              </a:rPr>
              <a:t>ockets </a:t>
            </a:r>
            <a:r>
              <a:rPr b="1" lang="ru" sz="1200">
                <a:solidFill>
                  <a:schemeClr val="dk1"/>
                </a:solidFill>
              </a:rPr>
              <a:t>L</a:t>
            </a:r>
            <a:r>
              <a:rPr lang="ru" sz="1200">
                <a:solidFill>
                  <a:schemeClr val="dk1"/>
                </a:solidFill>
              </a:rPr>
              <a:t>ayer — уровень защищенных сокетов) или TLS (</a:t>
            </a:r>
            <a:r>
              <a:rPr i="1" lang="ru" sz="1200">
                <a:solidFill>
                  <a:schemeClr val="dk1"/>
                </a:solidFill>
              </a:rPr>
              <a:t>англ.</a:t>
            </a:r>
            <a:r>
              <a:rPr lang="ru" sz="1200">
                <a:solidFill>
                  <a:schemeClr val="dk1"/>
                </a:solidFill>
              </a:rPr>
              <a:t> </a:t>
            </a:r>
            <a:r>
              <a:rPr b="1" lang="ru" sz="1200">
                <a:solidFill>
                  <a:schemeClr val="dk1"/>
                </a:solidFill>
              </a:rPr>
              <a:t>T</a:t>
            </a:r>
            <a:r>
              <a:rPr lang="ru" sz="1200">
                <a:solidFill>
                  <a:schemeClr val="dk1"/>
                </a:solidFill>
              </a:rPr>
              <a:t>ransport </a:t>
            </a:r>
            <a:r>
              <a:rPr b="1" lang="ru" sz="1200">
                <a:solidFill>
                  <a:schemeClr val="dk1"/>
                </a:solidFill>
              </a:rPr>
              <a:t>L</a:t>
            </a:r>
            <a:r>
              <a:rPr lang="ru" sz="1200">
                <a:solidFill>
                  <a:schemeClr val="dk1"/>
                </a:solidFill>
              </a:rPr>
              <a:t>ayer </a:t>
            </a:r>
            <a:r>
              <a:rPr b="1" lang="ru" sz="1200">
                <a:solidFill>
                  <a:schemeClr val="dk1"/>
                </a:solidFill>
              </a:rPr>
              <a:t>S</a:t>
            </a:r>
            <a:r>
              <a:rPr lang="ru" sz="1200">
                <a:solidFill>
                  <a:schemeClr val="dk1"/>
                </a:solidFill>
              </a:rPr>
              <a:t>ecurity — безопасность транспортного уровня), позволяя клиент-серверным приложениям осуществлять связь в сети таким образом, чтобы предотвратить прослушивание и несанкционированный доступ.</a:t>
            </a:r>
            <a:endParaRPr sz="1200">
              <a:solidFill>
                <a:schemeClr val="dk1"/>
              </a:solidFill>
            </a:endParaRPr>
          </a:p>
          <a:p>
            <a:pPr indent="0" lvl="0" marL="0" rtl="0" algn="just">
              <a:lnSpc>
                <a:spcPct val="100000"/>
              </a:lnSpc>
              <a:spcBef>
                <a:spcPts val="1800"/>
              </a:spcBef>
              <a:spcAft>
                <a:spcPts val="0"/>
              </a:spcAft>
              <a:buNone/>
            </a:pPr>
            <a:r>
              <a:rPr lang="ru" sz="1200">
                <a:solidFill>
                  <a:schemeClr val="dk1"/>
                </a:solidFill>
              </a:rPr>
              <a:t>Ключевые особенности:</a:t>
            </a:r>
            <a:endParaRPr sz="1200">
              <a:solidFill>
                <a:schemeClr val="dk1"/>
              </a:solidFill>
            </a:endParaRPr>
          </a:p>
          <a:p>
            <a:pPr indent="-304800" lvl="0" marL="685800" rtl="0" algn="l">
              <a:lnSpc>
                <a:spcPct val="100000"/>
              </a:lnSpc>
              <a:spcBef>
                <a:spcPts val="1800"/>
              </a:spcBef>
              <a:spcAft>
                <a:spcPts val="0"/>
              </a:spcAft>
              <a:buClr>
                <a:schemeClr val="dk1"/>
              </a:buClr>
              <a:buSzPts val="1200"/>
              <a:buChar char="●"/>
            </a:pPr>
            <a:r>
              <a:rPr lang="ru" sz="1200">
                <a:solidFill>
                  <a:schemeClr val="dk1"/>
                </a:solidFill>
              </a:rPr>
              <a:t>использует порт 443;</a:t>
            </a:r>
            <a:endParaRPr sz="1200">
              <a:solidFill>
                <a:schemeClr val="dk1"/>
              </a:solidFill>
            </a:endParaRPr>
          </a:p>
          <a:p>
            <a:pPr indent="-304800" lvl="0" marL="685800" rtl="0" algn="l">
              <a:lnSpc>
                <a:spcPct val="100000"/>
              </a:lnSpc>
              <a:spcBef>
                <a:spcPts val="0"/>
              </a:spcBef>
              <a:spcAft>
                <a:spcPts val="0"/>
              </a:spcAft>
              <a:buClr>
                <a:schemeClr val="dk1"/>
              </a:buClr>
              <a:buSzPts val="1200"/>
              <a:buChar char="●"/>
            </a:pPr>
            <a:r>
              <a:rPr lang="ru" sz="1200">
                <a:solidFill>
                  <a:schemeClr val="dk1"/>
                </a:solidFill>
              </a:rPr>
              <a:t>не является отдельным протоколом; это обычный HTTP, работающий через шифрованные транспортные механизмы;</a:t>
            </a:r>
            <a:endParaRPr sz="1200">
              <a:solidFill>
                <a:schemeClr val="dk1"/>
              </a:solidFill>
            </a:endParaRPr>
          </a:p>
          <a:p>
            <a:pPr indent="-304800" lvl="0" marL="685800" rtl="0" algn="l">
              <a:lnSpc>
                <a:spcPct val="100000"/>
              </a:lnSpc>
              <a:spcBef>
                <a:spcPts val="0"/>
              </a:spcBef>
              <a:spcAft>
                <a:spcPts val="0"/>
              </a:spcAft>
              <a:buClr>
                <a:schemeClr val="dk1"/>
              </a:buClr>
              <a:buSzPts val="1200"/>
              <a:buChar char="●"/>
            </a:pPr>
            <a:r>
              <a:rPr lang="ru" sz="1200">
                <a:solidFill>
                  <a:schemeClr val="dk1"/>
                </a:solidFill>
              </a:rPr>
              <a:t>обеспечивает защиту от атак, основанных на прослушивании сетевого соединения — от снифферских атак и атак типа man-in-the-middle, при условии, что будут использоваться шифрующие средства и сертификат сервера проверен и ему доверяют;</a:t>
            </a:r>
            <a:endParaRPr sz="1200">
              <a:solidFill>
                <a:schemeClr val="dk1"/>
              </a:solidFill>
            </a:endParaRPr>
          </a:p>
          <a:p>
            <a:pPr indent="-304800" lvl="0" marL="685800" rtl="0" algn="l">
              <a:lnSpc>
                <a:spcPct val="100000"/>
              </a:lnSpc>
              <a:spcBef>
                <a:spcPts val="0"/>
              </a:spcBef>
              <a:spcAft>
                <a:spcPts val="0"/>
              </a:spcAft>
              <a:buClr>
                <a:schemeClr val="dk1"/>
              </a:buClr>
              <a:buSzPts val="1200"/>
              <a:buChar char="●"/>
            </a:pPr>
            <a:r>
              <a:rPr lang="ru" sz="1200">
                <a:solidFill>
                  <a:schemeClr val="dk1"/>
                </a:solidFill>
              </a:rPr>
              <a:t>традиционно на одном IP-адресе может работать только один HTTPS сайт.</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ru" sz="1800"/>
              <a:t>Протокол HTTP/HTTPS. (URI)</a:t>
            </a:r>
            <a:endParaRPr sz="1800"/>
          </a:p>
          <a:p>
            <a:pPr indent="0" lvl="0" marL="0" rtl="0" algn="l">
              <a:spcBef>
                <a:spcPts val="1200"/>
              </a:spcBef>
              <a:spcAft>
                <a:spcPts val="0"/>
              </a:spcAft>
              <a:buNone/>
            </a:pPr>
            <a:r>
              <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b="1" lang="ru" sz="1200">
                <a:solidFill>
                  <a:schemeClr val="dk1"/>
                </a:solidFill>
              </a:rPr>
              <a:t>URI</a:t>
            </a:r>
            <a:endParaRPr b="1" sz="1200">
              <a:solidFill>
                <a:schemeClr val="dk1"/>
              </a:solidFill>
            </a:endParaRPr>
          </a:p>
          <a:p>
            <a:pPr indent="0" lvl="0" marL="0" rtl="0" algn="just">
              <a:lnSpc>
                <a:spcPct val="100000"/>
              </a:lnSpc>
              <a:spcBef>
                <a:spcPts val="900"/>
              </a:spcBef>
              <a:spcAft>
                <a:spcPts val="0"/>
              </a:spcAft>
              <a:buNone/>
            </a:pPr>
            <a:r>
              <a:rPr lang="ru" sz="1200">
                <a:solidFill>
                  <a:schemeClr val="dk1"/>
                </a:solidFill>
              </a:rPr>
              <a:t>Одно из ключевых понятий в протоколе - это адрес ресурса, в качестве которого выступает URI. </a:t>
            </a:r>
            <a:r>
              <a:rPr lang="ru" sz="1200">
                <a:solidFill>
                  <a:schemeClr val="dk1"/>
                </a:solidFill>
                <a:uFill>
                  <a:noFill/>
                </a:uFill>
                <a:hlinkClick r:id="rId3">
                  <a:extLst>
                    <a:ext uri="{A12FA001-AC4F-418D-AE19-62706E023703}">
                      <ahyp:hlinkClr val="tx"/>
                    </a:ext>
                  </a:extLst>
                </a:hlinkClick>
              </a:rPr>
              <a:t>URI</a:t>
            </a:r>
            <a:r>
              <a:rPr lang="ru" sz="1200">
                <a:solidFill>
                  <a:schemeClr val="dk1"/>
                </a:solidFill>
              </a:rPr>
              <a:t> (</a:t>
            </a:r>
            <a:r>
              <a:rPr i="1" lang="ru" sz="1200">
                <a:solidFill>
                  <a:schemeClr val="dk1"/>
                </a:solidFill>
              </a:rPr>
              <a:t>англ.</a:t>
            </a:r>
            <a:r>
              <a:rPr lang="ru" sz="1200">
                <a:solidFill>
                  <a:schemeClr val="dk1"/>
                </a:solidFill>
              </a:rPr>
              <a:t> </a:t>
            </a:r>
            <a:r>
              <a:rPr b="1" lang="ru" sz="1200">
                <a:solidFill>
                  <a:schemeClr val="dk1"/>
                </a:solidFill>
              </a:rPr>
              <a:t>U</a:t>
            </a:r>
            <a:r>
              <a:rPr lang="ru" sz="1200">
                <a:solidFill>
                  <a:schemeClr val="dk1"/>
                </a:solidFill>
              </a:rPr>
              <a:t>niform </a:t>
            </a:r>
            <a:r>
              <a:rPr b="1" lang="ru" sz="1200">
                <a:solidFill>
                  <a:schemeClr val="dk1"/>
                </a:solidFill>
              </a:rPr>
              <a:t>R</a:t>
            </a:r>
            <a:r>
              <a:rPr lang="ru" sz="1200">
                <a:solidFill>
                  <a:schemeClr val="dk1"/>
                </a:solidFill>
              </a:rPr>
              <a:t>esource </a:t>
            </a:r>
            <a:r>
              <a:rPr b="1" lang="ru" sz="1200">
                <a:solidFill>
                  <a:schemeClr val="dk1"/>
                </a:solidFill>
              </a:rPr>
              <a:t>I</a:t>
            </a:r>
            <a:r>
              <a:rPr lang="ru" sz="1200">
                <a:solidFill>
                  <a:schemeClr val="dk1"/>
                </a:solidFill>
              </a:rPr>
              <a:t>dentifier) - унифицированный (единообразн</a:t>
            </a:r>
            <a:r>
              <a:rPr lang="ru" sz="1200">
                <a:solidFill>
                  <a:schemeClr val="dk1"/>
                </a:solidFill>
              </a:rPr>
              <a:t>ы</a:t>
            </a:r>
            <a:r>
              <a:rPr lang="ru" sz="1200">
                <a:solidFill>
                  <a:schemeClr val="dk1"/>
                </a:solidFill>
              </a:rPr>
              <a:t>й) идентификатор ресурса.</a:t>
            </a:r>
            <a:endParaRPr sz="1200">
              <a:solidFill>
                <a:schemeClr val="dk1"/>
              </a:solidFill>
            </a:endParaRPr>
          </a:p>
          <a:p>
            <a:pPr indent="0" lvl="0" marL="0" rtl="0" algn="just">
              <a:lnSpc>
                <a:spcPct val="100000"/>
              </a:lnSpc>
              <a:spcBef>
                <a:spcPts val="1800"/>
              </a:spcBef>
              <a:spcAft>
                <a:spcPts val="0"/>
              </a:spcAft>
              <a:buNone/>
            </a:pPr>
            <a:r>
              <a:rPr lang="ru" sz="1200">
                <a:solidFill>
                  <a:schemeClr val="dk1"/>
                </a:solidFill>
              </a:rPr>
              <a:t>Пример. Обязательными атрибутами являются: имя, схема, путь, и Userinfo в случае авторизации.</a:t>
            </a:r>
            <a:endParaRPr sz="1200">
              <a:solidFill>
                <a:schemeClr val="dk1"/>
              </a:solidFill>
            </a:endParaRPr>
          </a:p>
          <a:p>
            <a:pPr indent="0" lvl="0" marL="0" rtl="0" algn="l">
              <a:lnSpc>
                <a:spcPct val="100000"/>
              </a:lnSpc>
              <a:spcBef>
                <a:spcPts val="1800"/>
              </a:spcBef>
              <a:spcAft>
                <a:spcPts val="1200"/>
              </a:spcAft>
              <a:buNone/>
            </a:pPr>
            <a:r>
              <a:t/>
            </a:r>
            <a:endParaRPr>
              <a:solidFill>
                <a:schemeClr val="dk1"/>
              </a:solidFill>
            </a:endParaRPr>
          </a:p>
        </p:txBody>
      </p:sp>
      <p:pic>
        <p:nvPicPr>
          <p:cNvPr id="120" name="Google Shape;120;p23"/>
          <p:cNvPicPr preferRelativeResize="0"/>
          <p:nvPr/>
        </p:nvPicPr>
        <p:blipFill>
          <a:blip r:embed="rId4">
            <a:alphaModFix/>
          </a:blip>
          <a:stretch>
            <a:fillRect/>
          </a:stretch>
        </p:blipFill>
        <p:spPr>
          <a:xfrm>
            <a:off x="42550" y="2436984"/>
            <a:ext cx="9143999" cy="252273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1825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ru" sz="1800"/>
              <a:t>Модель OSI, tcp/udp.</a:t>
            </a:r>
            <a:endParaRPr sz="1800"/>
          </a:p>
          <a:p>
            <a:pPr indent="0" lvl="0" marL="0" rtl="0" algn="l">
              <a:spcBef>
                <a:spcPts val="1200"/>
              </a:spcBef>
              <a:spcAft>
                <a:spcPts val="0"/>
              </a:spcAft>
              <a:buNone/>
            </a:pPr>
            <a:r>
              <a:t/>
            </a:r>
            <a:endParaRPr/>
          </a:p>
        </p:txBody>
      </p:sp>
      <p:sp>
        <p:nvSpPr>
          <p:cNvPr id="126" name="Google Shape;126;p24"/>
          <p:cNvSpPr txBox="1"/>
          <p:nvPr>
            <p:ph idx="1" type="body"/>
          </p:nvPr>
        </p:nvSpPr>
        <p:spPr>
          <a:xfrm>
            <a:off x="311700" y="574650"/>
            <a:ext cx="8520600" cy="4505100"/>
          </a:xfrm>
          <a:prstGeom prst="rect">
            <a:avLst/>
          </a:prstGeom>
        </p:spPr>
        <p:txBody>
          <a:bodyPr anchorCtr="0" anchor="t" bIns="91425" lIns="91425" spcFirstLastPara="1" rIns="91425" wrap="square" tIns="91425">
            <a:normAutofit lnSpcReduction="20000"/>
          </a:bodyPr>
          <a:lstStyle/>
          <a:p>
            <a:pPr indent="457200" lvl="0" marL="0" rtl="0" algn="l">
              <a:lnSpc>
                <a:spcPct val="100000"/>
              </a:lnSpc>
              <a:spcBef>
                <a:spcPts val="0"/>
              </a:spcBef>
              <a:spcAft>
                <a:spcPts val="0"/>
              </a:spcAft>
              <a:buNone/>
            </a:pPr>
            <a:r>
              <a:rPr b="1" lang="ru" sz="1050">
                <a:solidFill>
                  <a:schemeClr val="dk1"/>
                </a:solidFill>
              </a:rPr>
              <a:t>Сетевая модель OSI</a:t>
            </a:r>
            <a:r>
              <a:rPr lang="ru" sz="1050">
                <a:solidFill>
                  <a:schemeClr val="dk1"/>
                </a:solidFill>
              </a:rPr>
              <a:t> (The </a:t>
            </a:r>
            <a:r>
              <a:rPr b="1" lang="ru" sz="1050">
                <a:solidFill>
                  <a:schemeClr val="dk1"/>
                </a:solidFill>
              </a:rPr>
              <a:t>Open Systems Interconnection</a:t>
            </a:r>
            <a:r>
              <a:rPr lang="ru" sz="1050">
                <a:solidFill>
                  <a:schemeClr val="dk1"/>
                </a:solidFill>
              </a:rPr>
              <a:t> model</a:t>
            </a:r>
            <a:r>
              <a:rPr b="1" lang="ru" sz="1050">
                <a:solidFill>
                  <a:schemeClr val="dk1"/>
                </a:solidFill>
              </a:rPr>
              <a:t>)</a:t>
            </a:r>
            <a:r>
              <a:rPr lang="ru" sz="1050">
                <a:solidFill>
                  <a:schemeClr val="dk1"/>
                </a:solidFill>
              </a:rPr>
              <a:t> — сетевая модель стека (магазина) сетевых протоколов OSI/ISO. Посредством данной модели различные сетевые устройства могут взаимодействовать друг с другом. Модель определяет различные уровни взаимодействия систем. Каждый уровень выполняет определённые функции при таком взаимодействии.</a:t>
            </a:r>
            <a:br>
              <a:rPr lang="ru" sz="1050">
                <a:solidFill>
                  <a:schemeClr val="dk1"/>
                </a:solidFill>
              </a:rPr>
            </a:br>
            <a:br>
              <a:rPr lang="ru" sz="1050">
                <a:solidFill>
                  <a:schemeClr val="dk1"/>
                </a:solidFill>
              </a:rPr>
            </a:br>
            <a:r>
              <a:rPr lang="ru" sz="1200">
                <a:solidFill>
                  <a:schemeClr val="dk1"/>
                </a:solidFill>
                <a:latin typeface="Roboto"/>
                <a:ea typeface="Roboto"/>
                <a:cs typeface="Roboto"/>
                <a:sym typeface="Roboto"/>
              </a:rPr>
              <a:t>Открытая сетевая модель OSI (Open Systems Interconnection model) состоит из семи уровней. Что это за уровни, как устроена модель и какова ее роль при построении сетей </a:t>
            </a:r>
            <a:r>
              <a:rPr lang="ru" sz="1200">
                <a:solidFill>
                  <a:schemeClr val="dk1"/>
                </a:solidFill>
                <a:latin typeface="Roboto"/>
                <a:ea typeface="Roboto"/>
                <a:cs typeface="Roboto"/>
                <a:sym typeface="Roboto"/>
              </a:rPr>
              <a:t>рассмотрим</a:t>
            </a:r>
            <a:r>
              <a:rPr lang="ru" sz="1200">
                <a:solidFill>
                  <a:schemeClr val="dk1"/>
                </a:solidFill>
                <a:latin typeface="Roboto"/>
                <a:ea typeface="Roboto"/>
                <a:cs typeface="Roboto"/>
                <a:sym typeface="Roboto"/>
              </a:rPr>
              <a:t> далее</a:t>
            </a:r>
            <a:endParaRPr sz="1200">
              <a:solidFill>
                <a:schemeClr val="dk1"/>
              </a:solidFill>
              <a:latin typeface="Roboto"/>
              <a:ea typeface="Roboto"/>
              <a:cs typeface="Roboto"/>
              <a:sym typeface="Roboto"/>
            </a:endParaRPr>
          </a:p>
          <a:p>
            <a:pPr indent="0" lvl="0" marL="0" rtl="0" algn="l">
              <a:spcBef>
                <a:spcPts val="1200"/>
              </a:spcBef>
              <a:spcAft>
                <a:spcPts val="0"/>
              </a:spcAft>
              <a:buNone/>
            </a:pPr>
            <a:r>
              <a:rPr lang="ru" sz="1200">
                <a:solidFill>
                  <a:schemeClr val="dk1"/>
                </a:solidFill>
                <a:latin typeface="Roboto"/>
                <a:ea typeface="Roboto"/>
                <a:cs typeface="Roboto"/>
                <a:sym typeface="Roboto"/>
              </a:rPr>
              <a:t>Модель OSI является эталонной. Эталонная она потому, что полное название модели выглядит как «Basic Reference Model Open Systems Interconnection model», где Basic Reference Model означает «эталонная модель». </a:t>
            </a:r>
            <a:endParaRPr sz="1100">
              <a:solidFill>
                <a:schemeClr val="dk1"/>
              </a:solidFill>
            </a:endParaRPr>
          </a:p>
          <a:p>
            <a:pPr indent="0" lvl="0" marL="0" rtl="0" algn="l">
              <a:spcBef>
                <a:spcPts val="1200"/>
              </a:spcBef>
              <a:spcAft>
                <a:spcPts val="0"/>
              </a:spcAft>
              <a:buNone/>
            </a:pPr>
            <a:r>
              <a:rPr lang="ru" sz="1200">
                <a:solidFill>
                  <a:schemeClr val="dk1"/>
                </a:solidFill>
                <a:latin typeface="Roboto"/>
                <a:ea typeface="Roboto"/>
                <a:cs typeface="Roboto"/>
                <a:sym typeface="Roboto"/>
              </a:rPr>
              <a:t>Сетевая модель OSI имеет семь уровней, иерархически расположенных от большего к меньшему. То есть, самым верхним является седьмой (прикладной), а самым нижним — первый (физический). Модель OSI разрабатывалась еще в 1970-х годах, чтобы описать архитектуру и принципы работы сетей передачи данных. Важно помнить, что данные передаются не только по сети интернет, но и в локальных сетях с помощью проводных или беспроводных соединений.</a:t>
            </a:r>
            <a:endParaRPr sz="1200">
              <a:solidFill>
                <a:schemeClr val="dk1"/>
              </a:solidFill>
              <a:latin typeface="Roboto"/>
              <a:ea typeface="Roboto"/>
              <a:cs typeface="Roboto"/>
              <a:sym typeface="Roboto"/>
            </a:endParaRPr>
          </a:p>
          <a:p>
            <a:pPr indent="0" lvl="0" marL="0" rtl="0" algn="l">
              <a:spcBef>
                <a:spcPts val="1200"/>
              </a:spcBef>
              <a:spcAft>
                <a:spcPts val="0"/>
              </a:spcAft>
              <a:buNone/>
            </a:pPr>
            <a:r>
              <a:rPr lang="ru" sz="1200">
                <a:solidFill>
                  <a:schemeClr val="dk1"/>
                </a:solidFill>
                <a:latin typeface="Roboto"/>
                <a:ea typeface="Roboto"/>
                <a:cs typeface="Roboto"/>
                <a:sym typeface="Roboto"/>
              </a:rPr>
              <a:t>В процессе передачи данных всегда участвуют устройство-отправитель, устройство-получатель, а также сами данные, которые должны быть переданы и получены. С точки зрения рядового пользователя задача элементарна — нужно взять и отправить эти данные. Все, что происходит при отправке и приеме данных, детально описывает семиуровневая модель OSI.</a:t>
            </a:r>
            <a:endParaRPr sz="1200">
              <a:solidFill>
                <a:schemeClr val="dk1"/>
              </a:solidFill>
              <a:latin typeface="Roboto"/>
              <a:ea typeface="Roboto"/>
              <a:cs typeface="Roboto"/>
              <a:sym typeface="Roboto"/>
            </a:endParaRPr>
          </a:p>
          <a:p>
            <a:pPr indent="0" lvl="0" marL="0" rtl="0" algn="l">
              <a:spcBef>
                <a:spcPts val="1200"/>
              </a:spcBef>
              <a:spcAft>
                <a:spcPts val="1200"/>
              </a:spcAft>
              <a:buNone/>
            </a:pPr>
            <a:r>
              <a:rPr lang="ru" sz="1200">
                <a:solidFill>
                  <a:schemeClr val="dk1"/>
                </a:solidFill>
                <a:latin typeface="Roboto"/>
                <a:ea typeface="Roboto"/>
                <a:cs typeface="Roboto"/>
                <a:sym typeface="Roboto"/>
              </a:rPr>
              <a:t>На седьмом уровне информация представляется в виде данных, на первом — в виде бит. Процесс, когда информация отправляется и переходит из данных в биты, называется инкапсуляцией. Обратный процесс, когда информация, полученная в битах на первом уровне, переходит в данные на седьмом, называется декапсуляцией. На каждом из семи уровней информация представляется в виде блоков данных протокола — PDU (Protocol Data Unit).</a:t>
            </a:r>
            <a:endParaRPr sz="105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2908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ru" sz="1800"/>
              <a:t>Модель OSI</a:t>
            </a:r>
            <a:endParaRPr sz="1800"/>
          </a:p>
          <a:p>
            <a:pPr indent="0" lvl="0" marL="0" rtl="0" algn="l">
              <a:spcBef>
                <a:spcPts val="1200"/>
              </a:spcBef>
              <a:spcAft>
                <a:spcPts val="0"/>
              </a:spcAft>
              <a:buNone/>
            </a:pPr>
            <a:r>
              <a:t/>
            </a:r>
            <a:endParaRPr/>
          </a:p>
        </p:txBody>
      </p:sp>
      <p:sp>
        <p:nvSpPr>
          <p:cNvPr id="132" name="Google Shape;132;p25"/>
          <p:cNvSpPr txBox="1"/>
          <p:nvPr>
            <p:ph idx="1" type="body"/>
          </p:nvPr>
        </p:nvSpPr>
        <p:spPr>
          <a:xfrm>
            <a:off x="311700" y="6861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1200">
                <a:solidFill>
                  <a:schemeClr val="dk1"/>
                </a:solidFill>
                <a:latin typeface="Roboto"/>
                <a:ea typeface="Roboto"/>
                <a:cs typeface="Roboto"/>
                <a:sym typeface="Roboto"/>
              </a:rPr>
              <a:t>Рассмотрим на примере: пользователь 1 отправляет картинку, которая обрабатывается на седьмом уровне в виде данных, данные должны пройти все уровни до самого нижнего (первого), где будут представлены как биты. Этот процесс называется инкапсуляцией. Компьютер пользователя 2 принимает биты, которые должны снова стать данными. Этот обратный процесс называется декапсуляция. Что происходит с информацией на каждом из семи уровней, как и где биты переходят в данные мы разберем </a:t>
            </a:r>
            <a:endParaRPr/>
          </a:p>
        </p:txBody>
      </p:sp>
      <p:pic>
        <p:nvPicPr>
          <p:cNvPr id="133" name="Google Shape;133;p25"/>
          <p:cNvPicPr preferRelativeResize="0"/>
          <p:nvPr/>
        </p:nvPicPr>
        <p:blipFill rotWithShape="1">
          <a:blip r:embed="rId3">
            <a:alphaModFix/>
          </a:blip>
          <a:srcRect b="15368" l="3723" r="2476" t="15808"/>
          <a:stretch/>
        </p:blipFill>
        <p:spPr>
          <a:xfrm>
            <a:off x="624300" y="1902975"/>
            <a:ext cx="8002024" cy="30844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4800"/>
              </a:spcBef>
              <a:spcAft>
                <a:spcPts val="0"/>
              </a:spcAft>
              <a:buNone/>
            </a:pPr>
            <a:r>
              <a:rPr lang="ru" sz="2400">
                <a:latin typeface="Roboto"/>
                <a:ea typeface="Roboto"/>
                <a:cs typeface="Roboto"/>
                <a:sym typeface="Roboto"/>
              </a:rPr>
              <a:t>Первый, физический уровень (physical layer, L1)</a:t>
            </a:r>
            <a:endParaRPr sz="2400">
              <a:latin typeface="Roboto"/>
              <a:ea typeface="Roboto"/>
              <a:cs typeface="Roboto"/>
              <a:sym typeface="Roboto"/>
            </a:endParaRPr>
          </a:p>
          <a:p>
            <a:pPr indent="0" lvl="0" marL="0" rtl="0" algn="l">
              <a:spcBef>
                <a:spcPts val="1800"/>
              </a:spcBef>
              <a:spcAft>
                <a:spcPts val="0"/>
              </a:spcAft>
              <a:buNone/>
            </a:pPr>
            <a:r>
              <a:t/>
            </a:r>
            <a:endParaRPr sz="2400">
              <a:solidFill>
                <a:srgbClr val="092433"/>
              </a:solidFill>
              <a:highlight>
                <a:schemeClr val="dk1"/>
              </a:highlight>
              <a:latin typeface="Roboto"/>
              <a:ea typeface="Roboto"/>
              <a:cs typeface="Roboto"/>
              <a:sym typeface="Roboto"/>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200">
                <a:solidFill>
                  <a:schemeClr val="dk1"/>
                </a:solidFill>
                <a:latin typeface="Roboto"/>
                <a:ea typeface="Roboto"/>
                <a:cs typeface="Roboto"/>
                <a:sym typeface="Roboto"/>
              </a:rPr>
              <a:t>Начнем с самого нижнего уровня. Он отвечает за обмен физическими сигналами между физическими устройствами, «железом». Компьютерное железо не понимает, что такое картинка или что на ней изображено, железу картинка понятна только в виде набора нулей и единиц, то есть бит. В данном случае бит является блоком данных протокола, сокращенно PDU (Protocol Data Unit).</a:t>
            </a:r>
            <a:endParaRPr sz="1200">
              <a:solidFill>
                <a:schemeClr val="dk1"/>
              </a:solidFill>
              <a:latin typeface="Roboto"/>
              <a:ea typeface="Roboto"/>
              <a:cs typeface="Roboto"/>
              <a:sym typeface="Roboto"/>
            </a:endParaRPr>
          </a:p>
          <a:p>
            <a:pPr indent="0" lvl="0" marL="0" rtl="0" algn="l">
              <a:spcBef>
                <a:spcPts val="1200"/>
              </a:spcBef>
              <a:spcAft>
                <a:spcPts val="0"/>
              </a:spcAft>
              <a:buNone/>
            </a:pPr>
            <a:r>
              <a:rPr lang="ru" sz="1200">
                <a:solidFill>
                  <a:schemeClr val="dk1"/>
                </a:solidFill>
                <a:latin typeface="Roboto"/>
                <a:ea typeface="Roboto"/>
                <a:cs typeface="Roboto"/>
                <a:sym typeface="Roboto"/>
              </a:rPr>
              <a:t>Каждый уровень имеет свои PDU, представляемые в той форме, которая будет понятна на данном уровне и, возможно, на следующем до преобразования. Работа с чистыми данными происходит только на уровнях с пятого по седьмой.</a:t>
            </a:r>
            <a:endParaRPr sz="1200">
              <a:solidFill>
                <a:schemeClr val="dk1"/>
              </a:solidFill>
              <a:latin typeface="Roboto"/>
              <a:ea typeface="Roboto"/>
              <a:cs typeface="Roboto"/>
              <a:sym typeface="Roboto"/>
            </a:endParaRPr>
          </a:p>
          <a:p>
            <a:pPr indent="0" lvl="0" marL="0" rtl="0" algn="l">
              <a:spcBef>
                <a:spcPts val="1200"/>
              </a:spcBef>
              <a:spcAft>
                <a:spcPts val="0"/>
              </a:spcAft>
              <a:buNone/>
            </a:pPr>
            <a:r>
              <a:rPr lang="ru" sz="1200">
                <a:solidFill>
                  <a:schemeClr val="dk1"/>
                </a:solidFill>
                <a:latin typeface="Roboto"/>
                <a:ea typeface="Roboto"/>
                <a:cs typeface="Roboto"/>
                <a:sym typeface="Roboto"/>
              </a:rPr>
              <a:t>Устройства физического уровня оперируют битами. Они передаются по проводам (например, через оптоволокно) или без проводов (например, через Bluetooth или IRDA, Wi-Fi, GSM, 4G и так далее).</a:t>
            </a:r>
            <a:endParaRPr sz="1200">
              <a:solidFill>
                <a:schemeClr val="dk1"/>
              </a:solidFill>
              <a:latin typeface="Roboto"/>
              <a:ea typeface="Roboto"/>
              <a:cs typeface="Roboto"/>
              <a:sym typeface="Roboto"/>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4800"/>
              </a:spcBef>
              <a:spcAft>
                <a:spcPts val="0"/>
              </a:spcAft>
              <a:buNone/>
            </a:pPr>
            <a:r>
              <a:rPr lang="ru" sz="2400">
                <a:latin typeface="Roboto"/>
                <a:ea typeface="Roboto"/>
                <a:cs typeface="Roboto"/>
                <a:sym typeface="Roboto"/>
              </a:rPr>
              <a:t>Второй уровень, канальный (data link layer, L2)</a:t>
            </a:r>
            <a:endParaRPr sz="2400">
              <a:latin typeface="Roboto"/>
              <a:ea typeface="Roboto"/>
              <a:cs typeface="Roboto"/>
              <a:sym typeface="Roboto"/>
            </a:endParaRPr>
          </a:p>
          <a:p>
            <a:pPr indent="0" lvl="0" marL="0" rtl="0" algn="l">
              <a:lnSpc>
                <a:spcPct val="115000"/>
              </a:lnSpc>
              <a:spcBef>
                <a:spcPts val="1800"/>
              </a:spcBef>
              <a:spcAft>
                <a:spcPts val="0"/>
              </a:spcAft>
              <a:buNone/>
            </a:pPr>
            <a:r>
              <a:t/>
            </a:r>
            <a:endParaRPr sz="1100">
              <a:solidFill>
                <a:srgbClr val="000000"/>
              </a:solidFill>
            </a:endParaRPr>
          </a:p>
          <a:p>
            <a:pPr indent="0" lvl="0" marL="0" rtl="0" algn="l">
              <a:spcBef>
                <a:spcPts val="0"/>
              </a:spcBef>
              <a:spcAft>
                <a:spcPts val="0"/>
              </a:spcAft>
              <a:buNone/>
            </a:pPr>
            <a:r>
              <a:t/>
            </a:r>
            <a:endParaRPr/>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200">
                <a:solidFill>
                  <a:schemeClr val="dk1"/>
                </a:solidFill>
                <a:latin typeface="Roboto"/>
                <a:ea typeface="Roboto"/>
                <a:cs typeface="Roboto"/>
                <a:sym typeface="Roboto"/>
              </a:rPr>
              <a:t>Когда два пользователя находятся в одной сети, состоящей только из двух устройств — это идеальный случай. Но что если этих устройств больше?</a:t>
            </a:r>
            <a:endParaRPr sz="1200">
              <a:solidFill>
                <a:schemeClr val="dk1"/>
              </a:solidFill>
              <a:latin typeface="Roboto"/>
              <a:ea typeface="Roboto"/>
              <a:cs typeface="Roboto"/>
              <a:sym typeface="Roboto"/>
            </a:endParaRPr>
          </a:p>
          <a:p>
            <a:pPr indent="0" lvl="0" marL="0" rtl="0" algn="l">
              <a:spcBef>
                <a:spcPts val="1200"/>
              </a:spcBef>
              <a:spcAft>
                <a:spcPts val="0"/>
              </a:spcAft>
              <a:buNone/>
            </a:pPr>
            <a:r>
              <a:rPr lang="ru" sz="1200">
                <a:solidFill>
                  <a:schemeClr val="dk1"/>
                </a:solidFill>
                <a:latin typeface="Roboto"/>
                <a:ea typeface="Roboto"/>
                <a:cs typeface="Roboto"/>
                <a:sym typeface="Roboto"/>
              </a:rPr>
              <a:t>Второй уровень решает проблему адресации при передаче информации. Канальный уровень получает биты и превращает их в кадры (frame, также «фреймы»). Задача здесь — сформировать кадры с адресом отправителя и получателя, после чего отправить их по сети.</a:t>
            </a:r>
            <a:endParaRPr sz="1200">
              <a:solidFill>
                <a:schemeClr val="dk1"/>
              </a:solidFill>
              <a:latin typeface="Roboto"/>
              <a:ea typeface="Roboto"/>
              <a:cs typeface="Roboto"/>
              <a:sym typeface="Roboto"/>
            </a:endParaRPr>
          </a:p>
          <a:p>
            <a:pPr indent="0" lvl="0" marL="0" rtl="0" algn="l">
              <a:spcBef>
                <a:spcPts val="1200"/>
              </a:spcBef>
              <a:spcAft>
                <a:spcPts val="0"/>
              </a:spcAft>
              <a:buNone/>
            </a:pPr>
            <a:r>
              <a:rPr lang="ru" sz="1200">
                <a:solidFill>
                  <a:schemeClr val="dk1"/>
                </a:solidFill>
                <a:latin typeface="Roboto"/>
                <a:ea typeface="Roboto"/>
                <a:cs typeface="Roboto"/>
                <a:sym typeface="Roboto"/>
              </a:rPr>
              <a:t>У канального уровня есть два подуровня — это MAC и LLC. MAC (Media Access Control, контроль доступа к среде) отвечает за присвоение физических MAC-адресов, а LLC (Logical Link Control, контроль логической связи) занимается проверкой и исправлением данных, управляет их передачей.</a:t>
            </a:r>
            <a:endParaRPr sz="1200">
              <a:solidFill>
                <a:schemeClr val="dk1"/>
              </a:solidFill>
              <a:latin typeface="Roboto"/>
              <a:ea typeface="Roboto"/>
              <a:cs typeface="Roboto"/>
              <a:sym typeface="Roboto"/>
            </a:endParaRPr>
          </a:p>
          <a:p>
            <a:pPr indent="0" lvl="0" marL="0" rtl="0" algn="l">
              <a:spcBef>
                <a:spcPts val="1200"/>
              </a:spcBef>
              <a:spcAft>
                <a:spcPts val="0"/>
              </a:spcAft>
              <a:buNone/>
            </a:pPr>
            <a:r>
              <a:rPr lang="ru" sz="1200">
                <a:solidFill>
                  <a:schemeClr val="dk1"/>
                </a:solidFill>
                <a:latin typeface="Roboto"/>
                <a:ea typeface="Roboto"/>
                <a:cs typeface="Roboto"/>
                <a:sym typeface="Roboto"/>
              </a:rPr>
              <a:t>На втором уровне OSI работают коммутаторы, их задача — передать сформированные кадры от одного устройства к другому, используя в качестве адресов только физические MAC-адреса.</a:t>
            </a:r>
            <a:endParaRPr sz="1200">
              <a:solidFill>
                <a:schemeClr val="dk1"/>
              </a:solidFill>
              <a:latin typeface="Roboto"/>
              <a:ea typeface="Roboto"/>
              <a:cs typeface="Roboto"/>
              <a:sym typeface="Roboto"/>
            </a:endParaRPr>
          </a:p>
          <a:p>
            <a:pPr indent="0" lvl="0" marL="0" rtl="0" algn="l">
              <a:spcBef>
                <a:spcPts val="1200"/>
              </a:spcBef>
              <a:spcAft>
                <a:spcPts val="0"/>
              </a:spcAft>
              <a:buNone/>
            </a:pPr>
            <a:r>
              <a:t/>
            </a:r>
            <a:endParaRPr sz="1100">
              <a:solidFill>
                <a:schemeClr val="dk1"/>
              </a:solidFill>
            </a:endParaRPr>
          </a:p>
          <a:p>
            <a:pPr indent="0" lvl="0" marL="0" rtl="0" algn="l">
              <a:spcBef>
                <a:spcPts val="0"/>
              </a:spcBef>
              <a:spcAft>
                <a:spcPts val="1200"/>
              </a:spcAft>
              <a:buNone/>
            </a:pPr>
            <a:r>
              <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4800"/>
              </a:spcBef>
              <a:spcAft>
                <a:spcPts val="0"/>
              </a:spcAft>
              <a:buNone/>
            </a:pPr>
            <a:r>
              <a:rPr lang="ru" sz="2400">
                <a:latin typeface="Roboto"/>
                <a:ea typeface="Roboto"/>
                <a:cs typeface="Roboto"/>
                <a:sym typeface="Roboto"/>
              </a:rPr>
              <a:t>Третий уровень, сетевой (network layer, L3)</a:t>
            </a:r>
            <a:endParaRPr sz="2400">
              <a:latin typeface="Roboto"/>
              <a:ea typeface="Roboto"/>
              <a:cs typeface="Roboto"/>
              <a:sym typeface="Roboto"/>
            </a:endParaRPr>
          </a:p>
          <a:p>
            <a:pPr indent="0" lvl="0" marL="0" rtl="0" algn="l">
              <a:lnSpc>
                <a:spcPct val="115000"/>
              </a:lnSpc>
              <a:spcBef>
                <a:spcPts val="1800"/>
              </a:spcBef>
              <a:spcAft>
                <a:spcPts val="0"/>
              </a:spcAft>
              <a:buNone/>
            </a:pPr>
            <a:r>
              <a:t/>
            </a:r>
            <a:endParaRPr sz="1100">
              <a:solidFill>
                <a:srgbClr val="000000"/>
              </a:solidFill>
            </a:endParaRPr>
          </a:p>
          <a:p>
            <a:pPr indent="0" lvl="0" marL="0" rtl="0" algn="l">
              <a:lnSpc>
                <a:spcPct val="125000"/>
              </a:lnSpc>
              <a:spcBef>
                <a:spcPts val="4800"/>
              </a:spcBef>
              <a:spcAft>
                <a:spcPts val="0"/>
              </a:spcAft>
              <a:buNone/>
            </a:pPr>
            <a:r>
              <a:t/>
            </a:r>
            <a:endParaRPr sz="2400">
              <a:latin typeface="Roboto"/>
              <a:ea typeface="Roboto"/>
              <a:cs typeface="Roboto"/>
              <a:sym typeface="Roboto"/>
            </a:endParaRPr>
          </a:p>
          <a:p>
            <a:pPr indent="0" lvl="0" marL="0" rtl="0" algn="l">
              <a:lnSpc>
                <a:spcPct val="115000"/>
              </a:lnSpc>
              <a:spcBef>
                <a:spcPts val="1800"/>
              </a:spcBef>
              <a:spcAft>
                <a:spcPts val="0"/>
              </a:spcAft>
              <a:buNone/>
            </a:pPr>
            <a:r>
              <a:t/>
            </a:r>
            <a:endParaRPr sz="1100">
              <a:solidFill>
                <a:srgbClr val="000000"/>
              </a:solidFill>
            </a:endParaRPr>
          </a:p>
          <a:p>
            <a:pPr indent="0" lvl="0" marL="0" rtl="0" algn="l">
              <a:spcBef>
                <a:spcPts val="0"/>
              </a:spcBef>
              <a:spcAft>
                <a:spcPts val="0"/>
              </a:spcAft>
              <a:buNone/>
            </a:pPr>
            <a:r>
              <a:t/>
            </a:r>
            <a:endParaRPr/>
          </a:p>
        </p:txBody>
      </p:sp>
      <p:sp>
        <p:nvSpPr>
          <p:cNvPr id="151" name="Google Shape;15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200">
                <a:solidFill>
                  <a:schemeClr val="dk1"/>
                </a:solidFill>
                <a:latin typeface="Roboto"/>
                <a:ea typeface="Roboto"/>
                <a:cs typeface="Roboto"/>
                <a:sym typeface="Roboto"/>
              </a:rPr>
              <a:t>На третьем уровне появляется новое понятие — маршрутизация. Для этой задачи были созданы устройства третьего уровня — маршрутизаторы (их еще называют роутерами). Маршрутизаторы получают MAC-адрес от коммутаторов с предыдущего уровня и занимаются построением маршрута от одного устройства к другому с учетом всех потенциальных неполадок в сети.</a:t>
            </a:r>
            <a:endParaRPr sz="1200">
              <a:solidFill>
                <a:schemeClr val="dk1"/>
              </a:solidFill>
              <a:latin typeface="Roboto"/>
              <a:ea typeface="Roboto"/>
              <a:cs typeface="Roboto"/>
              <a:sym typeface="Roboto"/>
            </a:endParaRPr>
          </a:p>
          <a:p>
            <a:pPr indent="0" lvl="0" marL="0" rtl="0" algn="l">
              <a:spcBef>
                <a:spcPts val="1200"/>
              </a:spcBef>
              <a:spcAft>
                <a:spcPts val="0"/>
              </a:spcAft>
              <a:buNone/>
            </a:pPr>
            <a:r>
              <a:rPr lang="ru" sz="1200">
                <a:solidFill>
                  <a:schemeClr val="dk1"/>
                </a:solidFill>
                <a:latin typeface="Roboto"/>
                <a:ea typeface="Roboto"/>
                <a:cs typeface="Roboto"/>
                <a:sym typeface="Roboto"/>
              </a:rPr>
              <a:t>На сетевом уровне активно используется протокол ARP (Address Resolution Protocol — протокол определения адреса). С помощью него 64-битные MAC-адреса преобразуются в 32-битные IP-адреса и наоборот, тем самым обеспечивается инкапсуляция и декапсуляция данных.</a:t>
            </a:r>
            <a:endParaRPr sz="1200">
              <a:solidFill>
                <a:schemeClr val="dk1"/>
              </a:solidFill>
              <a:latin typeface="Roboto"/>
              <a:ea typeface="Roboto"/>
              <a:cs typeface="Roboto"/>
              <a:sym typeface="Roboto"/>
            </a:endParaRPr>
          </a:p>
          <a:p>
            <a:pPr indent="0" lvl="0" marL="0" rtl="0" algn="l">
              <a:spcBef>
                <a:spcPts val="1200"/>
              </a:spcBef>
              <a:spcAft>
                <a:spcPts val="0"/>
              </a:spcAft>
              <a:buNone/>
            </a:pPr>
            <a:r>
              <a:t/>
            </a:r>
            <a:endParaRPr sz="1100">
              <a:solidFill>
                <a:schemeClr val="dk1"/>
              </a:solidFill>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1200"/>
              </a:spcBef>
              <a:spcAft>
                <a:spcPts val="0"/>
              </a:spcAft>
              <a:buNone/>
            </a:pPr>
            <a:r>
              <a:t/>
            </a:r>
            <a:endParaRPr sz="1100">
              <a:solidFill>
                <a:schemeClr val="dk1"/>
              </a:solidFill>
            </a:endParaRPr>
          </a:p>
          <a:p>
            <a:pPr indent="0" lvl="0" marL="0" rtl="0" algn="l">
              <a:spcBef>
                <a:spcPts val="0"/>
              </a:spcBef>
              <a:spcAft>
                <a:spcPts val="1200"/>
              </a:spcAft>
              <a:buNone/>
            </a:pPr>
            <a:r>
              <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4800"/>
              </a:spcBef>
              <a:spcAft>
                <a:spcPts val="0"/>
              </a:spcAft>
              <a:buNone/>
            </a:pPr>
            <a:r>
              <a:rPr lang="ru" sz="2400">
                <a:latin typeface="Roboto"/>
                <a:ea typeface="Roboto"/>
                <a:cs typeface="Roboto"/>
                <a:sym typeface="Roboto"/>
              </a:rPr>
              <a:t>Четвертый уровень, транспортный (transport layer, L4)</a:t>
            </a:r>
            <a:endParaRPr sz="2400">
              <a:latin typeface="Roboto"/>
              <a:ea typeface="Roboto"/>
              <a:cs typeface="Roboto"/>
              <a:sym typeface="Roboto"/>
            </a:endParaRPr>
          </a:p>
          <a:p>
            <a:pPr indent="0" lvl="0" marL="0" rtl="0" algn="l">
              <a:lnSpc>
                <a:spcPct val="125000"/>
              </a:lnSpc>
              <a:spcBef>
                <a:spcPts val="4800"/>
              </a:spcBef>
              <a:spcAft>
                <a:spcPts val="0"/>
              </a:spcAft>
              <a:buNone/>
            </a:pPr>
            <a:r>
              <a:t/>
            </a:r>
            <a:endParaRPr sz="2400">
              <a:latin typeface="Roboto"/>
              <a:ea typeface="Roboto"/>
              <a:cs typeface="Roboto"/>
              <a:sym typeface="Roboto"/>
            </a:endParaRPr>
          </a:p>
          <a:p>
            <a:pPr indent="0" lvl="0" marL="0" rtl="0" algn="l">
              <a:lnSpc>
                <a:spcPct val="115000"/>
              </a:lnSpc>
              <a:spcBef>
                <a:spcPts val="1800"/>
              </a:spcBef>
              <a:spcAft>
                <a:spcPts val="0"/>
              </a:spcAft>
              <a:buNone/>
            </a:pPr>
            <a:r>
              <a:t/>
            </a:r>
            <a:endParaRPr sz="1100">
              <a:solidFill>
                <a:srgbClr val="000000"/>
              </a:solidFill>
            </a:endParaRPr>
          </a:p>
          <a:p>
            <a:pPr indent="0" lvl="0" marL="0" rtl="0" algn="l">
              <a:lnSpc>
                <a:spcPct val="125000"/>
              </a:lnSpc>
              <a:spcBef>
                <a:spcPts val="4800"/>
              </a:spcBef>
              <a:spcAft>
                <a:spcPts val="0"/>
              </a:spcAft>
              <a:buNone/>
            </a:pPr>
            <a:r>
              <a:t/>
            </a:r>
            <a:endParaRPr sz="2400">
              <a:latin typeface="Roboto"/>
              <a:ea typeface="Roboto"/>
              <a:cs typeface="Roboto"/>
              <a:sym typeface="Roboto"/>
            </a:endParaRPr>
          </a:p>
          <a:p>
            <a:pPr indent="0" lvl="0" marL="0" rtl="0" algn="l">
              <a:lnSpc>
                <a:spcPct val="115000"/>
              </a:lnSpc>
              <a:spcBef>
                <a:spcPts val="1800"/>
              </a:spcBef>
              <a:spcAft>
                <a:spcPts val="0"/>
              </a:spcAft>
              <a:buNone/>
            </a:pPr>
            <a:r>
              <a:t/>
            </a:r>
            <a:endParaRPr sz="1100">
              <a:solidFill>
                <a:srgbClr val="000000"/>
              </a:solidFill>
            </a:endParaRPr>
          </a:p>
          <a:p>
            <a:pPr indent="0" lvl="0" marL="0" rtl="0" algn="l">
              <a:spcBef>
                <a:spcPts val="0"/>
              </a:spcBef>
              <a:spcAft>
                <a:spcPts val="0"/>
              </a:spcAft>
              <a:buNone/>
            </a:pPr>
            <a:r>
              <a:t/>
            </a:r>
            <a:endParaRPr/>
          </a:p>
        </p:txBody>
      </p:sp>
      <p:sp>
        <p:nvSpPr>
          <p:cNvPr id="157" name="Google Shape;15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200">
                <a:solidFill>
                  <a:schemeClr val="dk1"/>
                </a:solidFill>
                <a:latin typeface="Roboto"/>
                <a:ea typeface="Roboto"/>
                <a:cs typeface="Roboto"/>
                <a:sym typeface="Roboto"/>
              </a:rPr>
              <a:t>Все семь уровней модели OSI можно условно разделить на две группы:</a:t>
            </a:r>
            <a:endParaRPr sz="1200">
              <a:solidFill>
                <a:schemeClr val="dk1"/>
              </a:solidFill>
              <a:latin typeface="Roboto"/>
              <a:ea typeface="Roboto"/>
              <a:cs typeface="Roboto"/>
              <a:sym typeface="Roboto"/>
            </a:endParaRPr>
          </a:p>
          <a:p>
            <a:pPr indent="-304800" lvl="0" marL="457200" rtl="0" algn="l">
              <a:spcBef>
                <a:spcPts val="1200"/>
              </a:spcBef>
              <a:spcAft>
                <a:spcPts val="0"/>
              </a:spcAft>
              <a:buClr>
                <a:schemeClr val="dk1"/>
              </a:buClr>
              <a:buSzPts val="1200"/>
              <a:buFont typeface="Roboto"/>
              <a:buChar char="●"/>
            </a:pPr>
            <a:r>
              <a:rPr lang="ru" sz="1200">
                <a:solidFill>
                  <a:schemeClr val="dk1"/>
                </a:solidFill>
                <a:latin typeface="Roboto"/>
                <a:ea typeface="Roboto"/>
                <a:cs typeface="Roboto"/>
                <a:sym typeface="Roboto"/>
              </a:rPr>
              <a:t>Media layers (уровни среды),</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ru" sz="1200">
                <a:solidFill>
                  <a:schemeClr val="dk1"/>
                </a:solidFill>
                <a:latin typeface="Roboto"/>
                <a:ea typeface="Roboto"/>
                <a:cs typeface="Roboto"/>
                <a:sym typeface="Roboto"/>
              </a:rPr>
              <a:t>Host layers (уровни хоста).</a:t>
            </a:r>
            <a:endParaRPr sz="1200">
              <a:solidFill>
                <a:schemeClr val="dk1"/>
              </a:solidFill>
              <a:latin typeface="Roboto"/>
              <a:ea typeface="Roboto"/>
              <a:cs typeface="Roboto"/>
              <a:sym typeface="Roboto"/>
            </a:endParaRPr>
          </a:p>
          <a:p>
            <a:pPr indent="0" lvl="0" marL="0" rtl="0" algn="l">
              <a:spcBef>
                <a:spcPts val="900"/>
              </a:spcBef>
              <a:spcAft>
                <a:spcPts val="0"/>
              </a:spcAft>
              <a:buNone/>
            </a:pPr>
            <a:r>
              <a:rPr lang="ru" sz="1200">
                <a:solidFill>
                  <a:schemeClr val="dk1"/>
                </a:solidFill>
                <a:latin typeface="Roboto"/>
                <a:ea typeface="Roboto"/>
                <a:cs typeface="Roboto"/>
                <a:sym typeface="Roboto"/>
              </a:rPr>
              <a:t>Уровни группы Media Layers (L1, L2, L3) занимаются передачей информации (по кабелю или беспроводной сети), используются сетевыми устройствами, такими как коммутаторы, маршрутизаторы и т.п. Уровни группы Host Layers (L4, L5, L6, L7) используются непосредственно на устройствах, будь то стационарные компьютеры или портативные мобильные устройства.</a:t>
            </a:r>
            <a:endParaRPr sz="1200">
              <a:solidFill>
                <a:schemeClr val="dk1"/>
              </a:solidFill>
              <a:latin typeface="Roboto"/>
              <a:ea typeface="Roboto"/>
              <a:cs typeface="Roboto"/>
              <a:sym typeface="Roboto"/>
            </a:endParaRPr>
          </a:p>
          <a:p>
            <a:pPr indent="0" lvl="0" marL="0" rtl="0" algn="l">
              <a:spcBef>
                <a:spcPts val="1200"/>
              </a:spcBef>
              <a:spcAft>
                <a:spcPts val="1200"/>
              </a:spcAft>
              <a:buNone/>
            </a:pPr>
            <a:r>
              <a:rPr lang="ru" sz="1200">
                <a:solidFill>
                  <a:schemeClr val="dk1"/>
                </a:solidFill>
                <a:latin typeface="Roboto"/>
                <a:ea typeface="Roboto"/>
                <a:cs typeface="Roboto"/>
                <a:sym typeface="Roboto"/>
              </a:rPr>
              <a:t>Четвертый уровень — это посредник между Host Layers и Media Layers, относящийся скорее к первым, чем к последним, его главной задачей является транспортировка пакетов. Естественно, при транспортировке возможны потери, но некоторые типы данных более чувствительны к потерям, чем другие. Например, если в тексте потеряются гласные, то будет сложно понять смысл, а если из видеопотока пропадет пара кадров, то это практически никак не скажется на конечном пользователе. Поэтому, при передаче данных, наиболее чувствительных к потерям на транспортном уровне </a:t>
            </a:r>
            <a:endParaRPr sz="1200">
              <a:solidFill>
                <a:schemeClr val="dk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4800"/>
              </a:spcBef>
              <a:spcAft>
                <a:spcPts val="0"/>
              </a:spcAft>
              <a:buNone/>
            </a:pPr>
            <a:r>
              <a:rPr lang="ru" sz="2400">
                <a:latin typeface="Roboto"/>
                <a:ea typeface="Roboto"/>
                <a:cs typeface="Roboto"/>
                <a:sym typeface="Roboto"/>
              </a:rPr>
              <a:t>Четвертый уровень, транспортный (transport layer, L4)</a:t>
            </a:r>
            <a:endParaRPr sz="2400">
              <a:latin typeface="Roboto"/>
              <a:ea typeface="Roboto"/>
              <a:cs typeface="Roboto"/>
              <a:sym typeface="Roboto"/>
            </a:endParaRPr>
          </a:p>
          <a:p>
            <a:pPr indent="0" lvl="0" marL="0" rtl="0" algn="l">
              <a:spcBef>
                <a:spcPts val="1800"/>
              </a:spcBef>
              <a:spcAft>
                <a:spcPts val="0"/>
              </a:spcAft>
              <a:buNone/>
            </a:pPr>
            <a:r>
              <a:t/>
            </a:r>
            <a:endParaRPr/>
          </a:p>
        </p:txBody>
      </p:sp>
      <p:sp>
        <p:nvSpPr>
          <p:cNvPr id="163" name="Google Shape;16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u" sz="1200">
                <a:solidFill>
                  <a:schemeClr val="dk1"/>
                </a:solidFill>
                <a:latin typeface="Roboto"/>
                <a:ea typeface="Roboto"/>
                <a:cs typeface="Roboto"/>
                <a:sym typeface="Roboto"/>
              </a:rPr>
              <a:t>Для мультимедийных файлов небольшие потери не так важны, гораздо критичнее будет задержка. Для передачи таких данных, наиболее чувствительных к задержкам, используется протокол UDP, позволяющий организовать связь без установки соединения.</a:t>
            </a:r>
            <a:endParaRPr sz="1200">
              <a:solidFill>
                <a:schemeClr val="dk1"/>
              </a:solidFill>
              <a:latin typeface="Roboto"/>
              <a:ea typeface="Roboto"/>
              <a:cs typeface="Roboto"/>
              <a:sym typeface="Roboto"/>
            </a:endParaRPr>
          </a:p>
          <a:p>
            <a:pPr indent="0" lvl="0" marL="0" rtl="0" algn="l">
              <a:spcBef>
                <a:spcPts val="1200"/>
              </a:spcBef>
              <a:spcAft>
                <a:spcPts val="0"/>
              </a:spcAft>
              <a:buNone/>
            </a:pPr>
            <a:r>
              <a:rPr lang="ru" sz="1200">
                <a:solidFill>
                  <a:schemeClr val="dk1"/>
                </a:solidFill>
                <a:latin typeface="Roboto"/>
                <a:ea typeface="Roboto"/>
                <a:cs typeface="Roboto"/>
                <a:sym typeface="Roboto"/>
              </a:rPr>
              <a:t>При передаче по протоколу TCP, данные делятся на сегменты. Сегмент — это часть пакета. Когда приходит пакет данных, который превышает пропускную способность сети, пакет делится на сегменты допустимого размера. Сегментация пакетов также требуется в ненадежных сетях, когда существует большая вероятность того, что большой пакет будет потерян или отправлен не тому адресату. При передаче данных по протоколу UDP, пакеты данных делятся уже на датаграммы. Датаграмма (datagram) — это тоже часть пакета, но ее нельзя путать с сегментом.</a:t>
            </a:r>
            <a:endParaRPr sz="1200">
              <a:solidFill>
                <a:schemeClr val="dk1"/>
              </a:solidFill>
              <a:latin typeface="Roboto"/>
              <a:ea typeface="Roboto"/>
              <a:cs typeface="Roboto"/>
              <a:sym typeface="Roboto"/>
            </a:endParaRPr>
          </a:p>
          <a:p>
            <a:pPr indent="0" lvl="0" marL="0" rtl="0" algn="l">
              <a:spcBef>
                <a:spcPts val="1200"/>
              </a:spcBef>
              <a:spcAft>
                <a:spcPts val="0"/>
              </a:spcAft>
              <a:buNone/>
            </a:pPr>
            <a:r>
              <a:rPr lang="ru" sz="1200">
                <a:solidFill>
                  <a:schemeClr val="dk1"/>
                </a:solidFill>
                <a:latin typeface="Roboto"/>
                <a:ea typeface="Roboto"/>
                <a:cs typeface="Roboto"/>
                <a:sym typeface="Roboto"/>
              </a:rPr>
              <a:t>Главное отличие датаграмм в автономности. Каждая датаграмма содержит все необходимые заголовки, чтобы дойти до конечного адресата, поэтому они не зависят от сети, могут доставляться разными маршрутами и в разном порядке. Датаграмма и сегмент — это два PDU транспортного уровня модели OSI. При потере датаграмм или сегментов получаются «битые» куски данных, которые не получится корректно обработать.</a:t>
            </a:r>
            <a:endParaRPr sz="1200">
              <a:solidFill>
                <a:schemeClr val="dk1"/>
              </a:solidFill>
              <a:latin typeface="Roboto"/>
              <a:ea typeface="Roboto"/>
              <a:cs typeface="Roboto"/>
              <a:sym typeface="Roboto"/>
            </a:endParaRPr>
          </a:p>
          <a:p>
            <a:pPr indent="0" lvl="0" marL="0" rtl="0" algn="l">
              <a:spcBef>
                <a:spcPts val="1200"/>
              </a:spcBef>
              <a:spcAft>
                <a:spcPts val="1200"/>
              </a:spcAft>
              <a:buNone/>
            </a:pPr>
            <a:r>
              <a:rPr lang="ru" sz="1200">
                <a:solidFill>
                  <a:schemeClr val="dk1"/>
                </a:solidFill>
                <a:latin typeface="Roboto"/>
                <a:ea typeface="Roboto"/>
                <a:cs typeface="Roboto"/>
                <a:sym typeface="Roboto"/>
              </a:rPr>
              <a:t>Первые четыре уровня — специализация сетевых инженеров, но с последними тремя они не так часто сталкиваются, потому что пятым, шестым и седьмым занимаются разработчики.</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4800"/>
              </a:spcBef>
              <a:spcAft>
                <a:spcPts val="0"/>
              </a:spcAft>
              <a:buNone/>
            </a:pPr>
            <a:r>
              <a:rPr lang="ru" sz="2400">
                <a:latin typeface="Roboto"/>
                <a:ea typeface="Roboto"/>
                <a:cs typeface="Roboto"/>
                <a:sym typeface="Roboto"/>
              </a:rPr>
              <a:t>Пятый уровень, сеансовый (session layer, L5)</a:t>
            </a:r>
            <a:endParaRPr sz="2400">
              <a:latin typeface="Roboto"/>
              <a:ea typeface="Roboto"/>
              <a:cs typeface="Roboto"/>
              <a:sym typeface="Roboto"/>
            </a:endParaRPr>
          </a:p>
          <a:p>
            <a:pPr indent="0" lvl="0" marL="0" rtl="0" algn="l">
              <a:lnSpc>
                <a:spcPct val="115000"/>
              </a:lnSpc>
              <a:spcBef>
                <a:spcPts val="1800"/>
              </a:spcBef>
              <a:spcAft>
                <a:spcPts val="0"/>
              </a:spcAft>
              <a:buNone/>
            </a:pPr>
            <a:r>
              <a:t/>
            </a:r>
            <a:endParaRPr sz="1100">
              <a:solidFill>
                <a:srgbClr val="000000"/>
              </a:solidFill>
            </a:endParaRPr>
          </a:p>
          <a:p>
            <a:pPr indent="0" lvl="0" marL="0" rtl="0" algn="l">
              <a:spcBef>
                <a:spcPts val="0"/>
              </a:spcBef>
              <a:spcAft>
                <a:spcPts val="0"/>
              </a:spcAft>
              <a:buNone/>
            </a:pPr>
            <a:r>
              <a:t/>
            </a:r>
            <a:endParaRPr sz="2400">
              <a:solidFill>
                <a:srgbClr val="092433"/>
              </a:solidFill>
              <a:latin typeface="Roboto"/>
              <a:ea typeface="Roboto"/>
              <a:cs typeface="Roboto"/>
              <a:sym typeface="Roboto"/>
            </a:endParaRPr>
          </a:p>
        </p:txBody>
      </p:sp>
      <p:sp>
        <p:nvSpPr>
          <p:cNvPr id="169" name="Google Shape;16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200">
                <a:solidFill>
                  <a:schemeClr val="dk1"/>
                </a:solidFill>
                <a:latin typeface="Roboto"/>
                <a:ea typeface="Roboto"/>
                <a:cs typeface="Roboto"/>
                <a:sym typeface="Roboto"/>
              </a:rPr>
              <a:t>Пятый уровень оперирует чистыми данными; помимо пятого, чистые данные используются также на шестом и седьмом уровне. Сеансовый уровень отвечает за поддержку сеанса или сессии связи. Пятый уровень оказывает услугу следующему: управляет взаимодействием между приложениями, открывает возможности синхронизации задач, завершения сеанса, обмена информации.</a:t>
            </a:r>
            <a:endParaRPr sz="1200">
              <a:solidFill>
                <a:schemeClr val="dk1"/>
              </a:solidFill>
              <a:latin typeface="Roboto"/>
              <a:ea typeface="Roboto"/>
              <a:cs typeface="Roboto"/>
              <a:sym typeface="Roboto"/>
            </a:endParaRPr>
          </a:p>
          <a:p>
            <a:pPr indent="0" lvl="0" marL="0" rtl="0" algn="l">
              <a:spcBef>
                <a:spcPts val="1200"/>
              </a:spcBef>
              <a:spcAft>
                <a:spcPts val="0"/>
              </a:spcAft>
              <a:buNone/>
            </a:pPr>
            <a:r>
              <a:rPr lang="ru" sz="1200">
                <a:solidFill>
                  <a:schemeClr val="dk1"/>
                </a:solidFill>
                <a:latin typeface="Roboto"/>
                <a:ea typeface="Roboto"/>
                <a:cs typeface="Roboto"/>
                <a:sym typeface="Roboto"/>
              </a:rPr>
              <a:t>Службы сеансового уровня зачастую применяются в средах приложений, требующих удаленного вызова процедур, т.е. чтобы запрашивать выполнение действий на удаленных компьютерах или независимых системах на одном устройстве (при наличии нескольких ОС).</a:t>
            </a:r>
            <a:endParaRPr sz="1200">
              <a:solidFill>
                <a:schemeClr val="dk1"/>
              </a:solidFill>
              <a:latin typeface="Roboto"/>
              <a:ea typeface="Roboto"/>
              <a:cs typeface="Roboto"/>
              <a:sym typeface="Roboto"/>
            </a:endParaRPr>
          </a:p>
          <a:p>
            <a:pPr indent="0" lvl="0" marL="0" rtl="0" algn="l">
              <a:spcBef>
                <a:spcPts val="1200"/>
              </a:spcBef>
              <a:spcAft>
                <a:spcPts val="1200"/>
              </a:spcAft>
              <a:buNone/>
            </a:pPr>
            <a:r>
              <a:rPr lang="ru" sz="1200">
                <a:solidFill>
                  <a:schemeClr val="dk1"/>
                </a:solidFill>
                <a:latin typeface="Roboto"/>
                <a:ea typeface="Roboto"/>
                <a:cs typeface="Roboto"/>
                <a:sym typeface="Roboto"/>
              </a:rPr>
              <a:t>Примером работы пятого уровня может служить видеозвонок по сети. Во время видеосвязи необходимо, чтобы два потока данных (аудио и видео) шли синхронно. Когда к разговору двоих человек прибавится третий — получится уже конференция. Задача пятого уровня — сделать так, чтобы собеседники могли понять, кто сейчас говорит.</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План</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ru">
                <a:solidFill>
                  <a:schemeClr val="dk1"/>
                </a:solidFill>
              </a:rPr>
              <a:t>Вступ</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Протокол HTTP/HTTPS. </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Модель OSI, tcp/udp. </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Клиент-серверная модель.</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Реализация эхо-сервера, многопоточного и асинхронного. </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Apache и Ngnix.</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4800"/>
              </a:spcBef>
              <a:spcAft>
                <a:spcPts val="0"/>
              </a:spcAft>
              <a:buNone/>
            </a:pPr>
            <a:r>
              <a:rPr lang="ru" sz="2400">
                <a:latin typeface="Roboto"/>
                <a:ea typeface="Roboto"/>
                <a:cs typeface="Roboto"/>
                <a:sym typeface="Roboto"/>
              </a:rPr>
              <a:t>Шестой уровень, представления данных (presentation layer, L6)</a:t>
            </a:r>
            <a:endParaRPr sz="2400">
              <a:latin typeface="Roboto"/>
              <a:ea typeface="Roboto"/>
              <a:cs typeface="Roboto"/>
              <a:sym typeface="Roboto"/>
            </a:endParaRPr>
          </a:p>
          <a:p>
            <a:pPr indent="0" lvl="0" marL="0" rtl="0" algn="l">
              <a:spcBef>
                <a:spcPts val="1800"/>
              </a:spcBef>
              <a:spcAft>
                <a:spcPts val="0"/>
              </a:spcAft>
              <a:buNone/>
            </a:pPr>
            <a:r>
              <a:t/>
            </a:r>
            <a:endParaRPr/>
          </a:p>
        </p:txBody>
      </p:sp>
      <p:sp>
        <p:nvSpPr>
          <p:cNvPr id="175" name="Google Shape;17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200">
                <a:solidFill>
                  <a:schemeClr val="dk1"/>
                </a:solidFill>
                <a:latin typeface="Roboto"/>
                <a:ea typeface="Roboto"/>
                <a:cs typeface="Roboto"/>
                <a:sym typeface="Roboto"/>
              </a:rPr>
              <a:t>О задачах уровня представления вновь говорит его название. Шестой уровень занимается тем, что представляет данные (которые все еще являются PDU) в понятном человеку и машине виде. Например, когда одно устройство умеет отображать текст только в кодировке ASCII, а другое только в UTF-8, перевод текста из одной кодировки в другую происходит на шестом уровне.</a:t>
            </a:r>
            <a:endParaRPr sz="1200">
              <a:solidFill>
                <a:schemeClr val="dk1"/>
              </a:solidFill>
              <a:latin typeface="Roboto"/>
              <a:ea typeface="Roboto"/>
              <a:cs typeface="Roboto"/>
              <a:sym typeface="Roboto"/>
            </a:endParaRPr>
          </a:p>
          <a:p>
            <a:pPr indent="0" lvl="0" marL="0" rtl="0" algn="l">
              <a:spcBef>
                <a:spcPts val="1200"/>
              </a:spcBef>
              <a:spcAft>
                <a:spcPts val="0"/>
              </a:spcAft>
              <a:buNone/>
            </a:pPr>
            <a:r>
              <a:rPr lang="ru" sz="1200">
                <a:solidFill>
                  <a:schemeClr val="dk1"/>
                </a:solidFill>
                <a:latin typeface="Roboto"/>
                <a:ea typeface="Roboto"/>
                <a:cs typeface="Roboto"/>
                <a:sym typeface="Roboto"/>
              </a:rPr>
              <a:t>Шестой уровень также занимается представлением картинок (в JPEG, GIF и т.д.), а также видео-аудио (в MPEG, QuickTime). Помимо перечисленного, шестой уровень занимается шифрованием данных, когда при передаче их необходимо защитить.</a:t>
            </a:r>
            <a:endParaRPr sz="1200">
              <a:solidFill>
                <a:schemeClr val="dk1"/>
              </a:solidFill>
              <a:latin typeface="Roboto"/>
              <a:ea typeface="Roboto"/>
              <a:cs typeface="Roboto"/>
              <a:sym typeface="Roboto"/>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4800"/>
              </a:spcBef>
              <a:spcAft>
                <a:spcPts val="0"/>
              </a:spcAft>
              <a:buNone/>
            </a:pPr>
            <a:r>
              <a:rPr lang="ru" sz="2400">
                <a:latin typeface="Roboto"/>
                <a:ea typeface="Roboto"/>
                <a:cs typeface="Roboto"/>
                <a:sym typeface="Roboto"/>
              </a:rPr>
              <a:t>Седьмой уровень, прикладной (application layer)</a:t>
            </a:r>
            <a:endParaRPr sz="2400">
              <a:latin typeface="Roboto"/>
              <a:ea typeface="Roboto"/>
              <a:cs typeface="Roboto"/>
              <a:sym typeface="Roboto"/>
            </a:endParaRPr>
          </a:p>
          <a:p>
            <a:pPr indent="0" lvl="0" marL="0" rtl="0" algn="l">
              <a:lnSpc>
                <a:spcPct val="115000"/>
              </a:lnSpc>
              <a:spcBef>
                <a:spcPts val="1800"/>
              </a:spcBef>
              <a:spcAft>
                <a:spcPts val="0"/>
              </a:spcAft>
              <a:buNone/>
            </a:pPr>
            <a:r>
              <a:t/>
            </a:r>
            <a:endParaRPr sz="1100">
              <a:solidFill>
                <a:srgbClr val="000000"/>
              </a:solidFill>
            </a:endParaRPr>
          </a:p>
          <a:p>
            <a:pPr indent="0" lvl="0" marL="0" rtl="0" algn="l">
              <a:lnSpc>
                <a:spcPct val="125000"/>
              </a:lnSpc>
              <a:spcBef>
                <a:spcPts val="4800"/>
              </a:spcBef>
              <a:spcAft>
                <a:spcPts val="0"/>
              </a:spcAft>
              <a:buNone/>
            </a:pPr>
            <a:r>
              <a:t/>
            </a:r>
            <a:endParaRPr sz="2400">
              <a:latin typeface="Roboto"/>
              <a:ea typeface="Roboto"/>
              <a:cs typeface="Roboto"/>
              <a:sym typeface="Roboto"/>
            </a:endParaRPr>
          </a:p>
          <a:p>
            <a:pPr indent="0" lvl="0" marL="0" rtl="0" algn="l">
              <a:spcBef>
                <a:spcPts val="1800"/>
              </a:spcBef>
              <a:spcAft>
                <a:spcPts val="0"/>
              </a:spcAft>
              <a:buNone/>
            </a:pPr>
            <a:r>
              <a:t/>
            </a:r>
            <a:endParaRPr/>
          </a:p>
        </p:txBody>
      </p:sp>
      <p:sp>
        <p:nvSpPr>
          <p:cNvPr id="181" name="Google Shape;18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200">
                <a:solidFill>
                  <a:schemeClr val="dk1"/>
                </a:solidFill>
                <a:latin typeface="Roboto"/>
                <a:ea typeface="Roboto"/>
                <a:cs typeface="Roboto"/>
                <a:sym typeface="Roboto"/>
              </a:rPr>
              <a:t>Седьмой уровень иногда еще называют уровень приложений, но чтобы не запутаться можно использовать оригинальное название — application layer. Прикладной уровень — это то, с чем взаимодействуют пользователи, своего рода графический интерфейс всей модели OSI, с другими он взаимодействует по минимуму.</a:t>
            </a:r>
            <a:endParaRPr sz="1200">
              <a:solidFill>
                <a:schemeClr val="dk1"/>
              </a:solidFill>
              <a:latin typeface="Roboto"/>
              <a:ea typeface="Roboto"/>
              <a:cs typeface="Roboto"/>
              <a:sym typeface="Roboto"/>
            </a:endParaRPr>
          </a:p>
          <a:p>
            <a:pPr indent="0" lvl="0" marL="0" rtl="0" algn="l">
              <a:spcBef>
                <a:spcPts val="1200"/>
              </a:spcBef>
              <a:spcAft>
                <a:spcPts val="0"/>
              </a:spcAft>
              <a:buNone/>
            </a:pPr>
            <a:r>
              <a:rPr lang="ru" sz="1200">
                <a:solidFill>
                  <a:schemeClr val="dk1"/>
                </a:solidFill>
                <a:latin typeface="Roboto"/>
                <a:ea typeface="Roboto"/>
                <a:cs typeface="Roboto"/>
                <a:sym typeface="Roboto"/>
              </a:rPr>
              <a:t>Все услуги, получаемые седьмым уровнем от других, используются для доставки данных до пользователя. Протоколам седьмого уровня не требуется обеспечивать маршрутизацию или гарантировать доставку данных, когда об этом уже позаботились предыдущие шесть. Задача седьмого уровня — использовать свои протоколы, чтобы пользователь увидел данные в понятном ему виде.</a:t>
            </a:r>
            <a:endParaRPr sz="1200">
              <a:solidFill>
                <a:schemeClr val="dk1"/>
              </a:solidFill>
              <a:latin typeface="Roboto"/>
              <a:ea typeface="Roboto"/>
              <a:cs typeface="Roboto"/>
              <a:sym typeface="Roboto"/>
            </a:endParaRPr>
          </a:p>
          <a:p>
            <a:pPr indent="0" lvl="0" marL="0" rtl="0" algn="l">
              <a:spcBef>
                <a:spcPts val="1200"/>
              </a:spcBef>
              <a:spcAft>
                <a:spcPts val="0"/>
              </a:spcAft>
              <a:buNone/>
            </a:pPr>
            <a:r>
              <a:rPr lang="ru" sz="1200">
                <a:solidFill>
                  <a:schemeClr val="dk1"/>
                </a:solidFill>
                <a:latin typeface="Roboto"/>
                <a:ea typeface="Roboto"/>
                <a:cs typeface="Roboto"/>
                <a:sym typeface="Roboto"/>
              </a:rPr>
              <a:t>Протоколы здесь используют UDP (например, DHCP) или TCP (например, HTTP, HTTPS, SFTP (Simple FTP), DNS). Прикладной уровень является самым верхним по иерархии, но при этом его легче всего объяснить.</a:t>
            </a:r>
            <a:endParaRPr sz="1200">
              <a:solidFill>
                <a:schemeClr val="dk1"/>
              </a:solidFill>
              <a:latin typeface="Roboto"/>
              <a:ea typeface="Roboto"/>
              <a:cs typeface="Roboto"/>
              <a:sym typeface="Roboto"/>
            </a:endParaRPr>
          </a:p>
          <a:p>
            <a:pPr indent="0" lvl="0" marL="0" rtl="0" algn="l">
              <a:spcBef>
                <a:spcPts val="1200"/>
              </a:spcBef>
              <a:spcAft>
                <a:spcPts val="0"/>
              </a:spcAft>
              <a:buNone/>
            </a:pPr>
            <a:r>
              <a:t/>
            </a:r>
            <a:endParaRPr sz="1100">
              <a:solidFill>
                <a:schemeClr val="dk1"/>
              </a:solidFill>
            </a:endParaRPr>
          </a:p>
          <a:p>
            <a:pPr indent="0" lvl="0" marL="0" rtl="0" algn="l">
              <a:spcBef>
                <a:spcPts val="0"/>
              </a:spcBef>
              <a:spcAft>
                <a:spcPts val="1200"/>
              </a:spcAft>
              <a:buNone/>
            </a:pPr>
            <a:r>
              <a:t/>
            </a:r>
            <a:endParaRPr sz="1200">
              <a:solidFill>
                <a:schemeClr val="dk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4800"/>
              </a:spcBef>
              <a:spcAft>
                <a:spcPts val="0"/>
              </a:spcAft>
              <a:buNone/>
            </a:pPr>
            <a:r>
              <a:rPr lang="ru" sz="2400">
                <a:latin typeface="Roboto"/>
                <a:ea typeface="Roboto"/>
                <a:cs typeface="Roboto"/>
                <a:sym typeface="Roboto"/>
              </a:rPr>
              <a:t>Вывод, роль модели OSI при построении сетей</a:t>
            </a:r>
            <a:endParaRPr sz="2400">
              <a:latin typeface="Roboto"/>
              <a:ea typeface="Roboto"/>
              <a:cs typeface="Roboto"/>
              <a:sym typeface="Roboto"/>
            </a:endParaRPr>
          </a:p>
          <a:p>
            <a:pPr indent="0" lvl="0" marL="0" rtl="0" algn="l">
              <a:lnSpc>
                <a:spcPct val="115000"/>
              </a:lnSpc>
              <a:spcBef>
                <a:spcPts val="1800"/>
              </a:spcBef>
              <a:spcAft>
                <a:spcPts val="0"/>
              </a:spcAft>
              <a:buNone/>
            </a:pPr>
            <a:r>
              <a:t/>
            </a:r>
            <a:endParaRPr sz="1100">
              <a:solidFill>
                <a:srgbClr val="000000"/>
              </a:solidFill>
            </a:endParaRPr>
          </a:p>
          <a:p>
            <a:pPr indent="0" lvl="0" marL="0" rtl="0" algn="l">
              <a:lnSpc>
                <a:spcPct val="125000"/>
              </a:lnSpc>
              <a:spcBef>
                <a:spcPts val="4800"/>
              </a:spcBef>
              <a:spcAft>
                <a:spcPts val="0"/>
              </a:spcAft>
              <a:buNone/>
            </a:pPr>
            <a:r>
              <a:t/>
            </a:r>
            <a:endParaRPr sz="2400">
              <a:latin typeface="Roboto"/>
              <a:ea typeface="Roboto"/>
              <a:cs typeface="Roboto"/>
              <a:sym typeface="Roboto"/>
            </a:endParaRPr>
          </a:p>
          <a:p>
            <a:pPr indent="0" lvl="0" marL="0" rtl="0" algn="l">
              <a:lnSpc>
                <a:spcPct val="115000"/>
              </a:lnSpc>
              <a:spcBef>
                <a:spcPts val="1800"/>
              </a:spcBef>
              <a:spcAft>
                <a:spcPts val="0"/>
              </a:spcAft>
              <a:buNone/>
            </a:pPr>
            <a:r>
              <a:t/>
            </a:r>
            <a:endParaRPr sz="1100">
              <a:solidFill>
                <a:srgbClr val="000000"/>
              </a:solidFill>
            </a:endParaRPr>
          </a:p>
          <a:p>
            <a:pPr indent="0" lvl="0" marL="0" rtl="0" algn="l">
              <a:lnSpc>
                <a:spcPct val="125000"/>
              </a:lnSpc>
              <a:spcBef>
                <a:spcPts val="4800"/>
              </a:spcBef>
              <a:spcAft>
                <a:spcPts val="0"/>
              </a:spcAft>
              <a:buNone/>
            </a:pPr>
            <a:r>
              <a:t/>
            </a:r>
            <a:endParaRPr sz="2400">
              <a:latin typeface="Roboto"/>
              <a:ea typeface="Roboto"/>
              <a:cs typeface="Roboto"/>
              <a:sym typeface="Roboto"/>
            </a:endParaRPr>
          </a:p>
          <a:p>
            <a:pPr indent="0" lvl="0" marL="0" rtl="0" algn="l">
              <a:spcBef>
                <a:spcPts val="1800"/>
              </a:spcBef>
              <a:spcAft>
                <a:spcPts val="0"/>
              </a:spcAft>
              <a:buNone/>
            </a:pPr>
            <a:r>
              <a:t/>
            </a:r>
            <a:endParaRPr/>
          </a:p>
        </p:txBody>
      </p:sp>
      <p:sp>
        <p:nvSpPr>
          <p:cNvPr id="187" name="Google Shape;187;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ru" sz="1200">
                <a:solidFill>
                  <a:schemeClr val="dk1"/>
                </a:solidFill>
                <a:latin typeface="Roboto"/>
                <a:ea typeface="Roboto"/>
                <a:cs typeface="Roboto"/>
                <a:sym typeface="Roboto"/>
              </a:rPr>
              <a:t>Мы рассмотрели принципы построения сетевой модели OSI. На каждом из семи уровней модели выполняется своя задача. В действительности архитектура OSI сложнее, чем мы описали. Существуют и другие уровни, например, сервисный, который встречается в интеллектуальных или сотовых сетях, или восьмой — так называют самого пользователя.</a:t>
            </a:r>
            <a:endParaRPr sz="1200">
              <a:solidFill>
                <a:schemeClr val="dk1"/>
              </a:solidFill>
              <a:latin typeface="Roboto"/>
              <a:ea typeface="Roboto"/>
              <a:cs typeface="Roboto"/>
              <a:sym typeface="Roboto"/>
            </a:endParaRPr>
          </a:p>
          <a:p>
            <a:pPr indent="0" lvl="0" marL="0" rtl="0" algn="l">
              <a:spcBef>
                <a:spcPts val="1200"/>
              </a:spcBef>
              <a:spcAft>
                <a:spcPts val="0"/>
              </a:spcAft>
              <a:buNone/>
            </a:pPr>
            <a:r>
              <a:rPr lang="ru" sz="1200">
                <a:solidFill>
                  <a:schemeClr val="dk1"/>
                </a:solidFill>
                <a:latin typeface="Roboto"/>
                <a:ea typeface="Roboto"/>
                <a:cs typeface="Roboto"/>
                <a:sym typeface="Roboto"/>
              </a:rPr>
              <a:t>Как мы упоминали выше, оригинальное описание всех принципов построения сетей в рамках этой модели, если его распечатать, будет иметь толщину в один метр. Но компании активно используют OSI как эталон. Мы перечислили только основную структуру словами, понятными начинающим.</a:t>
            </a:r>
            <a:endParaRPr sz="1200">
              <a:solidFill>
                <a:schemeClr val="dk1"/>
              </a:solidFill>
              <a:latin typeface="Roboto"/>
              <a:ea typeface="Roboto"/>
              <a:cs typeface="Roboto"/>
              <a:sym typeface="Roboto"/>
            </a:endParaRPr>
          </a:p>
          <a:p>
            <a:pPr indent="0" lvl="0" marL="0" rtl="0" algn="l">
              <a:spcBef>
                <a:spcPts val="1200"/>
              </a:spcBef>
              <a:spcAft>
                <a:spcPts val="0"/>
              </a:spcAft>
              <a:buNone/>
            </a:pPr>
            <a:r>
              <a:rPr lang="ru" sz="1200">
                <a:solidFill>
                  <a:schemeClr val="dk1"/>
                </a:solidFill>
                <a:latin typeface="Roboto"/>
                <a:ea typeface="Roboto"/>
                <a:cs typeface="Roboto"/>
                <a:sym typeface="Roboto"/>
              </a:rPr>
              <a:t>Модель OSI служит инструментом при диагностике сетей. Если в сети что-то не работает, то гораздо проще определить уровень, на котором произошла неполадка, чем пытаться перестроить всю сеть заново.</a:t>
            </a:r>
            <a:endParaRPr sz="1200">
              <a:solidFill>
                <a:schemeClr val="dk1"/>
              </a:solidFill>
              <a:latin typeface="Roboto"/>
              <a:ea typeface="Roboto"/>
              <a:cs typeface="Roboto"/>
              <a:sym typeface="Roboto"/>
            </a:endParaRPr>
          </a:p>
          <a:p>
            <a:pPr indent="0" lvl="0" marL="0" rtl="0" algn="l">
              <a:spcBef>
                <a:spcPts val="1200"/>
              </a:spcBef>
              <a:spcAft>
                <a:spcPts val="0"/>
              </a:spcAft>
              <a:buNone/>
            </a:pPr>
            <a:r>
              <a:rPr lang="ru" sz="1200">
                <a:solidFill>
                  <a:schemeClr val="dk1"/>
                </a:solidFill>
                <a:latin typeface="Roboto"/>
                <a:ea typeface="Roboto"/>
                <a:cs typeface="Roboto"/>
                <a:sym typeface="Roboto"/>
              </a:rPr>
              <a:t>Зная архитектуру сети, гораздо проще ее строить и диагностировать. Как нельзя построить дом, не зная его архитектуры, так невозможно построить сеть, не зная модели OSI. При проектировании важно учитывать все. Важно учесть взаимодействие каждого уровня с другими, насколько обеспечивается безопасность, шифрование данных внутри сети, какой прирост пользователей выдержит сеть без обрушения, будет ли возможно перенести сеть на другую машину и т.д. Каждый из перечисленных критериев укладывается в функции одного из семи уровней.</a:t>
            </a:r>
            <a:endParaRPr sz="1200">
              <a:solidFill>
                <a:schemeClr val="dk1"/>
              </a:solidFill>
              <a:latin typeface="Roboto"/>
              <a:ea typeface="Roboto"/>
              <a:cs typeface="Roboto"/>
              <a:sym typeface="Roboto"/>
            </a:endParaRPr>
          </a:p>
          <a:p>
            <a:pPr indent="0" lvl="0" marL="0" rtl="0" algn="l">
              <a:spcBef>
                <a:spcPts val="120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1200"/>
              </a:spcAft>
              <a:buNone/>
            </a:pPr>
            <a:r>
              <a:t/>
            </a:r>
            <a:endParaRPr sz="1200">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168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Клиент-серверная модель</a:t>
            </a:r>
            <a:endParaRPr/>
          </a:p>
        </p:txBody>
      </p:sp>
      <p:sp>
        <p:nvSpPr>
          <p:cNvPr id="193" name="Google Shape;193;p35"/>
          <p:cNvSpPr txBox="1"/>
          <p:nvPr>
            <p:ph idx="1" type="body"/>
          </p:nvPr>
        </p:nvSpPr>
        <p:spPr>
          <a:xfrm>
            <a:off x="311700" y="804850"/>
            <a:ext cx="4874400" cy="42819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ru" sz="1450">
                <a:solidFill>
                  <a:schemeClr val="dk1"/>
                </a:solidFill>
                <a:latin typeface="Roboto"/>
                <a:ea typeface="Roboto"/>
                <a:cs typeface="Roboto"/>
                <a:sym typeface="Roboto"/>
              </a:rPr>
              <a:t>Модель клиент сервер предполагает использование следующих компонентов:</a:t>
            </a:r>
            <a:endParaRPr sz="1450">
              <a:solidFill>
                <a:schemeClr val="dk1"/>
              </a:solidFill>
              <a:latin typeface="Roboto"/>
              <a:ea typeface="Roboto"/>
              <a:cs typeface="Roboto"/>
              <a:sym typeface="Roboto"/>
            </a:endParaRPr>
          </a:p>
          <a:p>
            <a:pPr indent="-320675" lvl="0" marL="457200" rtl="0" algn="l">
              <a:lnSpc>
                <a:spcPct val="100000"/>
              </a:lnSpc>
              <a:spcBef>
                <a:spcPts val="0"/>
              </a:spcBef>
              <a:spcAft>
                <a:spcPts val="0"/>
              </a:spcAft>
              <a:buClr>
                <a:schemeClr val="dk1"/>
              </a:buClr>
              <a:buSzPts val="1450"/>
              <a:buFont typeface="Roboto"/>
              <a:buChar char="●"/>
            </a:pPr>
            <a:r>
              <a:rPr b="1" lang="ru" sz="1450">
                <a:solidFill>
                  <a:schemeClr val="dk1"/>
                </a:solidFill>
                <a:latin typeface="Roboto"/>
                <a:ea typeface="Roboto"/>
                <a:cs typeface="Roboto"/>
                <a:sym typeface="Roboto"/>
              </a:rPr>
              <a:t>Клиент</a:t>
            </a:r>
            <a:r>
              <a:rPr lang="ru" sz="1450">
                <a:solidFill>
                  <a:schemeClr val="dk1"/>
                </a:solidFill>
                <a:latin typeface="Roboto"/>
                <a:ea typeface="Roboto"/>
                <a:cs typeface="Roboto"/>
                <a:sym typeface="Roboto"/>
              </a:rPr>
              <a:t>. Это рабочая станция с одной выходной точкой – конечный пользователь. В его обязанности входит отправка запросов и получение ответа. Их количество может быть любым.</a:t>
            </a:r>
            <a:endParaRPr sz="1450">
              <a:solidFill>
                <a:schemeClr val="dk1"/>
              </a:solidFill>
              <a:latin typeface="Roboto"/>
              <a:ea typeface="Roboto"/>
              <a:cs typeface="Roboto"/>
              <a:sym typeface="Roboto"/>
            </a:endParaRPr>
          </a:p>
          <a:p>
            <a:pPr indent="-320675" lvl="0" marL="457200" rtl="0" algn="l">
              <a:lnSpc>
                <a:spcPct val="100000"/>
              </a:lnSpc>
              <a:spcBef>
                <a:spcPts val="0"/>
              </a:spcBef>
              <a:spcAft>
                <a:spcPts val="0"/>
              </a:spcAft>
              <a:buClr>
                <a:schemeClr val="dk1"/>
              </a:buClr>
              <a:buSzPts val="1450"/>
              <a:buFont typeface="Roboto"/>
              <a:buChar char="●"/>
            </a:pPr>
            <a:r>
              <a:rPr b="1" lang="ru" sz="1450">
                <a:solidFill>
                  <a:schemeClr val="dk1"/>
                </a:solidFill>
                <a:latin typeface="Roboto"/>
                <a:ea typeface="Roboto"/>
                <a:cs typeface="Roboto"/>
                <a:sym typeface="Roboto"/>
              </a:rPr>
              <a:t>Сервер</a:t>
            </a:r>
            <a:r>
              <a:rPr lang="ru" sz="1450">
                <a:solidFill>
                  <a:schemeClr val="dk1"/>
                </a:solidFill>
                <a:latin typeface="Roboto"/>
                <a:ea typeface="Roboto"/>
                <a:cs typeface="Roboto"/>
                <a:sym typeface="Roboto"/>
              </a:rPr>
              <a:t>. В одном контуре предусмотрена лишь одна структурная единица. Взаимодействует со всеми клиентами, подсоединенными к нему. Обрабатывает поставленные задачи, составляет и направляет ответы.</a:t>
            </a:r>
            <a:endParaRPr sz="1450">
              <a:solidFill>
                <a:schemeClr val="dk1"/>
              </a:solidFill>
              <a:latin typeface="Roboto"/>
              <a:ea typeface="Roboto"/>
              <a:cs typeface="Roboto"/>
              <a:sym typeface="Roboto"/>
            </a:endParaRPr>
          </a:p>
          <a:p>
            <a:pPr indent="-320675" lvl="0" marL="457200" rtl="0" algn="l">
              <a:lnSpc>
                <a:spcPct val="100000"/>
              </a:lnSpc>
              <a:spcBef>
                <a:spcPts val="0"/>
              </a:spcBef>
              <a:spcAft>
                <a:spcPts val="0"/>
              </a:spcAft>
              <a:buClr>
                <a:schemeClr val="dk1"/>
              </a:buClr>
              <a:buSzPts val="1450"/>
              <a:buFont typeface="Roboto"/>
              <a:buChar char="●"/>
            </a:pPr>
            <a:r>
              <a:rPr b="1" lang="ru" sz="1450">
                <a:solidFill>
                  <a:schemeClr val="dk1"/>
                </a:solidFill>
                <a:latin typeface="Roboto"/>
                <a:ea typeface="Roboto"/>
                <a:cs typeface="Roboto"/>
                <a:sym typeface="Roboto"/>
              </a:rPr>
              <a:t>Сеть</a:t>
            </a:r>
            <a:r>
              <a:rPr lang="ru" sz="1450">
                <a:solidFill>
                  <a:schemeClr val="dk1"/>
                </a:solidFill>
                <a:latin typeface="Roboto"/>
                <a:ea typeface="Roboto"/>
                <a:cs typeface="Roboto"/>
                <a:sym typeface="Roboto"/>
              </a:rPr>
              <a:t>. Структурная единица, предназначенная для осуществления обмена данными. Соединяет отдельные рабочие машины с общими ресурсами.</a:t>
            </a:r>
            <a:endParaRPr sz="1450">
              <a:solidFill>
                <a:schemeClr val="dk1"/>
              </a:solidFill>
              <a:latin typeface="Roboto"/>
              <a:ea typeface="Roboto"/>
              <a:cs typeface="Roboto"/>
              <a:sym typeface="Roboto"/>
            </a:endParaRPr>
          </a:p>
          <a:p>
            <a:pPr indent="-320675" lvl="0" marL="457200" rtl="0" algn="l">
              <a:lnSpc>
                <a:spcPct val="100000"/>
              </a:lnSpc>
              <a:spcBef>
                <a:spcPts val="0"/>
              </a:spcBef>
              <a:spcAft>
                <a:spcPts val="0"/>
              </a:spcAft>
              <a:buClr>
                <a:schemeClr val="dk1"/>
              </a:buClr>
              <a:buSzPts val="1450"/>
              <a:buFont typeface="Roboto"/>
              <a:buChar char="●"/>
            </a:pPr>
            <a:r>
              <a:rPr b="1" lang="ru" sz="1450">
                <a:solidFill>
                  <a:schemeClr val="dk1"/>
                </a:solidFill>
                <a:latin typeface="Roboto"/>
                <a:ea typeface="Roboto"/>
                <a:cs typeface="Roboto"/>
                <a:sym typeface="Roboto"/>
              </a:rPr>
              <a:t>Приложения</a:t>
            </a:r>
            <a:r>
              <a:rPr lang="ru" sz="1450">
                <a:solidFill>
                  <a:schemeClr val="dk1"/>
                </a:solidFill>
                <a:latin typeface="Roboto"/>
                <a:ea typeface="Roboto"/>
                <a:cs typeface="Roboto"/>
                <a:sym typeface="Roboto"/>
              </a:rPr>
              <a:t>. ПО, при помощи которого выполняется обработка данных, обеспечение физического распределения между основными структурными элементами. Предусмотрены отдельные продукты для сервера, направленные на сбор информации, работу с ней и хранение, а также для клиента.</a:t>
            </a:r>
            <a:endParaRPr>
              <a:solidFill>
                <a:schemeClr val="dk1"/>
              </a:solidFill>
            </a:endParaRPr>
          </a:p>
        </p:txBody>
      </p:sp>
      <p:pic>
        <p:nvPicPr>
          <p:cNvPr id="194" name="Google Shape;194;p35"/>
          <p:cNvPicPr preferRelativeResize="0"/>
          <p:nvPr/>
        </p:nvPicPr>
        <p:blipFill>
          <a:blip r:embed="rId3">
            <a:alphaModFix/>
          </a:blip>
          <a:stretch>
            <a:fillRect/>
          </a:stretch>
        </p:blipFill>
        <p:spPr>
          <a:xfrm>
            <a:off x="5186100" y="849625"/>
            <a:ext cx="3910176" cy="2277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ph type="title"/>
          </p:nvPr>
        </p:nvSpPr>
        <p:spPr>
          <a:xfrm>
            <a:off x="311700" y="1683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ru" sz="1800"/>
              <a:t>Реализация эхо-сервера, многопоточного и асинхронного. </a:t>
            </a:r>
            <a:endParaRPr sz="1800"/>
          </a:p>
          <a:p>
            <a:pPr indent="0" lvl="0" marL="0" rtl="0" algn="l">
              <a:spcBef>
                <a:spcPts val="1200"/>
              </a:spcBef>
              <a:spcAft>
                <a:spcPts val="0"/>
              </a:spcAft>
              <a:buNone/>
            </a:pPr>
            <a:r>
              <a:t/>
            </a:r>
            <a:endParaRPr/>
          </a:p>
        </p:txBody>
      </p:sp>
      <p:sp>
        <p:nvSpPr>
          <p:cNvPr id="200" name="Google Shape;200;p36"/>
          <p:cNvSpPr txBox="1"/>
          <p:nvPr>
            <p:ph idx="1" type="body"/>
          </p:nvPr>
        </p:nvSpPr>
        <p:spPr>
          <a:xfrm>
            <a:off x="311700" y="804850"/>
            <a:ext cx="5547000" cy="4281900"/>
          </a:xfrm>
          <a:prstGeom prst="rect">
            <a:avLst/>
          </a:prstGeom>
        </p:spPr>
        <p:txBody>
          <a:bodyPr anchorCtr="0" anchor="t" bIns="91425" lIns="91425" spcFirstLastPara="1" rIns="91425" wrap="square" tIns="91425">
            <a:normAutofit/>
          </a:bodyPr>
          <a:lstStyle/>
          <a:p>
            <a:pPr indent="0" lvl="0" marL="0" rtl="0" algn="l">
              <a:lnSpc>
                <a:spcPct val="100000"/>
              </a:lnSpc>
              <a:spcBef>
                <a:spcPts val="3800"/>
              </a:spcBef>
              <a:spcAft>
                <a:spcPts val="1600"/>
              </a:spcAft>
              <a:buNone/>
            </a:pPr>
            <a:r>
              <a:rPr lang="ru" sz="1450">
                <a:solidFill>
                  <a:schemeClr val="dk1"/>
                </a:solidFill>
                <a:latin typeface="Roboto"/>
                <a:ea typeface="Roboto"/>
                <a:cs typeface="Roboto"/>
                <a:sym typeface="Roboto"/>
              </a:rPr>
              <a:t>Сделаем небольшой пример с использованием библиотеки </a:t>
            </a:r>
            <a:br>
              <a:rPr lang="ru" sz="1450">
                <a:solidFill>
                  <a:schemeClr val="dk1"/>
                </a:solidFill>
                <a:latin typeface="Roboto"/>
                <a:ea typeface="Roboto"/>
                <a:cs typeface="Roboto"/>
                <a:sym typeface="Roboto"/>
              </a:rPr>
            </a:br>
            <a:r>
              <a:rPr lang="ru" sz="1450">
                <a:solidFill>
                  <a:schemeClr val="dk1"/>
                </a:solidFill>
                <a:latin typeface="Roboto"/>
                <a:ea typeface="Roboto"/>
                <a:cs typeface="Roboto"/>
                <a:sym typeface="Roboto"/>
              </a:rPr>
              <a:t>socket</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ru" sz="2500"/>
              <a:t>Вступ</a:t>
            </a:r>
            <a:endParaRPr sz="250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just">
              <a:lnSpc>
                <a:spcPct val="100000"/>
              </a:lnSpc>
              <a:spcBef>
                <a:spcPts val="0"/>
              </a:spcBef>
              <a:spcAft>
                <a:spcPts val="0"/>
              </a:spcAft>
              <a:buNone/>
            </a:pPr>
            <a:r>
              <a:rPr lang="ru" sz="1200">
                <a:solidFill>
                  <a:schemeClr val="dk1"/>
                </a:solidFill>
              </a:rPr>
              <a:t>Сети позволяют компьютерным программам взаимодействовать друг с другом, даже если они выполняются на разных машинах. Для одних программ (например, веб-браузеров) работа в сети является основным видом их деятельности, для других - всего лишь дополнением к их функциональным возможностям - например, выполнение удаленных операций или получение и передача данных другим машинам (например, онлайн-активация игры).</a:t>
            </a:r>
            <a:endParaRPr sz="1200">
              <a:solidFill>
                <a:schemeClr val="dk1"/>
              </a:solidFill>
            </a:endParaRPr>
          </a:p>
          <a:p>
            <a:pPr indent="0" lvl="0" marL="0" rtl="0" algn="just">
              <a:lnSpc>
                <a:spcPct val="100000"/>
              </a:lnSpc>
              <a:spcBef>
                <a:spcPts val="0"/>
              </a:spcBef>
              <a:spcAft>
                <a:spcPts val="0"/>
              </a:spcAft>
              <a:buNone/>
            </a:pPr>
            <a:r>
              <a:rPr lang="ru" sz="1200">
                <a:solidFill>
                  <a:schemeClr val="dk1"/>
                </a:solidFill>
              </a:rPr>
              <a:t>Большинство сетевых программ работают по одной из двух схем:</a:t>
            </a:r>
            <a:endParaRPr sz="1200">
              <a:solidFill>
                <a:schemeClr val="dk1"/>
              </a:solidFill>
            </a:endParaRPr>
          </a:p>
          <a:p>
            <a:pPr indent="0" lvl="0" marL="0" rtl="0" algn="just">
              <a:lnSpc>
                <a:spcPct val="100000"/>
              </a:lnSpc>
              <a:spcBef>
                <a:spcPts val="0"/>
              </a:spcBef>
              <a:spcAft>
                <a:spcPts val="0"/>
              </a:spcAft>
              <a:buNone/>
            </a:pPr>
            <a:r>
              <a:t/>
            </a:r>
            <a:endParaRPr sz="1200">
              <a:solidFill>
                <a:schemeClr val="dk1"/>
              </a:solidFill>
            </a:endParaRPr>
          </a:p>
          <a:p>
            <a:pPr indent="-304800" lvl="0" marL="685800" rtl="0" algn="l">
              <a:lnSpc>
                <a:spcPct val="100000"/>
              </a:lnSpc>
              <a:spcBef>
                <a:spcPts val="0"/>
              </a:spcBef>
              <a:spcAft>
                <a:spcPts val="0"/>
              </a:spcAft>
              <a:buClr>
                <a:schemeClr val="dk1"/>
              </a:buClr>
              <a:buSzPts val="1200"/>
              <a:buChar char="●"/>
            </a:pPr>
            <a:r>
              <a:rPr lang="ru" sz="1200">
                <a:solidFill>
                  <a:schemeClr val="dk1"/>
                </a:solidFill>
              </a:rPr>
              <a:t>точка-точка: одна и та же программа выполняется на разных машинах;</a:t>
            </a:r>
            <a:endParaRPr sz="1200">
              <a:solidFill>
                <a:schemeClr val="dk1"/>
              </a:solidFill>
            </a:endParaRPr>
          </a:p>
          <a:p>
            <a:pPr indent="-304800" lvl="0" marL="685800" rtl="0" algn="l">
              <a:lnSpc>
                <a:spcPct val="100000"/>
              </a:lnSpc>
              <a:spcBef>
                <a:spcPts val="0"/>
              </a:spcBef>
              <a:spcAft>
                <a:spcPts val="0"/>
              </a:spcAft>
              <a:buClr>
                <a:schemeClr val="dk1"/>
              </a:buClr>
              <a:buSzPts val="1200"/>
              <a:buChar char="●"/>
            </a:pPr>
            <a:r>
              <a:rPr lang="ru" sz="1200">
                <a:solidFill>
                  <a:schemeClr val="dk1"/>
                </a:solidFill>
              </a:rPr>
              <a:t>клиент/сервер: программы-клиенты отправляют запросы программе-серверу.</a:t>
            </a:r>
            <a:endParaRPr sz="1200">
              <a:solidFill>
                <a:schemeClr val="dk1"/>
              </a:solidFill>
            </a:endParaRPr>
          </a:p>
          <a:p>
            <a:pPr indent="0" lvl="0" marL="457200" rtl="0" algn="l">
              <a:lnSpc>
                <a:spcPct val="100000"/>
              </a:lnSpc>
              <a:spcBef>
                <a:spcPts val="0"/>
              </a:spcBef>
              <a:spcAft>
                <a:spcPts val="0"/>
              </a:spcAft>
              <a:buNone/>
            </a:pPr>
            <a:r>
              <a:t/>
            </a:r>
            <a:endParaRPr sz="1200">
              <a:solidFill>
                <a:schemeClr val="dk1"/>
              </a:solidFill>
            </a:endParaRPr>
          </a:p>
          <a:p>
            <a:pPr indent="0" lvl="0" marL="0" rtl="0" algn="just">
              <a:lnSpc>
                <a:spcPct val="100000"/>
              </a:lnSpc>
              <a:spcBef>
                <a:spcPts val="0"/>
              </a:spcBef>
              <a:spcAft>
                <a:spcPts val="0"/>
              </a:spcAft>
              <a:buNone/>
            </a:pPr>
            <a:r>
              <a:rPr lang="ru" sz="1200">
                <a:solidFill>
                  <a:schemeClr val="dk1"/>
                </a:solidFill>
              </a:rPr>
              <a:t>Взаимодействие между компьютерами (по проводному соединению или нет) осуществляется путем передачи пакетов (фрагментов) данных через сеть, где сама передача должна придерживаться определенного стандарта, называемого протоколом передачи данных.</a:t>
            </a:r>
            <a:endParaRPr sz="1200">
              <a:solidFill>
                <a:schemeClr val="dk1"/>
              </a:solidFill>
            </a:endParaRPr>
          </a:p>
          <a:p>
            <a:pPr indent="457200" lvl="0" marL="0" rtl="0" algn="just">
              <a:lnSpc>
                <a:spcPct val="100000"/>
              </a:lnSpc>
              <a:spcBef>
                <a:spcPts val="1800"/>
              </a:spcBef>
              <a:spcAft>
                <a:spcPts val="1800"/>
              </a:spcAft>
              <a:buNone/>
            </a:pPr>
            <a:r>
              <a:rPr lang="ru" sz="1200">
                <a:solidFill>
                  <a:schemeClr val="dk1"/>
                </a:solidFill>
              </a:rPr>
              <a:t>Протокол передачи данных — набор соглашений интерфейса логического уровня, которые определяют обмен данными между различными программами. Эти соглашения задают единообразный способ передачи сообщений и обработки ошибок при взаимодействии программного обеспечения разнесенной в пространстве аппаратуры, соединенной тем или иным интерфейсом.</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ru" sz="2500"/>
              <a:t>Вступ</a:t>
            </a:r>
            <a:endParaRPr sz="2500"/>
          </a:p>
        </p:txBody>
      </p:sp>
      <p:sp>
        <p:nvSpPr>
          <p:cNvPr id="73" name="Google Shape;73;p16"/>
          <p:cNvSpPr txBox="1"/>
          <p:nvPr>
            <p:ph idx="1" type="body"/>
          </p:nvPr>
        </p:nvSpPr>
        <p:spPr>
          <a:xfrm>
            <a:off x="311700" y="1152475"/>
            <a:ext cx="5448900" cy="3416400"/>
          </a:xfrm>
          <a:prstGeom prst="rect">
            <a:avLst/>
          </a:prstGeom>
        </p:spPr>
        <p:txBody>
          <a:bodyPr anchorCtr="0" anchor="t" bIns="91425" lIns="91425" spcFirstLastPara="1" rIns="91425" wrap="square" tIns="91425">
            <a:normAutofit lnSpcReduction="10000"/>
          </a:bodyPr>
          <a:lstStyle/>
          <a:p>
            <a:pPr indent="457200" lvl="0" marL="0" rtl="0" algn="just">
              <a:lnSpc>
                <a:spcPct val="163636"/>
              </a:lnSpc>
              <a:spcBef>
                <a:spcPts val="0"/>
              </a:spcBef>
              <a:spcAft>
                <a:spcPts val="0"/>
              </a:spcAft>
              <a:buNone/>
            </a:pPr>
            <a:r>
              <a:rPr lang="ru" sz="1200">
                <a:solidFill>
                  <a:schemeClr val="dk1"/>
                </a:solidFill>
              </a:rPr>
              <a:t>Наиболее широко распространенным набором сетевых протоколов передачи данных, используемых в сетях, включая сеть Интернет является стек протоколов TCP/IP (</a:t>
            </a:r>
            <a:r>
              <a:rPr i="1" lang="ru" sz="1200">
                <a:solidFill>
                  <a:schemeClr val="dk1"/>
                </a:solidFill>
              </a:rPr>
              <a:t>англ.</a:t>
            </a:r>
            <a:r>
              <a:rPr lang="ru" sz="1200">
                <a:solidFill>
                  <a:schemeClr val="dk1"/>
                </a:solidFill>
              </a:rPr>
              <a:t> </a:t>
            </a:r>
            <a:r>
              <a:rPr b="1" lang="ru" sz="1200">
                <a:solidFill>
                  <a:schemeClr val="dk1"/>
                </a:solidFill>
              </a:rPr>
              <a:t>T</a:t>
            </a:r>
            <a:r>
              <a:rPr lang="ru" sz="1200">
                <a:solidFill>
                  <a:schemeClr val="dk1"/>
                </a:solidFill>
              </a:rPr>
              <a:t>ransmission </a:t>
            </a:r>
            <a:r>
              <a:rPr b="1" lang="ru" sz="1200">
                <a:solidFill>
                  <a:schemeClr val="dk1"/>
                </a:solidFill>
              </a:rPr>
              <a:t>C</a:t>
            </a:r>
            <a:r>
              <a:rPr lang="ru" sz="1200">
                <a:solidFill>
                  <a:schemeClr val="dk1"/>
                </a:solidFill>
              </a:rPr>
              <a:t>ontrol </a:t>
            </a:r>
            <a:r>
              <a:rPr b="1" lang="ru" sz="1200">
                <a:solidFill>
                  <a:schemeClr val="dk1"/>
                </a:solidFill>
              </a:rPr>
              <a:t>P</a:t>
            </a:r>
            <a:r>
              <a:rPr lang="ru" sz="1200">
                <a:solidFill>
                  <a:schemeClr val="dk1"/>
                </a:solidFill>
              </a:rPr>
              <a:t>rotocol, TCP и </a:t>
            </a:r>
            <a:r>
              <a:rPr i="1" lang="ru" sz="1200">
                <a:solidFill>
                  <a:schemeClr val="dk1"/>
                </a:solidFill>
              </a:rPr>
              <a:t>англ.</a:t>
            </a:r>
            <a:r>
              <a:rPr lang="ru" sz="1200">
                <a:solidFill>
                  <a:schemeClr val="dk1"/>
                </a:solidFill>
              </a:rPr>
              <a:t> </a:t>
            </a:r>
            <a:r>
              <a:rPr b="1" lang="ru" sz="1200">
                <a:solidFill>
                  <a:schemeClr val="dk1"/>
                </a:solidFill>
              </a:rPr>
              <a:t>I</a:t>
            </a:r>
            <a:r>
              <a:rPr lang="ru" sz="1200">
                <a:solidFill>
                  <a:schemeClr val="dk1"/>
                </a:solidFill>
              </a:rPr>
              <a:t>nternet </a:t>
            </a:r>
            <a:r>
              <a:rPr b="1" lang="ru" sz="1200">
                <a:solidFill>
                  <a:schemeClr val="dk1"/>
                </a:solidFill>
              </a:rPr>
              <a:t>P</a:t>
            </a:r>
            <a:r>
              <a:rPr lang="ru" sz="1200">
                <a:solidFill>
                  <a:schemeClr val="dk1"/>
                </a:solidFill>
              </a:rPr>
              <a:t>rotocol, IP).</a:t>
            </a:r>
            <a:endParaRPr sz="1200">
              <a:solidFill>
                <a:schemeClr val="dk1"/>
              </a:solidFill>
            </a:endParaRPr>
          </a:p>
          <a:p>
            <a:pPr indent="457200" lvl="0" marL="0" rtl="0" algn="just">
              <a:lnSpc>
                <a:spcPct val="163636"/>
              </a:lnSpc>
              <a:spcBef>
                <a:spcPts val="1800"/>
              </a:spcBef>
              <a:spcAft>
                <a:spcPts val="0"/>
              </a:spcAft>
              <a:buNone/>
            </a:pPr>
            <a:r>
              <a:rPr lang="ru" sz="1200">
                <a:solidFill>
                  <a:schemeClr val="dk1"/>
                </a:solidFill>
              </a:rPr>
              <a:t>Впервые передачу данных с использованием протокола TCP в июле 1977 г. продемонстрировали американские ученые </a:t>
            </a:r>
            <a:r>
              <a:rPr lang="ru" sz="1200">
                <a:solidFill>
                  <a:schemeClr val="dk1"/>
                </a:solidFill>
                <a:uFill>
                  <a:noFill/>
                </a:uFill>
                <a:hlinkClick r:id="rId3">
                  <a:extLst>
                    <a:ext uri="{A12FA001-AC4F-418D-AE19-62706E023703}">
                      <ahyp:hlinkClr val="tx"/>
                    </a:ext>
                  </a:extLst>
                </a:hlinkClick>
              </a:rPr>
              <a:t>Винт Серф</a:t>
            </a:r>
            <a:r>
              <a:rPr lang="ru" sz="1200">
                <a:solidFill>
                  <a:schemeClr val="dk1"/>
                </a:solidFill>
              </a:rPr>
              <a:t> и </a:t>
            </a:r>
            <a:r>
              <a:rPr lang="ru" sz="1200">
                <a:solidFill>
                  <a:schemeClr val="dk1"/>
                </a:solidFill>
                <a:uFill>
                  <a:noFill/>
                </a:uFill>
                <a:hlinkClick r:id="rId4">
                  <a:extLst>
                    <a:ext uri="{A12FA001-AC4F-418D-AE19-62706E023703}">
                      <ahyp:hlinkClr val="tx"/>
                    </a:ext>
                  </a:extLst>
                </a:hlinkClick>
              </a:rPr>
              <a:t>Боб Кан</a:t>
            </a:r>
            <a:r>
              <a:rPr lang="ru" sz="1200">
                <a:solidFill>
                  <a:schemeClr val="dk1"/>
                </a:solidFill>
              </a:rPr>
              <a:t> Пакет прошел по маршруту </a:t>
            </a:r>
            <a:r>
              <a:rPr i="1" lang="ru" sz="1200">
                <a:solidFill>
                  <a:schemeClr val="dk1"/>
                </a:solidFill>
              </a:rPr>
              <a:t>Сан-Франциско - Лондон - Университет Южной Калифорнии</a:t>
            </a:r>
            <a:r>
              <a:rPr lang="ru" sz="1200">
                <a:solidFill>
                  <a:schemeClr val="dk1"/>
                </a:solidFill>
              </a:rPr>
              <a:t>, и, пройдя путь более 150 тысяч км., не потерял ни одного бита.</a:t>
            </a:r>
            <a:endParaRPr sz="1200">
              <a:solidFill>
                <a:schemeClr val="dk1"/>
              </a:solidFill>
            </a:endParaRPr>
          </a:p>
          <a:p>
            <a:pPr indent="457200" lvl="0" marL="0" rtl="0" algn="just">
              <a:lnSpc>
                <a:spcPct val="100000"/>
              </a:lnSpc>
              <a:spcBef>
                <a:spcPts val="1800"/>
              </a:spcBef>
              <a:spcAft>
                <a:spcPts val="1800"/>
              </a:spcAft>
              <a:buNone/>
            </a:pPr>
            <a:r>
              <a:t/>
            </a:r>
            <a:endParaRPr sz="1200">
              <a:solidFill>
                <a:schemeClr val="dk1"/>
              </a:solidFill>
            </a:endParaRPr>
          </a:p>
        </p:txBody>
      </p:sp>
      <p:pic>
        <p:nvPicPr>
          <p:cNvPr id="74" name="Google Shape;74;p16"/>
          <p:cNvPicPr preferRelativeResize="0"/>
          <p:nvPr/>
        </p:nvPicPr>
        <p:blipFill>
          <a:blip r:embed="rId5">
            <a:alphaModFix/>
          </a:blip>
          <a:stretch>
            <a:fillRect/>
          </a:stretch>
        </p:blipFill>
        <p:spPr>
          <a:xfrm>
            <a:off x="5913000" y="1205575"/>
            <a:ext cx="3078601" cy="18471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ru" sz="2500"/>
              <a:t>Вступ. </a:t>
            </a:r>
            <a:r>
              <a:rPr lang="ru" sz="2500"/>
              <a:t>Основные понятия </a:t>
            </a:r>
            <a:r>
              <a:rPr lang="ru" sz="2500">
                <a:latin typeface="Georgia"/>
                <a:ea typeface="Georgia"/>
                <a:cs typeface="Georgia"/>
                <a:sym typeface="Georgia"/>
              </a:rPr>
              <a:t>cокеты, IP-адрес и порт</a:t>
            </a:r>
            <a:endParaRPr sz="2500">
              <a:latin typeface="Georgia"/>
              <a:ea typeface="Georgia"/>
              <a:cs typeface="Georgia"/>
              <a:sym typeface="Georgia"/>
            </a:endParaRPr>
          </a:p>
          <a:p>
            <a:pPr indent="0" lvl="0" marL="0" rtl="0" algn="l">
              <a:lnSpc>
                <a:spcPct val="115000"/>
              </a:lnSpc>
              <a:spcBef>
                <a:spcPts val="1200"/>
              </a:spcBef>
              <a:spcAft>
                <a:spcPts val="1200"/>
              </a:spcAft>
              <a:buNone/>
            </a:pPr>
            <a:r>
              <a:t/>
            </a:r>
            <a:endParaRPr sz="2500"/>
          </a:p>
        </p:txBody>
      </p:sp>
      <p:sp>
        <p:nvSpPr>
          <p:cNvPr id="80" name="Google Shape;80;p17"/>
          <p:cNvSpPr txBox="1"/>
          <p:nvPr>
            <p:ph idx="1" type="body"/>
          </p:nvPr>
        </p:nvSpPr>
        <p:spPr>
          <a:xfrm>
            <a:off x="311700" y="1152475"/>
            <a:ext cx="8655600" cy="3834900"/>
          </a:xfrm>
          <a:prstGeom prst="rect">
            <a:avLst/>
          </a:prstGeom>
        </p:spPr>
        <p:txBody>
          <a:bodyPr anchorCtr="0" anchor="t" bIns="91425" lIns="91425" spcFirstLastPara="1" rIns="91425" wrap="square" tIns="91425">
            <a:normAutofit/>
          </a:bodyPr>
          <a:lstStyle/>
          <a:p>
            <a:pPr indent="457200" lvl="0" marL="0" rtl="0" algn="just">
              <a:lnSpc>
                <a:spcPct val="100000"/>
              </a:lnSpc>
              <a:spcBef>
                <a:spcPts val="0"/>
              </a:spcBef>
              <a:spcAft>
                <a:spcPts val="0"/>
              </a:spcAft>
              <a:buNone/>
            </a:pPr>
            <a:r>
              <a:rPr lang="ru" sz="1200">
                <a:solidFill>
                  <a:schemeClr val="dk1"/>
                </a:solidFill>
              </a:rPr>
              <a:t>Взаимодействие по сети происходит не абстрактно между компьютерами, а между конкретными программами, которые должны точно знать, куда и как им обращаться. Такое взаимодействие возможно с помощью сокетов.</a:t>
            </a:r>
            <a:endParaRPr sz="1200">
              <a:solidFill>
                <a:schemeClr val="dk1"/>
              </a:solidFill>
            </a:endParaRPr>
          </a:p>
          <a:p>
            <a:pPr indent="457200" lvl="0" marL="0" rtl="0" algn="just">
              <a:lnSpc>
                <a:spcPct val="100000"/>
              </a:lnSpc>
              <a:spcBef>
                <a:spcPts val="0"/>
              </a:spcBef>
              <a:spcAft>
                <a:spcPts val="0"/>
              </a:spcAft>
              <a:buNone/>
            </a:pPr>
            <a:r>
              <a:rPr lang="ru" sz="1200">
                <a:solidFill>
                  <a:schemeClr val="dk1"/>
                </a:solidFill>
              </a:rPr>
              <a:t>Сокет - это один конец двустороннего канала связи между двумя программами, работающими в сети.</a:t>
            </a:r>
            <a:endParaRPr sz="1200">
              <a:solidFill>
                <a:schemeClr val="dk1"/>
              </a:solidFill>
            </a:endParaRPr>
          </a:p>
          <a:p>
            <a:pPr indent="0" lvl="0" marL="0" rtl="0" algn="just">
              <a:lnSpc>
                <a:spcPct val="100000"/>
              </a:lnSpc>
              <a:spcBef>
                <a:spcPts val="0"/>
              </a:spcBef>
              <a:spcAft>
                <a:spcPts val="0"/>
              </a:spcAft>
              <a:buNone/>
            </a:pPr>
            <a:r>
              <a:rPr lang="ru" sz="1200">
                <a:solidFill>
                  <a:schemeClr val="dk1"/>
                </a:solidFill>
              </a:rPr>
              <a:t>Сокеты бывают 2-х типов:</a:t>
            </a:r>
            <a:endParaRPr sz="1200">
              <a:solidFill>
                <a:schemeClr val="dk1"/>
              </a:solidFill>
            </a:endParaRPr>
          </a:p>
          <a:p>
            <a:pPr indent="0" lvl="0" marL="0" rtl="0" algn="just">
              <a:lnSpc>
                <a:spcPct val="100000"/>
              </a:lnSpc>
              <a:spcBef>
                <a:spcPts val="0"/>
              </a:spcBef>
              <a:spcAft>
                <a:spcPts val="0"/>
              </a:spcAft>
              <a:buNone/>
            </a:pPr>
            <a:r>
              <a:t/>
            </a:r>
            <a:endParaRPr sz="1200">
              <a:solidFill>
                <a:schemeClr val="dk1"/>
              </a:solidFill>
            </a:endParaRPr>
          </a:p>
          <a:p>
            <a:pPr indent="-304800" lvl="0" marL="685800" rtl="0" algn="l">
              <a:lnSpc>
                <a:spcPct val="100000"/>
              </a:lnSpc>
              <a:spcBef>
                <a:spcPts val="0"/>
              </a:spcBef>
              <a:spcAft>
                <a:spcPts val="0"/>
              </a:spcAft>
              <a:buClr>
                <a:schemeClr val="dk1"/>
              </a:buClr>
              <a:buSzPts val="1200"/>
              <a:buAutoNum type="arabicPeriod"/>
            </a:pPr>
            <a:r>
              <a:rPr lang="ru" sz="1200">
                <a:solidFill>
                  <a:schemeClr val="dk1"/>
                </a:solidFill>
              </a:rPr>
              <a:t>Потоковые.</a:t>
            </a:r>
            <a:br>
              <a:rPr lang="ru" sz="1200">
                <a:solidFill>
                  <a:schemeClr val="dk1"/>
                </a:solidFill>
              </a:rPr>
            </a:br>
            <a:r>
              <a:rPr lang="ru" sz="1200">
                <a:solidFill>
                  <a:schemeClr val="dk1"/>
                </a:solidFill>
              </a:rPr>
              <a:t>Сокеты с установленным соединением (базируются на протоколе TCP). Состоят из потока байтов, который может быть двунаправленным - приложение может и передавать, и получать данные.</a:t>
            </a:r>
            <a:endParaRPr sz="1200">
              <a:solidFill>
                <a:schemeClr val="dk1"/>
              </a:solidFill>
            </a:endParaRPr>
          </a:p>
          <a:p>
            <a:pPr indent="-304800" lvl="0" marL="685800" rtl="0" algn="l">
              <a:lnSpc>
                <a:spcPct val="100000"/>
              </a:lnSpc>
              <a:spcBef>
                <a:spcPts val="0"/>
              </a:spcBef>
              <a:spcAft>
                <a:spcPts val="0"/>
              </a:spcAft>
              <a:buClr>
                <a:schemeClr val="dk1"/>
              </a:buClr>
              <a:buSzPts val="1200"/>
              <a:buAutoNum type="arabicPeriod"/>
            </a:pPr>
            <a:r>
              <a:rPr lang="ru" sz="1200">
                <a:solidFill>
                  <a:schemeClr val="dk1"/>
                </a:solidFill>
              </a:rPr>
              <a:t>Дейтаграммные.</a:t>
            </a:r>
            <a:br>
              <a:rPr lang="ru" sz="1200">
                <a:solidFill>
                  <a:schemeClr val="dk1"/>
                </a:solidFill>
              </a:rPr>
            </a:br>
            <a:r>
              <a:rPr lang="ru" sz="1200">
                <a:solidFill>
                  <a:schemeClr val="dk1"/>
                </a:solidFill>
              </a:rPr>
              <a:t>Сокеты, не требующие установления явного соединения между ними (базируются на протоколе UDP). Сообщение отправляется указанному сокету и, соответственно, может получаться от указанного сокета.</a:t>
            </a:r>
            <a:endParaRPr sz="1200">
              <a:solidFill>
                <a:schemeClr val="dk1"/>
              </a:solidFill>
            </a:endParaRPr>
          </a:p>
          <a:p>
            <a:pPr indent="0" lvl="0" marL="457200" rtl="0" algn="l">
              <a:lnSpc>
                <a:spcPct val="100000"/>
              </a:lnSpc>
              <a:spcBef>
                <a:spcPts val="0"/>
              </a:spcBef>
              <a:spcAft>
                <a:spcPts val="0"/>
              </a:spcAft>
              <a:buNone/>
            </a:pPr>
            <a:r>
              <a:t/>
            </a:r>
            <a:endParaRPr sz="1200">
              <a:solidFill>
                <a:schemeClr val="dk1"/>
              </a:solidFill>
            </a:endParaRPr>
          </a:p>
          <a:p>
            <a:pPr indent="457200" lvl="0" marL="0" rtl="0" algn="just">
              <a:lnSpc>
                <a:spcPct val="100000"/>
              </a:lnSpc>
              <a:spcBef>
                <a:spcPts val="0"/>
              </a:spcBef>
              <a:spcAft>
                <a:spcPts val="1800"/>
              </a:spcAft>
              <a:buNone/>
            </a:pPr>
            <a:r>
              <a:t/>
            </a:r>
            <a:endParaRPr sz="1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1541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ru" sz="2500"/>
              <a:t>Вступ. Основные понятия </a:t>
            </a:r>
            <a:r>
              <a:rPr lang="ru" sz="2500">
                <a:latin typeface="Georgia"/>
                <a:ea typeface="Georgia"/>
                <a:cs typeface="Georgia"/>
                <a:sym typeface="Georgia"/>
              </a:rPr>
              <a:t>cокеты, IP-адрес и порт</a:t>
            </a:r>
            <a:endParaRPr sz="2500">
              <a:latin typeface="Georgia"/>
              <a:ea typeface="Georgia"/>
              <a:cs typeface="Georgia"/>
              <a:sym typeface="Georgia"/>
            </a:endParaRPr>
          </a:p>
          <a:p>
            <a:pPr indent="0" lvl="0" marL="0" rtl="0" algn="l">
              <a:lnSpc>
                <a:spcPct val="115000"/>
              </a:lnSpc>
              <a:spcBef>
                <a:spcPts val="1200"/>
              </a:spcBef>
              <a:spcAft>
                <a:spcPts val="1200"/>
              </a:spcAft>
              <a:buNone/>
            </a:pPr>
            <a:r>
              <a:t/>
            </a:r>
            <a:endParaRPr sz="2500"/>
          </a:p>
        </p:txBody>
      </p:sp>
      <p:sp>
        <p:nvSpPr>
          <p:cNvPr id="86" name="Google Shape;86;p18"/>
          <p:cNvSpPr txBox="1"/>
          <p:nvPr>
            <p:ph idx="1" type="body"/>
          </p:nvPr>
        </p:nvSpPr>
        <p:spPr>
          <a:xfrm>
            <a:off x="311700" y="726850"/>
            <a:ext cx="8655600" cy="4260600"/>
          </a:xfrm>
          <a:prstGeom prst="rect">
            <a:avLst/>
          </a:prstGeom>
        </p:spPr>
        <p:txBody>
          <a:bodyPr anchorCtr="0" anchor="t" bIns="91425" lIns="91425" spcFirstLastPara="1" rIns="91425" wrap="square" tIns="91425">
            <a:noAutofit/>
          </a:bodyPr>
          <a:lstStyle/>
          <a:p>
            <a:pPr indent="0" lvl="0" marL="0" rtl="0" algn="just">
              <a:lnSpc>
                <a:spcPct val="90000"/>
              </a:lnSpc>
              <a:spcBef>
                <a:spcPts val="0"/>
              </a:spcBef>
              <a:spcAft>
                <a:spcPts val="0"/>
              </a:spcAft>
              <a:buNone/>
            </a:pPr>
            <a:r>
              <a:rPr lang="ru" sz="1200">
                <a:solidFill>
                  <a:schemeClr val="dk1"/>
                </a:solidFill>
              </a:rPr>
              <a:t>Сокет состоит из IP-адреса и порта.</a:t>
            </a:r>
            <a:endParaRPr sz="1200">
              <a:solidFill>
                <a:schemeClr val="dk1"/>
              </a:solidFill>
            </a:endParaRPr>
          </a:p>
          <a:p>
            <a:pPr indent="0" lvl="0" marL="0" rtl="0" algn="just">
              <a:lnSpc>
                <a:spcPct val="90000"/>
              </a:lnSpc>
              <a:spcBef>
                <a:spcPts val="0"/>
              </a:spcBef>
              <a:spcAft>
                <a:spcPts val="0"/>
              </a:spcAft>
              <a:buNone/>
            </a:pPr>
            <a:r>
              <a:t/>
            </a:r>
            <a:endParaRPr sz="1200">
              <a:solidFill>
                <a:schemeClr val="dk1"/>
              </a:solidFill>
            </a:endParaRPr>
          </a:p>
          <a:p>
            <a:pPr indent="-304800" lvl="0" marL="457200" rtl="0" algn="l">
              <a:lnSpc>
                <a:spcPct val="90000"/>
              </a:lnSpc>
              <a:spcBef>
                <a:spcPts val="0"/>
              </a:spcBef>
              <a:spcAft>
                <a:spcPts val="0"/>
              </a:spcAft>
              <a:buClr>
                <a:schemeClr val="dk1"/>
              </a:buClr>
              <a:buSzPts val="1200"/>
              <a:buChar char="●"/>
            </a:pPr>
            <a:r>
              <a:rPr lang="ru" sz="1200">
                <a:solidFill>
                  <a:schemeClr val="dk1"/>
                </a:solidFill>
              </a:rPr>
              <a:t>IP-адрес - уникальный сетевой адрес узла в компьютерной сети, построенной по протоколу IP.</a:t>
            </a:r>
            <a:br>
              <a:rPr lang="ru" sz="1200">
                <a:solidFill>
                  <a:schemeClr val="dk1"/>
                </a:solidFill>
              </a:rPr>
            </a:br>
            <a:r>
              <a:rPr lang="ru" sz="1200">
                <a:solidFill>
                  <a:schemeClr val="dk1"/>
                </a:solidFill>
              </a:rPr>
              <a:t>	- В версии протокола IPv4 IP-адрес имеет длину 4 байта (например, 192.168.0.3), а в версии протокола   IPv6 IP-адрес имеет длину 16 байт (например, 2001:0db8:85a3:0000:0000:8a2e:0370:7334).</a:t>
            </a:r>
            <a:br>
              <a:rPr lang="ru" sz="1200">
                <a:solidFill>
                  <a:schemeClr val="dk1"/>
                </a:solidFill>
              </a:rPr>
            </a:br>
            <a:r>
              <a:rPr lang="ru" sz="1200">
                <a:solidFill>
                  <a:schemeClr val="dk1"/>
                </a:solidFill>
              </a:rPr>
              <a:t>	- В любой сети требуется уникальность адреса.</a:t>
            </a:r>
            <a:br>
              <a:rPr lang="ru" sz="1200">
                <a:solidFill>
                  <a:schemeClr val="dk1"/>
                </a:solidFill>
              </a:rPr>
            </a:br>
            <a:r>
              <a:rPr lang="ru" sz="1200">
                <a:solidFill>
                  <a:schemeClr val="dk1"/>
                </a:solidFill>
              </a:rPr>
              <a:t>	- Существует ряд специальных IP-адресов, например, 127.0.0.1 - IP-адрес, с помощью которого компьютер может обратиться по сети к самому себе, независимо от наличия у него подключения к сети, вида сети и адреса компьютера в ней.</a:t>
            </a:r>
            <a:endParaRPr sz="1200">
              <a:solidFill>
                <a:schemeClr val="dk1"/>
              </a:solidFill>
            </a:endParaRPr>
          </a:p>
          <a:p>
            <a:pPr indent="0" lvl="0" marL="914400" rtl="0" algn="l">
              <a:lnSpc>
                <a:spcPct val="90000"/>
              </a:lnSpc>
              <a:spcBef>
                <a:spcPts val="0"/>
              </a:spcBef>
              <a:spcAft>
                <a:spcPts val="0"/>
              </a:spcAft>
              <a:buNone/>
            </a:pPr>
            <a:r>
              <a:t/>
            </a:r>
            <a:endParaRPr sz="1200">
              <a:solidFill>
                <a:schemeClr val="dk1"/>
              </a:solidFill>
            </a:endParaRPr>
          </a:p>
          <a:p>
            <a:pPr indent="-304800" lvl="0" marL="457200" rtl="0" algn="l">
              <a:lnSpc>
                <a:spcPct val="90000"/>
              </a:lnSpc>
              <a:spcBef>
                <a:spcPts val="0"/>
              </a:spcBef>
              <a:spcAft>
                <a:spcPts val="0"/>
              </a:spcAft>
              <a:buClr>
                <a:schemeClr val="dk1"/>
              </a:buClr>
              <a:buSzPts val="1200"/>
              <a:buChar char="●"/>
            </a:pPr>
            <a:r>
              <a:rPr lang="ru" sz="1200">
                <a:solidFill>
                  <a:schemeClr val="dk1"/>
                </a:solidFill>
              </a:rPr>
              <a:t>Порт - натуральное число, записываемое в заголовках протоколов транспортного уровня (TCP, UDP и др.).</a:t>
            </a:r>
            <a:br>
              <a:rPr lang="ru" sz="1200">
                <a:solidFill>
                  <a:schemeClr val="dk1"/>
                </a:solidFill>
              </a:rPr>
            </a:br>
            <a:r>
              <a:rPr lang="ru" sz="1200">
                <a:solidFill>
                  <a:schemeClr val="dk1"/>
                </a:solidFill>
              </a:rPr>
              <a:t>	- Порт используется для определения процесса-получателя пакета в пределах одного хоста. Компьютер, на котором в одно время выполняется несколько приложений, получая пакет из сети, может идентифицировать целевой процесс, пользуясь уникальным номером порта, определенным при установлении соединения.</a:t>
            </a:r>
            <a:br>
              <a:rPr lang="ru" sz="1200">
                <a:solidFill>
                  <a:schemeClr val="dk1"/>
                </a:solidFill>
              </a:rPr>
            </a:br>
            <a:r>
              <a:rPr lang="ru" sz="1200">
                <a:solidFill>
                  <a:schemeClr val="dk1"/>
                </a:solidFill>
              </a:rPr>
              <a:t>	 - За определенными службами номера портов зарезервированы - это широко известные номера портов, например, порт 80, использующийся в протоколе HTTP. Любое приложение может пользоваться любым номером порта, который не был зарезервирован и пока не занят. Агентство </a:t>
            </a:r>
            <a:r>
              <a:rPr lang="ru" sz="1200">
                <a:solidFill>
                  <a:schemeClr val="dk1"/>
                </a:solidFill>
                <a:uFill>
                  <a:noFill/>
                </a:uFill>
                <a:hlinkClick r:id="rId3">
                  <a:extLst>
                    <a:ext uri="{A12FA001-AC4F-418D-AE19-62706E023703}">
                      <ahyp:hlinkClr val="tx"/>
                    </a:ext>
                  </a:extLst>
                </a:hlinkClick>
              </a:rPr>
              <a:t>IANA</a:t>
            </a:r>
            <a:r>
              <a:rPr lang="ru" sz="1200">
                <a:solidFill>
                  <a:schemeClr val="dk1"/>
                </a:solidFill>
              </a:rPr>
              <a:t> (</a:t>
            </a:r>
            <a:r>
              <a:rPr i="1" lang="ru" sz="1200">
                <a:solidFill>
                  <a:schemeClr val="dk1"/>
                </a:solidFill>
              </a:rPr>
              <a:t>англ.</a:t>
            </a:r>
            <a:r>
              <a:rPr lang="ru" sz="1200">
                <a:solidFill>
                  <a:schemeClr val="dk1"/>
                </a:solidFill>
              </a:rPr>
              <a:t> Internet Assigned Numbers Authority - Администрация адресного пространства Интернет) ведет перечень широко известных номеров портов.</a:t>
            </a:r>
            <a:endParaRPr sz="1200">
              <a:solidFill>
                <a:schemeClr val="dk1"/>
              </a:solidFill>
            </a:endParaRPr>
          </a:p>
          <a:p>
            <a:pPr indent="0" lvl="0" marL="0" rtl="0" algn="just">
              <a:lnSpc>
                <a:spcPct val="90000"/>
              </a:lnSpc>
              <a:spcBef>
                <a:spcPts val="0"/>
              </a:spcBef>
              <a:spcAft>
                <a:spcPts val="0"/>
              </a:spcAft>
              <a:buNone/>
            </a:pPr>
            <a:r>
              <a:t/>
            </a:r>
            <a:endParaRPr sz="1200">
              <a:solidFill>
                <a:schemeClr val="dk1"/>
              </a:solidFill>
            </a:endParaRPr>
          </a:p>
          <a:p>
            <a:pPr indent="0" lvl="0" marL="0" rtl="0" algn="just">
              <a:lnSpc>
                <a:spcPct val="90000"/>
              </a:lnSpc>
              <a:spcBef>
                <a:spcPts val="0"/>
              </a:spcBef>
              <a:spcAft>
                <a:spcPts val="0"/>
              </a:spcAft>
              <a:buNone/>
            </a:pPr>
            <a:r>
              <a:rPr lang="ru" sz="1200">
                <a:solidFill>
                  <a:schemeClr val="dk1"/>
                </a:solidFill>
              </a:rPr>
              <a:t>Поскольку IP-адрес уникален в пределах сети, а номера портов уникальны на отдельной машине, номера сокетов также уникальны во всей сети (в т.ч. сети Интернет). Эта характеристика позволяет процессу общаться через сеть с другим процессом исключительно на основании номера сокета.</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ru" sz="1800"/>
              <a:t>Протокол HTTP/HTTPS. </a:t>
            </a:r>
            <a:endParaRPr sz="1800"/>
          </a:p>
          <a:p>
            <a:pPr indent="0" lvl="0" marL="0" rtl="0" algn="l">
              <a:lnSpc>
                <a:spcPct val="115000"/>
              </a:lnSpc>
              <a:spcBef>
                <a:spcPts val="1200"/>
              </a:spcBef>
              <a:spcAft>
                <a:spcPts val="1200"/>
              </a:spcAft>
              <a:buNone/>
            </a:pPr>
            <a:r>
              <a:t/>
            </a:r>
            <a:endParaRPr sz="2500"/>
          </a:p>
        </p:txBody>
      </p:sp>
      <p:sp>
        <p:nvSpPr>
          <p:cNvPr id="92" name="Google Shape;92;p19"/>
          <p:cNvSpPr txBox="1"/>
          <p:nvPr>
            <p:ph idx="1" type="body"/>
          </p:nvPr>
        </p:nvSpPr>
        <p:spPr>
          <a:xfrm>
            <a:off x="311700" y="1152475"/>
            <a:ext cx="5448900" cy="3416400"/>
          </a:xfrm>
          <a:prstGeom prst="rect">
            <a:avLst/>
          </a:prstGeom>
        </p:spPr>
        <p:txBody>
          <a:bodyPr anchorCtr="0" anchor="t" bIns="91425" lIns="91425" spcFirstLastPara="1" rIns="91425" wrap="square" tIns="91425">
            <a:normAutofit/>
          </a:bodyPr>
          <a:lstStyle/>
          <a:p>
            <a:pPr indent="457200" lvl="0" marL="0" rtl="0" algn="just">
              <a:lnSpc>
                <a:spcPct val="100000"/>
              </a:lnSpc>
              <a:spcBef>
                <a:spcPts val="0"/>
              </a:spcBef>
              <a:spcAft>
                <a:spcPts val="0"/>
              </a:spcAft>
              <a:buNone/>
            </a:pPr>
            <a:r>
              <a:rPr lang="ru" sz="1200">
                <a:solidFill>
                  <a:schemeClr val="dk1"/>
                </a:solidFill>
                <a:uFill>
                  <a:noFill/>
                </a:uFill>
                <a:hlinkClick r:id="rId3">
                  <a:extLst>
                    <a:ext uri="{A12FA001-AC4F-418D-AE19-62706E023703}">
                      <ahyp:hlinkClr val="tx"/>
                    </a:ext>
                  </a:extLst>
                </a:hlinkClick>
              </a:rPr>
              <a:t>Интернет</a:t>
            </a:r>
            <a:r>
              <a:rPr lang="ru" sz="1200">
                <a:solidFill>
                  <a:schemeClr val="dk1"/>
                </a:solidFill>
              </a:rPr>
              <a:t> - всемирная система объединенных компьютерных сетей для хранения и передачи информации. Является массовой распределенной сетью, архитектуры клиент/сервер, построенной на основе протокола TCP/IP. Информация в сети Интернет передается с использованием различных протоколов.</a:t>
            </a:r>
            <a:endParaRPr sz="1200">
              <a:solidFill>
                <a:schemeClr val="dk1"/>
              </a:solidFill>
            </a:endParaRPr>
          </a:p>
          <a:p>
            <a:pPr indent="0" lvl="0" marL="0" rtl="0" algn="just">
              <a:lnSpc>
                <a:spcPct val="163636"/>
              </a:lnSpc>
              <a:spcBef>
                <a:spcPts val="1800"/>
              </a:spcBef>
              <a:spcAft>
                <a:spcPts val="0"/>
              </a:spcAft>
              <a:buNone/>
            </a:pPr>
            <a:r>
              <a:t/>
            </a:r>
            <a:endParaRPr sz="1200">
              <a:solidFill>
                <a:schemeClr val="dk1"/>
              </a:solidFill>
            </a:endParaRPr>
          </a:p>
          <a:p>
            <a:pPr indent="457200" lvl="0" marL="0" rtl="0" algn="just">
              <a:lnSpc>
                <a:spcPct val="100000"/>
              </a:lnSpc>
              <a:spcBef>
                <a:spcPts val="1800"/>
              </a:spcBef>
              <a:spcAft>
                <a:spcPts val="1800"/>
              </a:spcAft>
              <a:buNone/>
            </a:pPr>
            <a:r>
              <a:t/>
            </a:r>
            <a:endParaRPr sz="1200">
              <a:solidFill>
                <a:schemeClr val="dk1"/>
              </a:solidFill>
            </a:endParaRPr>
          </a:p>
        </p:txBody>
      </p:sp>
      <p:pic>
        <p:nvPicPr>
          <p:cNvPr id="93" name="Google Shape;93;p19"/>
          <p:cNvPicPr preferRelativeResize="0"/>
          <p:nvPr/>
        </p:nvPicPr>
        <p:blipFill>
          <a:blip r:embed="rId4">
            <a:alphaModFix/>
          </a:blip>
          <a:stretch>
            <a:fillRect/>
          </a:stretch>
        </p:blipFill>
        <p:spPr>
          <a:xfrm>
            <a:off x="139496" y="2382950"/>
            <a:ext cx="4131249" cy="2136225"/>
          </a:xfrm>
          <a:prstGeom prst="rect">
            <a:avLst/>
          </a:prstGeom>
          <a:noFill/>
          <a:ln>
            <a:noFill/>
          </a:ln>
        </p:spPr>
      </p:pic>
      <p:sp>
        <p:nvSpPr>
          <p:cNvPr id="94" name="Google Shape;94;p19"/>
          <p:cNvSpPr txBox="1"/>
          <p:nvPr/>
        </p:nvSpPr>
        <p:spPr>
          <a:xfrm>
            <a:off x="4703625" y="2107075"/>
            <a:ext cx="4280700" cy="15930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0"/>
              </a:spcAft>
              <a:buNone/>
            </a:pPr>
            <a:r>
              <a:rPr b="1" lang="ru" sz="1200">
                <a:solidFill>
                  <a:schemeClr val="dk1"/>
                </a:solidFill>
              </a:rPr>
              <a:t>HTTP</a:t>
            </a:r>
            <a:endParaRPr b="1" sz="1200">
              <a:solidFill>
                <a:schemeClr val="dk1"/>
              </a:solidFill>
            </a:endParaRPr>
          </a:p>
          <a:p>
            <a:pPr indent="0" lvl="0" marL="0" rtl="0" algn="just">
              <a:lnSpc>
                <a:spcPct val="100000"/>
              </a:lnSpc>
              <a:spcBef>
                <a:spcPts val="900"/>
              </a:spcBef>
              <a:spcAft>
                <a:spcPts val="1800"/>
              </a:spcAft>
              <a:buNone/>
            </a:pPr>
            <a:r>
              <a:rPr lang="ru" sz="1200">
                <a:solidFill>
                  <a:schemeClr val="dk1"/>
                </a:solidFill>
                <a:uFill>
                  <a:noFill/>
                </a:uFill>
                <a:hlinkClick r:id="rId5">
                  <a:extLst>
                    <a:ext uri="{A12FA001-AC4F-418D-AE19-62706E023703}">
                      <ahyp:hlinkClr val="tx"/>
                    </a:ext>
                  </a:extLst>
                </a:hlinkClick>
              </a:rPr>
              <a:t>HTTP</a:t>
            </a:r>
            <a:r>
              <a:rPr lang="ru" sz="1200">
                <a:solidFill>
                  <a:schemeClr val="dk1"/>
                </a:solidFill>
              </a:rPr>
              <a:t> (</a:t>
            </a:r>
            <a:r>
              <a:rPr i="1" lang="ru" sz="1200">
                <a:solidFill>
                  <a:schemeClr val="dk1"/>
                </a:solidFill>
              </a:rPr>
              <a:t>англ.</a:t>
            </a:r>
            <a:r>
              <a:rPr lang="ru" sz="1200">
                <a:solidFill>
                  <a:schemeClr val="dk1"/>
                </a:solidFill>
              </a:rPr>
              <a:t> </a:t>
            </a:r>
            <a:r>
              <a:rPr b="1" lang="ru" sz="1200">
                <a:solidFill>
                  <a:schemeClr val="dk1"/>
                </a:solidFill>
              </a:rPr>
              <a:t>H</a:t>
            </a:r>
            <a:r>
              <a:rPr lang="ru" sz="1200">
                <a:solidFill>
                  <a:schemeClr val="dk1"/>
                </a:solidFill>
              </a:rPr>
              <a:t>yper</a:t>
            </a:r>
            <a:r>
              <a:rPr b="1" lang="ru" sz="1200">
                <a:solidFill>
                  <a:schemeClr val="dk1"/>
                </a:solidFill>
              </a:rPr>
              <a:t>T</a:t>
            </a:r>
            <a:r>
              <a:rPr lang="ru" sz="1200">
                <a:solidFill>
                  <a:schemeClr val="dk1"/>
                </a:solidFill>
              </a:rPr>
              <a:t>ext </a:t>
            </a:r>
            <a:r>
              <a:rPr b="1" lang="ru" sz="1200">
                <a:solidFill>
                  <a:schemeClr val="dk1"/>
                </a:solidFill>
              </a:rPr>
              <a:t>T</a:t>
            </a:r>
            <a:r>
              <a:rPr lang="ru" sz="1200">
                <a:solidFill>
                  <a:schemeClr val="dk1"/>
                </a:solidFill>
              </a:rPr>
              <a:t>ransfer </a:t>
            </a:r>
            <a:r>
              <a:rPr b="1" lang="ru" sz="1200">
                <a:solidFill>
                  <a:schemeClr val="dk1"/>
                </a:solidFill>
              </a:rPr>
              <a:t>P</a:t>
            </a:r>
            <a:r>
              <a:rPr lang="ru" sz="1200">
                <a:solidFill>
                  <a:schemeClr val="dk1"/>
                </a:solidFill>
              </a:rPr>
              <a:t>rotocol) - протокол прикладного уровня передачи данных (изначально в виде гипертекстовых документов в формате HTML, в настоящий момент используется для передачи произвольных данных). Определяется международным стандартом RFC 2616 (</a:t>
            </a:r>
            <a:r>
              <a:rPr lang="ru" sz="1200">
                <a:solidFill>
                  <a:schemeClr val="dk1"/>
                </a:solidFill>
                <a:uFill>
                  <a:noFill/>
                </a:uFill>
                <a:hlinkClick r:id="rId6">
                  <a:extLst>
                    <a:ext uri="{A12FA001-AC4F-418D-AE19-62706E023703}">
                      <ahyp:hlinkClr val="tx"/>
                    </a:ext>
                  </a:extLst>
                </a:hlinkClick>
              </a:rPr>
              <a:t>рус.</a:t>
            </a:r>
            <a:r>
              <a:rPr lang="ru" sz="1200">
                <a:solidFill>
                  <a:schemeClr val="dk1"/>
                </a:solidFill>
              </a:rPr>
              <a:t>, англ.).</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ru" sz="1800"/>
              <a:t>Протокол HTTP/HTTPS. </a:t>
            </a:r>
            <a:endParaRPr sz="1800"/>
          </a:p>
          <a:p>
            <a:pPr indent="0" lvl="0" marL="0" rtl="0" algn="l">
              <a:lnSpc>
                <a:spcPct val="115000"/>
              </a:lnSpc>
              <a:spcBef>
                <a:spcPts val="1200"/>
              </a:spcBef>
              <a:spcAft>
                <a:spcPts val="0"/>
              </a:spcAft>
              <a:buNone/>
            </a:pPr>
            <a:r>
              <a:t/>
            </a:r>
            <a:endParaRPr sz="2500"/>
          </a:p>
          <a:p>
            <a:pPr indent="0" lvl="0" marL="0" rtl="0" algn="l">
              <a:spcBef>
                <a:spcPts val="1200"/>
              </a:spcBef>
              <a:spcAft>
                <a:spcPts val="0"/>
              </a:spcAft>
              <a:buNone/>
            </a:pPr>
            <a:r>
              <a:t/>
            </a:r>
            <a:endParaRPr/>
          </a:p>
        </p:txBody>
      </p:sp>
      <p:sp>
        <p:nvSpPr>
          <p:cNvPr id="100" name="Google Shape;100;p20"/>
          <p:cNvSpPr txBox="1"/>
          <p:nvPr>
            <p:ph idx="1" type="body"/>
          </p:nvPr>
        </p:nvSpPr>
        <p:spPr>
          <a:xfrm>
            <a:off x="311700" y="1152475"/>
            <a:ext cx="80811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ru" sz="1200">
                <a:solidFill>
                  <a:schemeClr val="dk1"/>
                </a:solidFill>
              </a:rPr>
              <a:t>Основой HTTP является технология </a:t>
            </a:r>
            <a:r>
              <a:rPr lang="ru" sz="1200">
                <a:solidFill>
                  <a:schemeClr val="dk1"/>
                </a:solidFill>
                <a:uFill>
                  <a:noFill/>
                </a:uFill>
                <a:hlinkClick r:id="rId3">
                  <a:extLst>
                    <a:ext uri="{A12FA001-AC4F-418D-AE19-62706E023703}">
                      <ahyp:hlinkClr val="tx"/>
                    </a:ext>
                  </a:extLst>
                </a:hlinkClick>
              </a:rPr>
              <a:t>«клиент-сервер»</a:t>
            </a:r>
            <a:r>
              <a:rPr lang="ru" sz="1200">
                <a:solidFill>
                  <a:schemeClr val="dk1"/>
                </a:solidFill>
              </a:rPr>
              <a:t> - предполагается, что существует множество потребителей (клиентов), которые инициируют соединение и посылают запрос, и поставщиков (серверов), которые ожидают соединения для получения запроса, производят необходимые действия и возвращают обратно сообщение с результатом</a:t>
            </a:r>
            <a:endParaRPr sz="1200">
              <a:solidFill>
                <a:schemeClr val="dk1"/>
              </a:solidFill>
            </a:endParaRPr>
          </a:p>
        </p:txBody>
      </p:sp>
      <p:pic>
        <p:nvPicPr>
          <p:cNvPr id="101" name="Google Shape;101;p20"/>
          <p:cNvPicPr preferRelativeResize="0"/>
          <p:nvPr/>
        </p:nvPicPr>
        <p:blipFill>
          <a:blip r:embed="rId4">
            <a:alphaModFix/>
          </a:blip>
          <a:stretch>
            <a:fillRect/>
          </a:stretch>
        </p:blipFill>
        <p:spPr>
          <a:xfrm>
            <a:off x="1610423" y="2384625"/>
            <a:ext cx="5770250" cy="2276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ru" sz="1800"/>
              <a:t>Протокол HTTP/HTTPS. </a:t>
            </a:r>
            <a:endParaRPr sz="1800"/>
          </a:p>
          <a:p>
            <a:pPr indent="0" lvl="0" marL="0" rtl="0" algn="l">
              <a:spcBef>
                <a:spcPts val="1200"/>
              </a:spcBef>
              <a:spcAft>
                <a:spcPts val="0"/>
              </a:spcAft>
              <a:buNone/>
            </a:pPr>
            <a:r>
              <a:t/>
            </a:r>
            <a:endParaRPr/>
          </a:p>
        </p:txBody>
      </p:sp>
      <p:sp>
        <p:nvSpPr>
          <p:cNvPr id="107" name="Google Shape;107;p21"/>
          <p:cNvSpPr txBox="1"/>
          <p:nvPr/>
        </p:nvSpPr>
        <p:spPr>
          <a:xfrm>
            <a:off x="311700" y="1092525"/>
            <a:ext cx="6051600" cy="241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ru" sz="1300">
                <a:solidFill>
                  <a:schemeClr val="dk1"/>
                </a:solidFill>
              </a:rPr>
              <a:t>Ключевые особенности:</a:t>
            </a:r>
            <a:endParaRPr sz="1300">
              <a:solidFill>
                <a:schemeClr val="dk1"/>
              </a:solidFill>
            </a:endParaRPr>
          </a:p>
          <a:p>
            <a:pPr indent="-311150" lvl="0" marL="685800" rtl="0" algn="l">
              <a:spcBef>
                <a:spcPts val="1800"/>
              </a:spcBef>
              <a:spcAft>
                <a:spcPts val="0"/>
              </a:spcAft>
              <a:buClr>
                <a:schemeClr val="dk1"/>
              </a:buClr>
              <a:buSzPts val="1300"/>
              <a:buChar char="●"/>
            </a:pPr>
            <a:r>
              <a:rPr lang="ru" sz="1300">
                <a:solidFill>
                  <a:schemeClr val="dk1"/>
                </a:solidFill>
              </a:rPr>
              <a:t>использует порт 80;</a:t>
            </a:r>
            <a:endParaRPr sz="1300">
              <a:solidFill>
                <a:schemeClr val="dk1"/>
              </a:solidFill>
            </a:endParaRPr>
          </a:p>
          <a:p>
            <a:pPr indent="-311150" lvl="0" marL="685800" rtl="0" algn="l">
              <a:spcBef>
                <a:spcPts val="0"/>
              </a:spcBef>
              <a:spcAft>
                <a:spcPts val="0"/>
              </a:spcAft>
              <a:buClr>
                <a:schemeClr val="dk1"/>
              </a:buClr>
              <a:buSzPts val="1300"/>
              <a:buChar char="●"/>
            </a:pPr>
            <a:r>
              <a:rPr lang="ru" sz="1300">
                <a:solidFill>
                  <a:schemeClr val="dk1"/>
                </a:solidFill>
              </a:rPr>
              <a:t>основной объект манипуляции (отправки/получения) - ресурс, на который указывает в запросе клиент (ресурс - это не только файл, а любые данные, например, динамически полученный текст и т.д.);</a:t>
            </a:r>
            <a:endParaRPr sz="1300">
              <a:solidFill>
                <a:schemeClr val="dk1"/>
              </a:solidFill>
            </a:endParaRPr>
          </a:p>
          <a:p>
            <a:pPr indent="-311150" lvl="0" marL="685800" rtl="0" algn="l">
              <a:spcBef>
                <a:spcPts val="0"/>
              </a:spcBef>
              <a:spcAft>
                <a:spcPts val="0"/>
              </a:spcAft>
              <a:buClr>
                <a:schemeClr val="dk1"/>
              </a:buClr>
              <a:buSzPts val="1300"/>
              <a:buChar char="●"/>
            </a:pPr>
            <a:r>
              <a:rPr lang="ru" sz="1300">
                <a:solidFill>
                  <a:schemeClr val="dk1"/>
                </a:solidFill>
              </a:rPr>
              <a:t>возможность указать в запросе и ответе способ представления одного и того же ресурса по различным параметрам: формату, кодировке, языку и т.д;</a:t>
            </a:r>
            <a:endParaRPr sz="1300">
              <a:solidFill>
                <a:schemeClr val="dk1"/>
              </a:solidFill>
            </a:endParaRPr>
          </a:p>
          <a:p>
            <a:pPr indent="-311150" lvl="0" marL="685800" rtl="0" algn="l">
              <a:spcBef>
                <a:spcPts val="0"/>
              </a:spcBef>
              <a:spcAft>
                <a:spcPts val="0"/>
              </a:spcAft>
              <a:buClr>
                <a:schemeClr val="dk1"/>
              </a:buClr>
              <a:buSzPts val="1300"/>
              <a:buChar char="●"/>
            </a:pPr>
            <a:r>
              <a:rPr lang="ru" sz="1300">
                <a:solidFill>
                  <a:schemeClr val="dk1"/>
                </a:solidFill>
              </a:rPr>
              <a:t>не имеет состояний - никакой запрос не связан с другим запросом и не знает, что было сделано до этого.</a:t>
            </a:r>
            <a:endParaRPr sz="13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F4D7E428425244AD411A84C8FB6522" ma:contentTypeVersion="13" ma:contentTypeDescription="Create a new document." ma:contentTypeScope="" ma:versionID="bf255fe42a4bf860b4e16aeaf9b4a4a4">
  <xsd:schema xmlns:xsd="http://www.w3.org/2001/XMLSchema" xmlns:xs="http://www.w3.org/2001/XMLSchema" xmlns:p="http://schemas.microsoft.com/office/2006/metadata/properties" xmlns:ns2="e9091f9e-0e50-4e57-8e3c-7fb84e14e7c7" xmlns:ns3="6b6a5f72-2b56-4921-a727-64bba72af7fb" targetNamespace="http://schemas.microsoft.com/office/2006/metadata/properties" ma:root="true" ma:fieldsID="f8d554c6191ec0ab53d8c149684f3cb6" ns2:_="" ns3:_="">
    <xsd:import namespace="e9091f9e-0e50-4e57-8e3c-7fb84e14e7c7"/>
    <xsd:import namespace="6b6a5f72-2b56-4921-a727-64bba72af7f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091f9e-0e50-4e57-8e3c-7fb84e14e7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68b2bcd-3960-4df8-afb5-1b38f073375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b6a5f72-2b56-4921-a727-64bba72af7f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99ea218c-cddd-4059-adbf-599c51b192f5}" ma:internalName="TaxCatchAll" ma:showField="CatchAllData" ma:web="6b6a5f72-2b56-4921-a727-64bba72af7f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E2A1EC-9BF7-402B-8EC9-634EC672928C}"/>
</file>

<file path=customXml/itemProps2.xml><?xml version="1.0" encoding="utf-8"?>
<ds:datastoreItem xmlns:ds="http://schemas.openxmlformats.org/officeDocument/2006/customXml" ds:itemID="{FFCAE8E8-9BFB-48DB-B393-AA4141706F76}"/>
</file>