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8"/>
  </p:notesMasterIdLst>
  <p:sldIdLst>
    <p:sldId id="256" r:id="rId3"/>
    <p:sldId id="305" r:id="rId4"/>
    <p:sldId id="292" r:id="rId5"/>
    <p:sldId id="284" r:id="rId6"/>
    <p:sldId id="307" r:id="rId7"/>
    <p:sldId id="278" r:id="rId8"/>
    <p:sldId id="257" r:id="rId9"/>
    <p:sldId id="293" r:id="rId10"/>
    <p:sldId id="287" r:id="rId11"/>
    <p:sldId id="308" r:id="rId12"/>
    <p:sldId id="311" r:id="rId13"/>
    <p:sldId id="288" r:id="rId14"/>
    <p:sldId id="310" r:id="rId15"/>
    <p:sldId id="318" r:id="rId16"/>
    <p:sldId id="290" r:id="rId17"/>
    <p:sldId id="309" r:id="rId18"/>
    <p:sldId id="315" r:id="rId19"/>
    <p:sldId id="286" r:id="rId20"/>
    <p:sldId id="313" r:id="rId21"/>
    <p:sldId id="312" r:id="rId22"/>
    <p:sldId id="317" r:id="rId23"/>
    <p:sldId id="321" r:id="rId24"/>
    <p:sldId id="295" r:id="rId25"/>
    <p:sldId id="320" r:id="rId26"/>
    <p:sldId id="314" r:id="rId27"/>
    <p:sldId id="316" r:id="rId28"/>
    <p:sldId id="296" r:id="rId29"/>
    <p:sldId id="297" r:id="rId30"/>
    <p:sldId id="322" r:id="rId31"/>
    <p:sldId id="298" r:id="rId32"/>
    <p:sldId id="299" r:id="rId33"/>
    <p:sldId id="300" r:id="rId34"/>
    <p:sldId id="319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E75E278A-FF0E-49A4-B170-79828D63BBAD}">
          <p14:sldIdLst>
            <p14:sldId id="256"/>
            <p14:sldId id="305"/>
          </p14:sldIdLst>
        </p14:section>
        <p14:section name="Основная часть" id="{B9B51309-D148-4332-87C2-07BE32FBCA3B}">
          <p14:sldIdLst>
            <p14:sldId id="292"/>
            <p14:sldId id="284"/>
            <p14:sldId id="307"/>
            <p14:sldId id="278"/>
            <p14:sldId id="257"/>
            <p14:sldId id="293"/>
            <p14:sldId id="287"/>
            <p14:sldId id="308"/>
            <p14:sldId id="311"/>
            <p14:sldId id="288"/>
            <p14:sldId id="310"/>
            <p14:sldId id="318"/>
            <p14:sldId id="290"/>
            <p14:sldId id="309"/>
            <p14:sldId id="315"/>
            <p14:sldId id="286"/>
            <p14:sldId id="313"/>
            <p14:sldId id="312"/>
            <p14:sldId id="317"/>
            <p14:sldId id="321"/>
            <p14:sldId id="295"/>
            <p14:sldId id="320"/>
            <p14:sldId id="314"/>
            <p14:sldId id="316"/>
            <p14:sldId id="296"/>
            <p14:sldId id="297"/>
            <p14:sldId id="322"/>
            <p14:sldId id="298"/>
            <p14:sldId id="299"/>
          </p14:sldIdLst>
        </p14:section>
        <p14:section name="Окончание" id="{5E1A04B5-8E02-4E2D-B748-E46DA1CB568B}">
          <p14:sldIdLst>
            <p14:sldId id="300"/>
            <p14:sldId id="319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271" autoAdjust="0"/>
  </p:normalViewPr>
  <p:slideViewPr>
    <p:cSldViewPr snapToGrid="0">
      <p:cViewPr varScale="1">
        <p:scale>
          <a:sx n="81" d="100"/>
          <a:sy n="81" d="100"/>
        </p:scale>
        <p:origin x="67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27-Sep-17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6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7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5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9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1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7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4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7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3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7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8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9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5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9C31-C159-4D81-B5B5-D929E6250160}" type="datetime1">
              <a:rPr lang="en-US" smtClean="0"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CF32-A33A-4BCE-9AE4-37DACDD84889}" type="datetime1">
              <a:rPr lang="en-US" smtClean="0"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F18E-0818-4FA1-9F79-ABB93115FDC6}" type="datetime1">
              <a:rPr lang="en-US" smtClean="0"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E2FA-DC47-4093-90AA-CD5D8CD786E8}" type="datetime1">
              <a:rPr lang="en-US" smtClean="0"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0F-AFCF-4C4E-ADC5-3B60D42376FB}" type="datetime1">
              <a:rPr lang="en-US" smtClean="0"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7B1-3DEA-4B2F-9CB1-C0F1BF8FF893}" type="datetime1">
              <a:rPr lang="en-US" smtClean="0"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E3C-EE86-472F-B4CB-41BB596651EB}" type="datetime1">
              <a:rPr lang="en-US" smtClean="0"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C5C0-BC5A-446D-84FB-4402A3ABF165}" type="datetime1">
              <a:rPr lang="en-US" smtClean="0"/>
              <a:t>27-Sep-17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F71-0CAB-451B-8546-3D39D912A807}" type="datetime1">
              <a:rPr lang="en-US" smtClean="0"/>
              <a:t>27-Sep-17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83574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F71-0CAB-451B-8546-3D39D912A807}" type="datetime1">
              <a:rPr lang="en-US" smtClean="0"/>
              <a:t>27-Sep-17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357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06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26E6-6CA2-406C-8787-947FA53021CA}" type="datetime1">
              <a:rPr lang="en-US" smtClean="0"/>
              <a:t>27-Sep-17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4C5F-4B75-448B-B808-BF2A9726754B}" type="datetime1">
              <a:rPr lang="en-US" smtClean="0"/>
              <a:t>27-Sep-17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CF95-8B99-408F-9459-8C8853FFC3BF}" type="datetime1">
              <a:rPr lang="en-US" smtClean="0"/>
              <a:t>27-Sep-17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fxteam/2012/04/13/should-i-expose-synchronous-wrappers-for-asynchronous-method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pfxteam/2012/03/24/should-i-expose-asynchronous-wrappers-for-synchronous-method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vegetarianprogrammer.blogspot.ru/2012/12/understanding-synchronizationcontext-in.html" TargetMode="External"/><Relationship Id="rId3" Type="http://schemas.openxmlformats.org/officeDocument/2006/relationships/hyperlink" Target="https://weblogs.asp.net/dixin/understanding-c-sharp-async-await-1-compilation" TargetMode="External"/><Relationship Id="rId7" Type="http://schemas.openxmlformats.org/officeDocument/2006/relationships/hyperlink" Target="https://codeblog.jonskeet.uk/2011/05/08/eduasync-part-1-introduction/" TargetMode="External"/><Relationship Id="rId12" Type="http://schemas.openxmlformats.org/officeDocument/2006/relationships/hyperlink" Target="https://blogs.msdn.microsoft.com/pfxteam/2012/04/13/should-i-expose-synchronous-wrappers-for-asynchronous-method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pfxteam/" TargetMode="External"/><Relationship Id="rId11" Type="http://schemas.openxmlformats.org/officeDocument/2006/relationships/hyperlink" Target="https://blogs.msdn.microsoft.com/pfxteam/2012/03/24/should-i-expose-asynchronous-wrappers-for-synchronous-methods/" TargetMode="External"/><Relationship Id="rId5" Type="http://schemas.openxmlformats.org/officeDocument/2006/relationships/hyperlink" Target="https://blog.stephencleary.com/2013/10/taskrun-etiquette-and-proper-usage.html" TargetMode="External"/><Relationship Id="rId10" Type="http://schemas.openxmlformats.org/officeDocument/2006/relationships/hyperlink" Target="https://blogs.msdn.microsoft.com/pfxteam/2012/06/15/executioncontext-vs-synchronizationcontext/" TargetMode="External"/><Relationship Id="rId4" Type="http://schemas.openxmlformats.org/officeDocument/2006/relationships/hyperlink" Target="https://blog.stephencleary.com/" TargetMode="External"/><Relationship Id="rId9" Type="http://schemas.openxmlformats.org/officeDocument/2006/relationships/hyperlink" Target="https://msdn.microsoft.com/en-us/magazine/gg598924.asp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h8cT6qI-n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eries/Three-Essential-Tips-for-Async" TargetMode="External"/><Relationship Id="rId5" Type="http://schemas.openxmlformats.org/officeDocument/2006/relationships/hyperlink" Target="https://channel9.msdn.com/Events/BUILD/BUILD2011/TOOL-829T" TargetMode="External"/><Relationship Id="rId4" Type="http://schemas.openxmlformats.org/officeDocument/2006/relationships/hyperlink" Target="https://channel9.msdn.com/Events/aspConf/aspConf/Async-in-ASP-NE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orikas/ItSred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gorgrishechko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107" y="874045"/>
            <a:ext cx="10515600" cy="2387600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</a:t>
            </a:r>
            <a:r>
              <a:rPr lang="ru-RU" dirty="0"/>
              <a:t>и все, что вы боялись спросить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8394575" cy="1747391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2060"/>
                </a:solidFill>
              </a:rPr>
              <a:t>Гришечко</a:t>
            </a:r>
            <a:r>
              <a:rPr lang="ru-RU" dirty="0">
                <a:solidFill>
                  <a:srgbClr val="002060"/>
                </a:solidFill>
              </a:rPr>
              <a:t> Егор</a:t>
            </a:r>
          </a:p>
          <a:p>
            <a:r>
              <a:rPr lang="en-US" dirty="0" err="1">
                <a:solidFill>
                  <a:srgbClr val="002060"/>
                </a:solidFill>
              </a:rPr>
              <a:t>CodeBeavers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0F0E3-1179-4C6F-BC01-7A376C5A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435125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14516"/>
            <a:ext cx="10748963" cy="120808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 что с </a:t>
            </a:r>
            <a:r>
              <a:rPr lang="en-US" sz="3600" dirty="0">
                <a:solidFill>
                  <a:schemeClr val="bg1"/>
                </a:solidFill>
              </a:rPr>
              <a:t>Core</a:t>
            </a:r>
            <a:r>
              <a:rPr lang="ru-RU" sz="3600" dirty="0">
                <a:solidFill>
                  <a:schemeClr val="bg1"/>
                </a:solidFill>
              </a:rPr>
              <a:t>?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10668-DF2A-4DE3-901F-54ECF4DDF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139"/>
            <a:ext cx="4037026" cy="4379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045C6-1043-4E3D-B2B5-403EB801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440" y="844102"/>
            <a:ext cx="7439928" cy="5933961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cxnSpLocks/>
          </p:cNvCxnSpPr>
          <p:nvPr/>
        </p:nvCxnSpPr>
        <p:spPr>
          <a:xfrm>
            <a:off x="3880093" y="3876036"/>
            <a:ext cx="446101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6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Вниз, к центру </a:t>
            </a:r>
            <a:r>
              <a:rPr lang="ru-RU" dirty="0" err="1"/>
              <a:t>стэйт</a:t>
            </a:r>
            <a:r>
              <a:rPr lang="ru-RU" dirty="0"/>
              <a:t> машины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73BCB-42B2-468E-B351-135A3B7A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75" y="1955058"/>
            <a:ext cx="8480484" cy="36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56702"/>
            <a:ext cx="10748962" cy="120808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Вниз, к центру </a:t>
            </a:r>
            <a:r>
              <a:rPr lang="ru-RU" sz="3600" dirty="0" err="1">
                <a:solidFill>
                  <a:schemeClr val="bg1"/>
                </a:solidFill>
              </a:rPr>
              <a:t>стэйт</a:t>
            </a:r>
            <a:r>
              <a:rPr lang="ru-RU" sz="3600" dirty="0">
                <a:solidFill>
                  <a:schemeClr val="bg1"/>
                </a:solidFill>
              </a:rPr>
              <a:t> машины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33BF7-D9EB-4779-AE7E-E33F993A0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25" y="1051386"/>
            <a:ext cx="8884598" cy="57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0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043EB-2FC8-430A-9981-22689AAE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61" y="0"/>
            <a:ext cx="5593278" cy="6858000"/>
          </a:xfrm>
          <a:prstGeom prst="rect">
            <a:avLst/>
          </a:prstGeom>
        </p:spPr>
      </p:pic>
      <p:cxnSp>
        <p:nvCxnSpPr>
          <p:cNvPr id="7" name="Прямая соединительная линия 10">
            <a:extLst>
              <a:ext uri="{FF2B5EF4-FFF2-40B4-BE49-F238E27FC236}">
                <a16:creationId xmlns:a16="http://schemas.microsoft.com/office/drawing/2014/main" id="{3CA1B7A4-65D6-4832-8F1A-36EF2DE12A0B}"/>
              </a:ext>
            </a:extLst>
          </p:cNvPr>
          <p:cNvCxnSpPr>
            <a:cxnSpLocks/>
          </p:cNvCxnSpPr>
          <p:nvPr/>
        </p:nvCxnSpPr>
        <p:spPr>
          <a:xfrm>
            <a:off x="4156997" y="1533484"/>
            <a:ext cx="11905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10">
            <a:extLst>
              <a:ext uri="{FF2B5EF4-FFF2-40B4-BE49-F238E27FC236}">
                <a16:creationId xmlns:a16="http://schemas.microsoft.com/office/drawing/2014/main" id="{71BB1EAC-3513-41E5-85AF-0CB6319997A0}"/>
              </a:ext>
            </a:extLst>
          </p:cNvPr>
          <p:cNvCxnSpPr>
            <a:cxnSpLocks/>
          </p:cNvCxnSpPr>
          <p:nvPr/>
        </p:nvCxnSpPr>
        <p:spPr>
          <a:xfrm>
            <a:off x="4034059" y="1756119"/>
            <a:ext cx="31190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0">
            <a:extLst>
              <a:ext uri="{FF2B5EF4-FFF2-40B4-BE49-F238E27FC236}">
                <a16:creationId xmlns:a16="http://schemas.microsoft.com/office/drawing/2014/main" id="{8F6965B1-2CB4-4C79-B6FE-E831508DFB82}"/>
              </a:ext>
            </a:extLst>
          </p:cNvPr>
          <p:cNvCxnSpPr>
            <a:cxnSpLocks/>
          </p:cNvCxnSpPr>
          <p:nvPr/>
        </p:nvCxnSpPr>
        <p:spPr>
          <a:xfrm>
            <a:off x="3938221" y="4646417"/>
            <a:ext cx="130511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Совсем упростим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4E8F-83CA-4A4D-94AC-AB158B04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F5877-BDEF-4E4F-A791-9BF2239B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46" y="1347450"/>
            <a:ext cx="9495942" cy="5254188"/>
          </a:xfrm>
          <a:prstGeom prst="rect">
            <a:avLst/>
          </a:prstGeom>
        </p:spPr>
      </p:pic>
      <p:cxnSp>
        <p:nvCxnSpPr>
          <p:cNvPr id="14" name="Прямая соединительная линия 8">
            <a:extLst>
              <a:ext uri="{FF2B5EF4-FFF2-40B4-BE49-F238E27FC236}">
                <a16:creationId xmlns:a16="http://schemas.microsoft.com/office/drawing/2014/main" id="{D294C95D-B467-454A-81BC-4E61E53BBBA5}"/>
              </a:ext>
            </a:extLst>
          </p:cNvPr>
          <p:cNvCxnSpPr>
            <a:cxnSpLocks/>
          </p:cNvCxnSpPr>
          <p:nvPr/>
        </p:nvCxnSpPr>
        <p:spPr>
          <a:xfrm>
            <a:off x="1589222" y="1817950"/>
            <a:ext cx="1686413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1">
            <a:extLst>
              <a:ext uri="{FF2B5EF4-FFF2-40B4-BE49-F238E27FC236}">
                <a16:creationId xmlns:a16="http://schemas.microsoft.com/office/drawing/2014/main" id="{6EC41501-7DBB-4062-9E8F-4C3BDD3CB6E5}"/>
              </a:ext>
            </a:extLst>
          </p:cNvPr>
          <p:cNvCxnSpPr>
            <a:cxnSpLocks/>
          </p:cNvCxnSpPr>
          <p:nvPr/>
        </p:nvCxnSpPr>
        <p:spPr>
          <a:xfrm>
            <a:off x="1589222" y="2628903"/>
            <a:ext cx="372850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1">
            <a:extLst>
              <a:ext uri="{FF2B5EF4-FFF2-40B4-BE49-F238E27FC236}">
                <a16:creationId xmlns:a16="http://schemas.microsoft.com/office/drawing/2014/main" id="{0492696A-7FB6-4DE4-AE15-1734F1425569}"/>
              </a:ext>
            </a:extLst>
          </p:cNvPr>
          <p:cNvCxnSpPr>
            <a:cxnSpLocks/>
          </p:cNvCxnSpPr>
          <p:nvPr/>
        </p:nvCxnSpPr>
        <p:spPr>
          <a:xfrm>
            <a:off x="2817430" y="5290355"/>
            <a:ext cx="1796051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1">
            <a:extLst>
              <a:ext uri="{FF2B5EF4-FFF2-40B4-BE49-F238E27FC236}">
                <a16:creationId xmlns:a16="http://schemas.microsoft.com/office/drawing/2014/main" id="{5A664891-566F-4B4B-B6F9-4D562054CA37}"/>
              </a:ext>
            </a:extLst>
          </p:cNvPr>
          <p:cNvCxnSpPr>
            <a:cxnSpLocks/>
          </p:cNvCxnSpPr>
          <p:nvPr/>
        </p:nvCxnSpPr>
        <p:spPr>
          <a:xfrm>
            <a:off x="2817430" y="6158045"/>
            <a:ext cx="779327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r>
              <a:rPr lang="ru-RU" dirty="0"/>
              <a:t> – это важно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9" y="1340109"/>
            <a:ext cx="8105826" cy="53813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08A49-FAC7-4013-B46B-7A96692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Веселая задачка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9CC9-A5D6-4E0D-8996-50E9C17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74B6F-6389-49E9-968F-5343518E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95" y="1346054"/>
            <a:ext cx="4351005" cy="55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17</a:t>
            </a:fld>
            <a:endParaRPr lang="en-US"/>
          </a:p>
        </p:txBody>
      </p:sp>
      <p:pic>
        <p:nvPicPr>
          <p:cNvPr id="2" name="d3aca126-ab81-4834-bb54-031b14e8ebc5">
            <a:hlinkClick r:id="" action="ppaction://media"/>
            <a:extLst>
              <a:ext uri="{FF2B5EF4-FFF2-40B4-BE49-F238E27FC236}">
                <a16:creationId xmlns:a16="http://schemas.microsoft.com/office/drawing/2014/main" id="{710E114F-DBE2-4435-B53F-B80E1290D32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67948" y="-94471"/>
            <a:ext cx="12359948" cy="69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Нам нужно на следующий уровень (</a:t>
            </a:r>
            <a:r>
              <a:rPr lang="ru-RU" dirty="0" err="1"/>
              <a:t>Демо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06" y="1425073"/>
            <a:ext cx="10215622" cy="51138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33A51-6D80-422F-BF26-D3052891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2714" y="6389994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2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458673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BA0EE-682F-4B5A-94A1-E070F4F8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0" y="148857"/>
            <a:ext cx="11601633" cy="63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буду разглагольствовать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980" y="1404720"/>
            <a:ext cx="11587567" cy="32443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Обосную, зачем этот доклад нужен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Немного основ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Копнем вглубь </a:t>
            </a:r>
            <a:r>
              <a:rPr lang="en-US" sz="2400" dirty="0" err="1">
                <a:solidFill>
                  <a:schemeClr val="tx1"/>
                </a:solidFill>
              </a:rPr>
              <a:t>StateMachine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Копнём вглубь контекстов и всего, что с ними связано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Поумилияемся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.NET Core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Расскажу пару примеров из жизни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Поспорим про паттерны и подходы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D239-2C08-4590-9134-4F84FF9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__________.jpg (288×222)">
            <a:extLst>
              <a:ext uri="{FF2B5EF4-FFF2-40B4-BE49-F238E27FC236}">
                <a16:creationId xmlns:a16="http://schemas.microsoft.com/office/drawing/2014/main" id="{C6506AC8-E64C-4462-935F-EAECA43E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651" y="4570216"/>
            <a:ext cx="2317149" cy="17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r>
              <a:rPr lang="ru-RU" dirty="0"/>
              <a:t> – это тоже важно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08A49-FAC7-4013-B46B-7A96692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492875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 descr="http://infreactor.org/uploads/2016/08/14/orig-gettyimages-51139876800-1471140170.jpg">
            <a:extLst>
              <a:ext uri="{FF2B5EF4-FFF2-40B4-BE49-F238E27FC236}">
                <a16:creationId xmlns:a16="http://schemas.microsoft.com/office/drawing/2014/main" id="{218A0449-E294-4DD7-B279-6BB12A8C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6" y="1363760"/>
            <a:ext cx="9790761" cy="535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2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21388-8B67-476C-A1D9-30498430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7" y="2281961"/>
            <a:ext cx="11586681" cy="33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2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92C42-4A6F-4AAA-93C1-CE239526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6" y="1496898"/>
            <a:ext cx="11872810" cy="46022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F5D02-7214-4ACD-8874-5430EB8AAE92}"/>
              </a:ext>
            </a:extLst>
          </p:cNvPr>
          <p:cNvSpPr/>
          <p:nvPr/>
        </p:nvSpPr>
        <p:spPr>
          <a:xfrm>
            <a:off x="203755" y="6211669"/>
            <a:ext cx="10429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https://weblogs.asp.net/dixin/understanding-c-sharp-async-await-3-runtime-context</a:t>
            </a:r>
          </a:p>
        </p:txBody>
      </p:sp>
    </p:spTree>
    <p:extLst>
      <p:ext uri="{BB962C8B-B14F-4D97-AF65-F5344CB8AC3E}">
        <p14:creationId xmlns:p14="http://schemas.microsoft.com/office/powerpoint/2010/main" val="49641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D1967-FC5D-4D69-BFF4-42884E8E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6" y="2054503"/>
            <a:ext cx="10518390" cy="34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46B48-7B0B-445C-8929-E7762963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7" y="1407883"/>
            <a:ext cx="9962857" cy="53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1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Веселая задачка</a:t>
            </a:r>
            <a:r>
              <a:rPr lang="en-US" dirty="0"/>
              <a:t> </a:t>
            </a:r>
            <a:r>
              <a:rPr lang="ru-RU" dirty="0"/>
              <a:t>№2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9CC9-A5D6-4E0D-8996-50E9C17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4DF3E-6FAE-46D8-83EA-A4CC1156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03" y="1460904"/>
            <a:ext cx="7966228" cy="4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0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52412"/>
            <a:ext cx="10748963" cy="120808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AspNetSynchronizationContext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C24FE-D769-459F-BB34-D22F7DC5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3" y="844565"/>
            <a:ext cx="8853654" cy="1911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FAAAD-9AB4-44F2-970C-56B08743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3" y="2755901"/>
            <a:ext cx="9173363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же в 2к17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98" y="2524491"/>
            <a:ext cx="2800717" cy="2800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88" y="2524491"/>
            <a:ext cx="3430465" cy="24928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73982-947B-443E-B81E-8793653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Упс</a:t>
            </a:r>
            <a:r>
              <a:rPr lang="ru-RU" dirty="0"/>
              <a:t>…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489417"/>
            <a:ext cx="10752992" cy="49877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614F0-DA90-4D20-91BD-7A2A664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29</a:t>
            </a:fld>
            <a:endParaRPr lang="en-US"/>
          </a:p>
        </p:txBody>
      </p:sp>
      <p:pic>
        <p:nvPicPr>
          <p:cNvPr id="5" name="67b429cf-6765-4961-8f15-0d56b0e6d684">
            <a:hlinkClick r:id="" action="ppaction://media"/>
            <a:extLst>
              <a:ext uri="{FF2B5EF4-FFF2-40B4-BE49-F238E27FC236}">
                <a16:creationId xmlns:a16="http://schemas.microsoft.com/office/drawing/2014/main" id="{8B461357-E72C-4F31-BDFD-CBDD1AD198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5927" cy="64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нам нужна асинхронность?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D09F-DD12-4581-A0AA-220A976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https://img.raymond.cc/blog/wp-content/uploads/2014/07/close-the-program-wait-for-respond.png">
            <a:extLst>
              <a:ext uri="{FF2B5EF4-FFF2-40B4-BE49-F238E27FC236}">
                <a16:creationId xmlns:a16="http://schemas.microsoft.com/office/drawing/2014/main" id="{EAD1B6EE-A005-456A-BA6D-E8A485FD8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4" y="1383278"/>
            <a:ext cx="37147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browser loading">
            <a:extLst>
              <a:ext uri="{FF2B5EF4-FFF2-40B4-BE49-F238E27FC236}">
                <a16:creationId xmlns:a16="http://schemas.microsoft.com/office/drawing/2014/main" id="{5FF60816-814E-468D-9460-DFDCF41A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05" y="1383278"/>
            <a:ext cx="3701989" cy="370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ui freeze">
            <a:extLst>
              <a:ext uri="{FF2B5EF4-FFF2-40B4-BE49-F238E27FC236}">
                <a16:creationId xmlns:a16="http://schemas.microsoft.com/office/drawing/2014/main" id="{03290301-831B-48D9-820B-A94AD2438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60" y="3707378"/>
            <a:ext cx="4000926" cy="28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опыта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5" y="1369340"/>
            <a:ext cx="8889476" cy="53898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9CC9-A5D6-4E0D-8996-50E9C17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Похоливарим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573396"/>
            <a:ext cx="10749368" cy="1272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Не стоит оборачивать синхронный код в асинхронный</a:t>
            </a:r>
            <a:endParaRPr lang="en-US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Не стоит оборачивать асинхронный код в синхронный</a:t>
            </a:r>
            <a:endParaRPr lang="en-US" sz="32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7CC9D-E440-4929-B112-379081D9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2DB244-5196-4837-A993-86B1DE546D61}"/>
              </a:ext>
            </a:extLst>
          </p:cNvPr>
          <p:cNvSpPr txBox="1">
            <a:spLocks/>
          </p:cNvSpPr>
          <p:nvPr/>
        </p:nvSpPr>
        <p:spPr>
          <a:xfrm>
            <a:off x="360908" y="5330046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https://blogs.msdn.microsoft.com/pfxteam/2012/04/13/should-i-expose-synchronous-wrappers-for-asynchronous-methods/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500" u="sng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https://blogs.msdn.microsoft.com/pfxteam/2012/03/24/should-i-expose-asynchronous-wrappers-for-synchronous-methods/</a:t>
            </a:r>
            <a:endParaRPr lang="en-US" sz="35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500" u="sng" dirty="0">
                <a:solidFill>
                  <a:schemeClr val="accent1">
                    <a:lumMod val="75000"/>
                  </a:schemeClr>
                </a:solidFill>
              </a:rPr>
              <a:t>https://docs.microsoft.com/en-us/dotnet/csharp/async</a:t>
            </a:r>
          </a:p>
          <a:p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  <a:r>
              <a:rPr lang="en-US" dirty="0"/>
              <a:t>(</a:t>
            </a:r>
            <a:r>
              <a:rPr lang="ru-RU" dirty="0"/>
              <a:t>книги)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9" y="1694717"/>
            <a:ext cx="3638550" cy="4752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7" y="1694716"/>
            <a:ext cx="3629025" cy="4752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9815C-1D7C-4C15-8A56-B52278C8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еще?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4434" y="1848949"/>
            <a:ext cx="110014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hlinkClick r:id="rId3"/>
              </a:rPr>
              <a:t>https://weblogs.asp.net/dixin/understanding-c-sharp-async-await-1-compilation</a:t>
            </a:r>
            <a:r>
              <a:rPr lang="ru-RU" sz="2000" dirty="0"/>
              <a:t> - кратко и обо всем</a:t>
            </a:r>
            <a:endParaRPr lang="en-US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https://blog.stephencleary.com/2013/10/taskrun-etiquette-and-proper-usage.html</a:t>
            </a:r>
            <a:r>
              <a:rPr lang="en-US" sz="2000" dirty="0"/>
              <a:t> </a:t>
            </a:r>
            <a:r>
              <a:rPr lang="ru-RU" sz="2000" dirty="0"/>
              <a:t>– </a:t>
            </a:r>
            <a:r>
              <a:rPr lang="en-US" sz="2000" dirty="0"/>
              <a:t>(Stephen Cleary)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https://blogs.msdn.microsoft.com/pfxteam/</a:t>
            </a:r>
            <a:r>
              <a:rPr lang="en-US" sz="2000" dirty="0"/>
              <a:t> - </a:t>
            </a:r>
            <a:r>
              <a:rPr lang="ru-RU" sz="2000" dirty="0"/>
              <a:t>команда отвечающая за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https://codeblog.jonskeet.uk/2011/05/08/eduasync-part-1-introduction/</a:t>
            </a:r>
            <a:r>
              <a:rPr lang="en-US" sz="2000" dirty="0"/>
              <a:t> - Jon Skeet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http://vegetarianprogrammer.blogspot.ru/2012/12/understanding-synchronizationcontext-in.html</a:t>
            </a:r>
            <a:r>
              <a:rPr lang="ru-RU" sz="2000" dirty="0"/>
              <a:t> - хорошая статья про контексты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https://msdn.microsoft.com/en-us/magazine/gg598924.aspx</a:t>
            </a:r>
            <a:r>
              <a:rPr lang="en-US" sz="2000" dirty="0"/>
              <a:t> - </a:t>
            </a:r>
            <a:r>
              <a:rPr lang="ru-RU" sz="2000" dirty="0"/>
              <a:t>еще статья про контекст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https://blogs.msdn.microsoft.com/pfxteam/2012/06/15/executioncontext-vs-synchronizationcontext/</a:t>
            </a:r>
            <a:r>
              <a:rPr lang="en-US" sz="2000" dirty="0"/>
              <a:t> - </a:t>
            </a:r>
            <a:r>
              <a:rPr lang="en-US" sz="2000" dirty="0" err="1"/>
              <a:t>ExecutionContext</a:t>
            </a:r>
            <a:r>
              <a:rPr lang="en-US" sz="2000" dirty="0"/>
              <a:t> vs </a:t>
            </a:r>
            <a:r>
              <a:rPr lang="en-US" sz="2000" dirty="0" err="1"/>
              <a:t>SynchronizationContext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1"/>
              </a:rPr>
              <a:t>https://blogs.msdn.microsoft.com/pfxteam/2012/03/24/should-i-expose-asynchronous-wrappers-for-synchronous-methods/</a:t>
            </a:r>
            <a:r>
              <a:rPr lang="en-US" sz="2000" dirty="0"/>
              <a:t> - </a:t>
            </a:r>
            <a:r>
              <a:rPr lang="ru-RU" sz="2000" dirty="0"/>
              <a:t>нужно ли оборачивать синхронное в асинхронное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2"/>
              </a:rPr>
              <a:t>https://blogs.msdn.microsoft.com/pfxteam/2012/04/13/should-i-expose-synchronous-wrappers-for-asynchronous-methods/</a:t>
            </a:r>
            <a:r>
              <a:rPr lang="ru-RU" sz="2000" dirty="0"/>
              <a:t> - нужно ли оборачивать синхронное в асинхронное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4434" y="1381582"/>
            <a:ext cx="1180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Статьи</a:t>
            </a: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67B0-C6F0-4959-B83E-A279377F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0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еще?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4434" y="1476549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Видео</a:t>
            </a:r>
            <a:endParaRPr lang="en-US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4434" y="2043672"/>
            <a:ext cx="110014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https://www.youtube.com/watch?v=lh8cT6qI-nA</a:t>
            </a:r>
            <a:r>
              <a:rPr lang="ru-RU" sz="2000" dirty="0"/>
              <a:t> – Андрей </a:t>
            </a:r>
            <a:r>
              <a:rPr lang="ru-RU" sz="2000" dirty="0" err="1"/>
              <a:t>Часовских</a:t>
            </a:r>
            <a:r>
              <a:rPr lang="ru-RU" sz="2000" dirty="0"/>
              <a:t> — </a:t>
            </a:r>
            <a:r>
              <a:rPr lang="ru-RU" sz="2000" dirty="0" err="1"/>
              <a:t>Async</a:t>
            </a:r>
            <a:r>
              <a:rPr lang="ru-RU" sz="2000" dirty="0"/>
              <a:t>/</a:t>
            </a:r>
            <a:r>
              <a:rPr lang="ru-RU" sz="2000" dirty="0" err="1"/>
              <a:t>await</a:t>
            </a:r>
            <a:r>
              <a:rPr lang="ru-RU" sz="2000" dirty="0"/>
              <a:t>: собираем грабли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https://channel9.msdn.com/Events/aspConf/aspConf/Async-in-ASP-NET</a:t>
            </a:r>
            <a:r>
              <a:rPr lang="ru-RU" sz="2000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async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ASP.NET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https://channel9.msdn.com/Events/BUILD/BUILD2011/TOOL-829T</a:t>
            </a:r>
            <a:r>
              <a:rPr lang="en-US" sz="2000" dirty="0"/>
              <a:t> - The </a:t>
            </a:r>
            <a:r>
              <a:rPr lang="en-US" sz="2000" dirty="0" err="1"/>
              <a:t>zen</a:t>
            </a:r>
            <a:r>
              <a:rPr lang="en-US" sz="2000" dirty="0"/>
              <a:t> of </a:t>
            </a:r>
            <a:r>
              <a:rPr lang="en-US" sz="2000" dirty="0" err="1"/>
              <a:t>async</a:t>
            </a:r>
            <a:r>
              <a:rPr lang="en-US" sz="2000" dirty="0"/>
              <a:t>: Best practices for best 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https://channel9.msdn.com/Series/Three-Essential-Tips-for-Async</a:t>
            </a:r>
            <a:r>
              <a:rPr lang="en-US" sz="2000" dirty="0"/>
              <a:t> - Six Essential Tips for </a:t>
            </a:r>
            <a:r>
              <a:rPr lang="en-US" sz="2000" dirty="0" err="1"/>
              <a:t>Async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https://channel9.msdn.com/Series/Three-Essential-Tips-for-Async</a:t>
            </a:r>
            <a:r>
              <a:rPr lang="en-US" sz="2000" dirty="0"/>
              <a:t> - Tip 4: </a:t>
            </a:r>
            <a:r>
              <a:rPr lang="en-US" sz="2000" dirty="0" err="1"/>
              <a:t>Async</a:t>
            </a:r>
            <a:r>
              <a:rPr lang="en-US" sz="2000" dirty="0"/>
              <a:t> Library Methods Shouldn't Lie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67B0-C6F0-4959-B83E-A279377F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23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Минутка тщеславия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434" y="15068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chemeClr val="tx1"/>
                </a:solidFill>
                <a:latin typeface="+mn-lt"/>
              </a:rPr>
              <a:t>Большое спасибо за внимание!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4434" y="284110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Ссылки: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4434" y="3596027"/>
            <a:ext cx="91141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hlinkClick r:id="rId3"/>
              </a:rPr>
              <a:t>https://github.com/egorikas/ItSreda</a:t>
            </a:r>
            <a:r>
              <a:rPr lang="en-US" sz="2400" dirty="0"/>
              <a:t> - </a:t>
            </a:r>
            <a:r>
              <a:rPr lang="ru-RU" sz="2400" dirty="0"/>
              <a:t>презентация и примеры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egorikas.com – </a:t>
            </a:r>
            <a:r>
              <a:rPr lang="ru-RU" sz="2400" dirty="0"/>
              <a:t>мой блог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egorgrishechko@gmail.com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B47F3-CB35-48A6-9006-01F721C1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это нужно на сервере?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4" y="1734483"/>
            <a:ext cx="4396250" cy="15661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51" y="1696108"/>
            <a:ext cx="4396250" cy="16045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58" y="4154575"/>
            <a:ext cx="4589318" cy="1587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D5484-972E-4743-88AB-F2E289EB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AFCAD2-5891-4638-8606-4521ECC05F64}"/>
              </a:ext>
            </a:extLst>
          </p:cNvPr>
          <p:cNvSpPr txBox="1">
            <a:spLocks/>
          </p:cNvSpPr>
          <p:nvPr/>
        </p:nvSpPr>
        <p:spPr>
          <a:xfrm>
            <a:off x="379761" y="5512609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 dirty="0">
                <a:solidFill>
                  <a:schemeClr val="accent1">
                    <a:lumMod val="75000"/>
                  </a:schemeClr>
                </a:solidFill>
              </a:rPr>
              <a:t>https://docs.microsoft.com/en-us/dotnet/standard/async-in-depth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Немногие основы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D09F-DD12-4581-A0AA-220A976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61332B-6892-4BB2-BF0D-294F25B23B07}"/>
              </a:ext>
            </a:extLst>
          </p:cNvPr>
          <p:cNvSpPr txBox="1">
            <a:spLocks/>
          </p:cNvSpPr>
          <p:nvPr/>
        </p:nvSpPr>
        <p:spPr>
          <a:xfrm>
            <a:off x="604434" y="4595665"/>
            <a:ext cx="9916190" cy="1287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</a:rPr>
              <a:t>Асинхронное программирование </a:t>
            </a:r>
            <a:r>
              <a:rPr lang="ru-RU" sz="2000" dirty="0">
                <a:solidFill>
                  <a:schemeClr val="tx1"/>
                </a:solidFill>
              </a:rPr>
              <a:t>– стиль программирование, в котором основной поток выполнения не блокируется. А выполнение кода превращается из последовательного в поток обратных вызовов (</a:t>
            </a:r>
            <a:r>
              <a:rPr lang="en-US" sz="2000" dirty="0">
                <a:solidFill>
                  <a:schemeClr val="tx1"/>
                </a:solidFill>
              </a:rPr>
              <a:t>call back)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F8B57C-FA80-4C99-8E13-295005F78384}"/>
              </a:ext>
            </a:extLst>
          </p:cNvPr>
          <p:cNvSpPr txBox="1">
            <a:spLocks/>
          </p:cNvSpPr>
          <p:nvPr/>
        </p:nvSpPr>
        <p:spPr>
          <a:xfrm>
            <a:off x="675454" y="585207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tx1"/>
                </a:solidFill>
              </a:rPr>
              <a:t>Как было?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F32C31-D657-499B-BFE4-51553460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54" y="1794075"/>
            <a:ext cx="11587567" cy="1272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chemeClr val="tx1"/>
                </a:solidFill>
              </a:rPr>
              <a:t>synchronous Programming Model (</a:t>
            </a:r>
            <a:r>
              <a:rPr lang="en-US" sz="1800" b="1" dirty="0" err="1">
                <a:solidFill>
                  <a:schemeClr val="tx1"/>
                </a:solidFill>
              </a:rPr>
              <a:t>Begin</a:t>
            </a:r>
            <a:r>
              <a:rPr lang="en-US" sz="1800" i="1" dirty="0" err="1">
                <a:solidFill>
                  <a:schemeClr val="tx1"/>
                </a:solidFill>
              </a:rPr>
              <a:t>OperationName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b="1" dirty="0" err="1">
                <a:solidFill>
                  <a:schemeClr val="tx1"/>
                </a:solidFill>
              </a:rPr>
              <a:t>End</a:t>
            </a:r>
            <a:r>
              <a:rPr lang="en-US" sz="1800" i="1" dirty="0" err="1">
                <a:solidFill>
                  <a:schemeClr val="tx1"/>
                </a:solidFill>
              </a:rPr>
              <a:t>OperationName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Event-based Asynchronous Programming (</a:t>
            </a:r>
            <a:r>
              <a:rPr lang="en-US" sz="1800" i="1" dirty="0" err="1">
                <a:solidFill>
                  <a:schemeClr val="tx1"/>
                </a:solidFill>
              </a:rPr>
              <a:t>OperationName</a:t>
            </a:r>
            <a:r>
              <a:rPr lang="en-US" sz="1800" b="1" dirty="0" err="1">
                <a:solidFill>
                  <a:schemeClr val="tx1"/>
                </a:solidFill>
              </a:rPr>
              <a:t>Async</a:t>
            </a:r>
            <a:r>
              <a:rPr lang="en-US" sz="1800" dirty="0">
                <a:solidFill>
                  <a:schemeClr val="tx1"/>
                </a:solidFill>
              </a:rPr>
              <a:t>()/</a:t>
            </a:r>
            <a:r>
              <a:rPr lang="en-US" sz="1800" i="1" dirty="0" err="1">
                <a:solidFill>
                  <a:schemeClr val="tx1"/>
                </a:solidFill>
              </a:rPr>
              <a:t>OperationName</a:t>
            </a:r>
            <a:r>
              <a:rPr lang="en-US" sz="1800" b="1" dirty="0" err="1">
                <a:solidFill>
                  <a:schemeClr val="tx1"/>
                </a:solidFill>
              </a:rPr>
              <a:t>Completed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E563A7-1DCA-47F2-85AB-3A0230A97753}"/>
              </a:ext>
            </a:extLst>
          </p:cNvPr>
          <p:cNvSpPr txBox="1">
            <a:spLocks/>
          </p:cNvSpPr>
          <p:nvPr/>
        </p:nvSpPr>
        <p:spPr>
          <a:xfrm>
            <a:off x="675454" y="3680114"/>
            <a:ext cx="9486623" cy="1272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Task-base Asynchronous Pattern </a:t>
            </a:r>
            <a:r>
              <a:rPr lang="ru-RU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TAP)  (</a:t>
            </a:r>
            <a:r>
              <a:rPr lang="en-US" sz="2000" b="1" dirty="0" err="1">
                <a:solidFill>
                  <a:schemeClr val="tx1"/>
                </a:solidFill>
              </a:rPr>
              <a:t>async</a:t>
            </a:r>
            <a:r>
              <a:rPr lang="en-US" sz="2000" b="1" dirty="0">
                <a:solidFill>
                  <a:schemeClr val="tx1"/>
                </a:solidFill>
              </a:rPr>
              <a:t>/await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en-US" sz="2000" b="1" dirty="0">
                <a:solidFill>
                  <a:schemeClr val="tx1"/>
                </a:solidFill>
              </a:rPr>
              <a:t>Task/Task&lt;T&gt;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30BBAF7-962E-46DB-9425-EBD1A6079871}"/>
              </a:ext>
            </a:extLst>
          </p:cNvPr>
          <p:cNvSpPr txBox="1">
            <a:spLocks/>
          </p:cNvSpPr>
          <p:nvPr/>
        </p:nvSpPr>
        <p:spPr>
          <a:xfrm>
            <a:off x="8148221" y="747641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0EDB8-5305-433F-BE41-D7A86D811DB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FF24E94-0155-4B83-9714-D43D9BE61714}"/>
              </a:ext>
            </a:extLst>
          </p:cNvPr>
          <p:cNvSpPr txBox="1">
            <a:spLocks/>
          </p:cNvSpPr>
          <p:nvPr/>
        </p:nvSpPr>
        <p:spPr>
          <a:xfrm>
            <a:off x="675454" y="2476438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tx1"/>
                </a:solidFill>
              </a:rPr>
              <a:t>Как стало?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B444A8-D041-4C22-ADA4-83DED4256DB9}"/>
              </a:ext>
            </a:extLst>
          </p:cNvPr>
          <p:cNvCxnSpPr/>
          <p:nvPr/>
        </p:nvCxnSpPr>
        <p:spPr>
          <a:xfrm>
            <a:off x="532660" y="3080872"/>
            <a:ext cx="1065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15E1A5-9726-4077-9EF1-97BC411D315B}"/>
              </a:ext>
            </a:extLst>
          </p:cNvPr>
          <p:cNvCxnSpPr/>
          <p:nvPr/>
        </p:nvCxnSpPr>
        <p:spPr>
          <a:xfrm>
            <a:off x="604434" y="4494860"/>
            <a:ext cx="1065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uiExpand="1" build="p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Поехали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25" y="2072640"/>
            <a:ext cx="9086001" cy="3434079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60281" y="1563370"/>
            <a:ext cx="2118359" cy="1405255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346960" y="2590800"/>
            <a:ext cx="20320" cy="11988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833120" y="3901440"/>
            <a:ext cx="1534160" cy="1016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346960" y="4044864"/>
            <a:ext cx="20320" cy="608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812800" y="4757867"/>
            <a:ext cx="1534160" cy="1016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367280" y="4898132"/>
            <a:ext cx="0" cy="608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71E16-15DF-43A1-B0AB-715EE37E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  <p:cxnSp>
        <p:nvCxnSpPr>
          <p:cNvPr id="11" name="Прямая со стрелкой 14">
            <a:extLst>
              <a:ext uri="{FF2B5EF4-FFF2-40B4-BE49-F238E27FC236}">
                <a16:creationId xmlns:a16="http://schemas.microsoft.com/office/drawing/2014/main" id="{45F7DB92-984C-41DE-BC61-FC13F2F1FF72}"/>
              </a:ext>
            </a:extLst>
          </p:cNvPr>
          <p:cNvCxnSpPr>
            <a:cxnSpLocks/>
          </p:cNvCxnSpPr>
          <p:nvPr/>
        </p:nvCxnSpPr>
        <p:spPr>
          <a:xfrm flipV="1">
            <a:off x="840837" y="3910633"/>
            <a:ext cx="1597713" cy="10581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4">
            <a:extLst>
              <a:ext uri="{FF2B5EF4-FFF2-40B4-BE49-F238E27FC236}">
                <a16:creationId xmlns:a16="http://schemas.microsoft.com/office/drawing/2014/main" id="{82F812F4-CAD6-4A11-9B7F-8F8AE0F09541}"/>
              </a:ext>
            </a:extLst>
          </p:cNvPr>
          <p:cNvCxnSpPr>
            <a:cxnSpLocks/>
          </p:cNvCxnSpPr>
          <p:nvPr/>
        </p:nvCxnSpPr>
        <p:spPr>
          <a:xfrm flipV="1">
            <a:off x="801343" y="4757867"/>
            <a:ext cx="1597713" cy="10582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(</a:t>
            </a:r>
            <a:r>
              <a:rPr lang="ru-RU" dirty="0"/>
              <a:t>синхронное)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8751" y="1424420"/>
            <a:ext cx="6604000" cy="1884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10" y="1579274"/>
            <a:ext cx="6289881" cy="15748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64" y="4096911"/>
            <a:ext cx="2301240" cy="23012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153269" y="3373655"/>
            <a:ext cx="0" cy="1046480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4763569"/>
            <a:ext cx="979268" cy="136926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140547" y="5247531"/>
            <a:ext cx="2425144" cy="19343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40547" y="3708359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Поток заблокировался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CFEE-1F3C-4E9E-83A8-97B74C7E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(a</a:t>
            </a:r>
            <a:r>
              <a:rPr lang="ru-RU" dirty="0"/>
              <a:t>синхронное)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8751" y="1424420"/>
            <a:ext cx="6604000" cy="1884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64" y="4096911"/>
            <a:ext cx="2301240" cy="23012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153269" y="3373655"/>
            <a:ext cx="0" cy="1046480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4763569"/>
            <a:ext cx="979268" cy="136926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140547" y="5247531"/>
            <a:ext cx="2425144" cy="19343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40547" y="3308928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Возвращает управление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6140548" y="4763569"/>
            <a:ext cx="2425143" cy="0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532120" y="3379624"/>
            <a:ext cx="11020" cy="978611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00" y="1532636"/>
            <a:ext cx="6407102" cy="1619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FE58A-11CB-4B12-BEB6-8F01693C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0F0E3-1179-4C6F-BC01-7A376C5A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492875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67567"/>
            <a:ext cx="10750550" cy="120808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Поехали?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Прямая со стрелкой 6"/>
          <p:cNvCxnSpPr>
            <a:cxnSpLocks/>
          </p:cNvCxnSpPr>
          <p:nvPr/>
        </p:nvCxnSpPr>
        <p:spPr>
          <a:xfrm>
            <a:off x="3991590" y="3645458"/>
            <a:ext cx="531249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EB3D49-0E15-4EC2-8EC9-473D52BB0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" y="1425167"/>
            <a:ext cx="3961228" cy="4273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53069-1AFD-4B42-A380-8D518A234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593" y="919890"/>
            <a:ext cx="7246374" cy="57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658</Words>
  <Application>Microsoft Office PowerPoint</Application>
  <PresentationFormat>Widescreen</PresentationFormat>
  <Paragraphs>149</Paragraphs>
  <Slides>35</Slides>
  <Notes>35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Segoe UI</vt:lpstr>
      <vt:lpstr>Segoe UI Light</vt:lpstr>
      <vt:lpstr>Wingdings</vt:lpstr>
      <vt:lpstr>WelcomeDoc</vt:lpstr>
      <vt:lpstr>async/await и все, что вы боялись спросить</vt:lpstr>
      <vt:lpstr>О чем буду разглагольствовать</vt:lpstr>
      <vt:lpstr>Зачем нам нужна асинхронность?</vt:lpstr>
      <vt:lpstr>Зачем это нужно на сервере?</vt:lpstr>
      <vt:lpstr>Немногие основы</vt:lpstr>
      <vt:lpstr>Поехали </vt:lpstr>
      <vt:lpstr>Как работает (синхронное)</vt:lpstr>
      <vt:lpstr>Как работает (aсинхронное)</vt:lpstr>
      <vt:lpstr>Поехали?</vt:lpstr>
      <vt:lpstr>А что с Core?</vt:lpstr>
      <vt:lpstr>Вниз, к центру стэйт машины</vt:lpstr>
      <vt:lpstr>Вниз, к центру стэйт машины</vt:lpstr>
      <vt:lpstr>PowerPoint Presentation</vt:lpstr>
      <vt:lpstr>Совсем упростим</vt:lpstr>
      <vt:lpstr>SynchronizationContext – это важно</vt:lpstr>
      <vt:lpstr>Веселая задачка</vt:lpstr>
      <vt:lpstr>PowerPoint Presentation</vt:lpstr>
      <vt:lpstr>Нам нужно на следующий уровень (Демо)</vt:lpstr>
      <vt:lpstr>PowerPoint Presentation</vt:lpstr>
      <vt:lpstr>ExecutionContext – это тоже важно</vt:lpstr>
      <vt:lpstr>ExecutionContext</vt:lpstr>
      <vt:lpstr>ExecutionContext</vt:lpstr>
      <vt:lpstr>SynchronizationContext</vt:lpstr>
      <vt:lpstr>SynchronizationContext</vt:lpstr>
      <vt:lpstr>Веселая задачка №2</vt:lpstr>
      <vt:lpstr>AspNetSynchronizationContext</vt:lpstr>
      <vt:lpstr>Мы же в 2к17</vt:lpstr>
      <vt:lpstr>Упс…</vt:lpstr>
      <vt:lpstr>PowerPoint Presentation</vt:lpstr>
      <vt:lpstr>Немного опыта</vt:lpstr>
      <vt:lpstr>Похоливарим</vt:lpstr>
      <vt:lpstr>Что почитать?(книги)</vt:lpstr>
      <vt:lpstr>Что еще?</vt:lpstr>
      <vt:lpstr>Что еще?</vt:lpstr>
      <vt:lpstr>Минутка тщеславия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2013-06-13T17:44:31Z</dcterms:created>
  <dcterms:modified xsi:type="dcterms:W3CDTF">2017-09-27T20:41:35Z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