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60" r:id="rId4"/>
    <p:sldId id="275" r:id="rId5"/>
    <p:sldId id="261" r:id="rId6"/>
    <p:sldId id="271" r:id="rId7"/>
    <p:sldId id="262" r:id="rId8"/>
    <p:sldId id="263" r:id="rId9"/>
    <p:sldId id="282" r:id="rId10"/>
    <p:sldId id="279" r:id="rId11"/>
    <p:sldId id="280" r:id="rId12"/>
    <p:sldId id="283" r:id="rId13"/>
    <p:sldId id="284" r:id="rId14"/>
    <p:sldId id="285" r:id="rId15"/>
    <p:sldId id="267" r:id="rId16"/>
    <p:sldId id="265" r:id="rId17"/>
    <p:sldId id="272" r:id="rId18"/>
    <p:sldId id="287" r:id="rId19"/>
    <p:sldId id="268" r:id="rId20"/>
    <p:sldId id="286" r:id="rId21"/>
    <p:sldId id="269" r:id="rId22"/>
    <p:sldId id="276" r:id="rId23"/>
    <p:sldId id="278" r:id="rId24"/>
    <p:sldId id="273" r:id="rId25"/>
    <p:sldId id="264" r:id="rId26"/>
    <p:sldId id="274" r:id="rId27"/>
    <p:sldId id="257" r:id="rId28"/>
    <p:sldId id="281" r:id="rId29"/>
    <p:sldId id="25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09" autoAdjust="0"/>
  </p:normalViewPr>
  <p:slideViewPr>
    <p:cSldViewPr snapToGrid="0">
      <p:cViewPr varScale="1">
        <p:scale>
          <a:sx n="95" d="100"/>
          <a:sy n="95" d="100"/>
        </p:scale>
        <p:origin x="11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93267-9E85-425F-A806-4E627B604301}" type="datetimeFigureOut">
              <a:rPr lang="en-US" smtClean="0"/>
              <a:t>10-Aug-18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F91CC-576B-4BC5-8FF1-9A29F75A1649}" type="slidenum">
              <a:rPr lang="en-US" smtClean="0"/>
              <a:t>‹#›</a:t>
            </a:fld>
            <a:endParaRPr lang="en-US"/>
          </a:p>
        </p:txBody>
      </p:sp>
    </p:spTree>
    <p:extLst>
      <p:ext uri="{BB962C8B-B14F-4D97-AF65-F5344CB8AC3E}">
        <p14:creationId xmlns:p14="http://schemas.microsoft.com/office/powerpoint/2010/main" val="192455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Azure/azure-functions-core-tool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Azure/azure-functions-vs-build-sdk/issues/107"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is the evolution of cloud platforms in the direction of pure cloud native code.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brings</a:t>
            </a:r>
          </a:p>
          <a:p>
            <a:r>
              <a:rPr lang="en-US" sz="1200" kern="1200" dirty="0" smtClean="0">
                <a:solidFill>
                  <a:schemeClr val="tx1"/>
                </a:solidFill>
                <a:effectLst/>
                <a:latin typeface="+mn-lt"/>
                <a:ea typeface="+mn-ea"/>
                <a:cs typeface="+mn-cs"/>
              </a:rPr>
              <a:t>developers closer to business logic while insulating them from infrastructure concerns. It's a pattern that doesn't</a:t>
            </a:r>
          </a:p>
          <a:p>
            <a:r>
              <a:rPr lang="en-US" sz="1200" kern="1200" dirty="0" smtClean="0">
                <a:solidFill>
                  <a:schemeClr val="tx1"/>
                </a:solidFill>
                <a:effectLst/>
                <a:latin typeface="+mn-lt"/>
                <a:ea typeface="+mn-ea"/>
                <a:cs typeface="+mn-cs"/>
              </a:rPr>
              <a:t>imply "no server" but rather, "less server."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code is event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driven.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infrastructure behind</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allows for instant scale to meet elastic demands and offers micro-billing to truly "pay for what you use."</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a:t>
            </a:fld>
            <a:endParaRPr lang="en-US"/>
          </a:p>
        </p:txBody>
      </p:sp>
    </p:spTree>
    <p:extLst>
      <p:ext uri="{BB962C8B-B14F-4D97-AF65-F5344CB8AC3E}">
        <p14:creationId xmlns:p14="http://schemas.microsoft.com/office/powerpoint/2010/main" val="385009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article we wanted to focus on Azure Function triggered by HTTP requests and the different options we have to authenticate:</a:t>
            </a:r>
          </a:p>
          <a:p>
            <a:endParaRPr lang="en-US" dirty="0" smtClean="0"/>
          </a:p>
          <a:p>
            <a:r>
              <a:rPr lang="en-US" dirty="0" smtClean="0"/>
              <a:t>There is a special host key called the </a:t>
            </a:r>
            <a:r>
              <a:rPr lang="en-US" b="1" dirty="0" smtClean="0"/>
              <a:t>master</a:t>
            </a:r>
            <a:r>
              <a:rPr lang="en-US" dirty="0" smtClean="0"/>
              <a:t> key (aptly named </a:t>
            </a:r>
            <a:r>
              <a:rPr lang="en-US" i="1" dirty="0" smtClean="0"/>
              <a:t>_master</a:t>
            </a:r>
            <a:r>
              <a:rPr lang="en-US" dirty="0" smtClean="0"/>
              <a:t>). </a:t>
            </a:r>
          </a:p>
          <a:p>
            <a:r>
              <a:rPr lang="en-US" dirty="0" smtClean="0"/>
              <a:t>A master key is always present and can’t be revoked although it can be renewed, i.e. its value can be changed and its older value won’t be accepted anymore.</a:t>
            </a:r>
          </a:p>
          <a:p>
            <a:endParaRPr lang="en-US" dirty="0" smtClean="0"/>
          </a:p>
          <a:p>
            <a:r>
              <a:rPr lang="en-US" dirty="0" smtClean="0"/>
              <a:t>Keys can be managed in the portal using the </a:t>
            </a:r>
            <a:r>
              <a:rPr lang="en-US" i="1" dirty="0" smtClean="0"/>
              <a:t>Manage</a:t>
            </a:r>
            <a:r>
              <a:rPr lang="en-US" dirty="0" smtClean="0"/>
              <a:t> sub menu.  Although the context is function specific, we can edit the host keys there too.</a:t>
            </a:r>
          </a:p>
          <a:p>
            <a:endParaRPr lang="en-US" dirty="0" smtClean="0"/>
          </a:p>
          <a:p>
            <a:pPr marL="628650" lvl="1" indent="-171450">
              <a:buFont typeface="Arial" panose="020B0604020202020204" pitchFamily="34" charset="0"/>
              <a:buChar char="•"/>
            </a:pPr>
            <a:r>
              <a:rPr lang="en-US" dirty="0" smtClean="0"/>
              <a:t>Anonymous</a:t>
            </a:r>
          </a:p>
          <a:p>
            <a:pPr marL="628650" lvl="1" indent="-171450">
              <a:buFont typeface="Arial" panose="020B0604020202020204" pitchFamily="34" charset="0"/>
              <a:buChar char="•"/>
            </a:pPr>
            <a:r>
              <a:rPr lang="en-US" dirty="0" smtClean="0"/>
              <a:t>Function – (function - belong only</a:t>
            </a:r>
            <a:r>
              <a:rPr lang="en-US" baseline="0" dirty="0" smtClean="0"/>
              <a:t> to http-triggered functions, host belong to the whole </a:t>
            </a:r>
            <a:r>
              <a:rPr lang="en-US" baseline="0" dirty="0" err="1" smtClean="0"/>
              <a:t>func</a:t>
            </a:r>
            <a:r>
              <a:rPr lang="en-US" baseline="0" dirty="0" smtClean="0"/>
              <a:t> app.</a:t>
            </a:r>
            <a:r>
              <a:rPr lang="en-US" dirty="0" smtClean="0"/>
              <a:t>)</a:t>
            </a:r>
          </a:p>
          <a:p>
            <a:pPr marL="628650" lvl="1" indent="-171450">
              <a:buFont typeface="Arial" panose="020B0604020202020204" pitchFamily="34" charset="0"/>
              <a:buChar char="•"/>
            </a:pPr>
            <a:r>
              <a:rPr lang="en-US" dirty="0" smtClean="0"/>
              <a:t>Admin - requires a </a:t>
            </a:r>
            <a:r>
              <a:rPr lang="en-US" b="1" dirty="0" smtClean="0"/>
              <a:t>host key </a:t>
            </a:r>
            <a:r>
              <a:rPr lang="en-US" dirty="0" smtClean="0"/>
              <a:t>for authorization.</a:t>
            </a:r>
          </a:p>
          <a:p>
            <a:pPr marL="628650" lvl="1" indent="-171450">
              <a:buFont typeface="Arial" panose="020B0604020202020204" pitchFamily="34" charset="0"/>
              <a:buChar char="•"/>
            </a:pPr>
            <a:r>
              <a:rPr lang="en-US" dirty="0" smtClean="0"/>
              <a:t>System - requires the </a:t>
            </a:r>
            <a:r>
              <a:rPr lang="en-US" b="1" dirty="0" smtClean="0"/>
              <a:t>master key </a:t>
            </a:r>
            <a:r>
              <a:rPr lang="en-US" dirty="0" smtClean="0"/>
              <a:t>of a function app for authorization.</a:t>
            </a:r>
          </a:p>
          <a:p>
            <a:pPr marL="628650" lvl="1" indent="-171450">
              <a:buFont typeface="Arial" panose="020B0604020202020204" pitchFamily="34" charset="0"/>
              <a:buChar char="•"/>
            </a:pPr>
            <a:r>
              <a:rPr lang="en-US" dirty="0" smtClean="0"/>
              <a:t>User - </a:t>
            </a:r>
            <a:r>
              <a:rPr lang="en-US" i="1" dirty="0" smtClean="0"/>
              <a:t>User </a:t>
            </a:r>
            <a:r>
              <a:rPr lang="en-US" dirty="0" smtClean="0"/>
              <a:t>authorization level isn’t key based.  Instead it does mandate a valid authentication token.</a:t>
            </a:r>
          </a:p>
          <a:p>
            <a:pPr marL="457200" lvl="1" indent="0">
              <a:buFont typeface="Arial" panose="020B0604020202020204" pitchFamily="34" charset="0"/>
              <a:buNone/>
            </a:pPr>
            <a:endParaRPr lang="en-US" dirty="0" smtClean="0"/>
          </a:p>
          <a:p>
            <a:pPr lvl="1"/>
            <a:r>
              <a:rPr lang="en-US" b="1" dirty="0" smtClean="0"/>
              <a:t>Host keys</a:t>
            </a:r>
            <a:r>
              <a:rPr lang="en-US" dirty="0" smtClean="0"/>
              <a:t>: These keys are shared by all functions within the function app. When used as an API key, these allow access to any function within the function app.</a:t>
            </a:r>
          </a:p>
          <a:p>
            <a:pPr lvl="1"/>
            <a:r>
              <a:rPr lang="en-US" b="1" dirty="0" smtClean="0"/>
              <a:t>Function keys</a:t>
            </a:r>
            <a:r>
              <a:rPr lang="en-US" dirty="0" smtClean="0"/>
              <a:t>: These keys apply only to the specific functions under which they are defined. When used as an API key, these only allow access to that function.</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When running functions locally, authorization is disabled no matter the </a:t>
            </a:r>
            <a:r>
              <a:rPr lang="en-US" dirty="0" err="1" smtClean="0"/>
              <a:t>authLevel</a:t>
            </a:r>
            <a:r>
              <a:rPr lang="en-US" dirty="0" smtClean="0"/>
              <a:t> set in </a:t>
            </a:r>
            <a:r>
              <a:rPr lang="en-US" dirty="0" err="1" smtClean="0"/>
              <a:t>function.json</a:t>
            </a:r>
            <a:r>
              <a:rPr lang="en-US" dirty="0" smtClean="0"/>
              <a:t>. As soon as you publish to Azure Functions, the </a:t>
            </a:r>
            <a:r>
              <a:rPr lang="en-US" dirty="0" err="1" smtClean="0"/>
              <a:t>authLevel</a:t>
            </a:r>
            <a:r>
              <a:rPr lang="en-US" dirty="0" smtClean="0"/>
              <a:t> immediately takes effect.</a:t>
            </a:r>
          </a:p>
          <a:p>
            <a:pPr marL="628650" lvl="1"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12</a:t>
            </a:fld>
            <a:endParaRPr lang="en-US"/>
          </a:p>
        </p:txBody>
      </p:sp>
    </p:spTree>
    <p:extLst>
      <p:ext uri="{BB962C8B-B14F-4D97-AF65-F5344CB8AC3E}">
        <p14:creationId xmlns:p14="http://schemas.microsoft.com/office/powerpoint/2010/main" val="2838579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elevated permissions granted by the master key, you should not share this key with third parties or distribute it in native client applications. Use caution when choosing the admin authorization level.</a:t>
            </a:r>
          </a:p>
          <a:p>
            <a:endParaRPr lang="en-US" dirty="0" smtClean="0"/>
          </a:p>
          <a:p>
            <a:pPr rtl="0"/>
            <a:r>
              <a:rPr lang="en-US" sz="1200" b="0" i="0" kern="1200" dirty="0" smtClean="0">
                <a:solidFill>
                  <a:schemeClr val="tx1"/>
                </a:solidFill>
                <a:effectLst/>
                <a:latin typeface="+mn-lt"/>
                <a:ea typeface="+mn-ea"/>
                <a:cs typeface="+mn-cs"/>
              </a:rPr>
              <a:t>https://trackapartmentsapp.azurewebsites.net/api/TrackOnlinerApartmentsFunction?code=5RgYsBthCB8eYwiYP1hR41aR8tFNBePqH0d4dmb98yW1uyfwBIsPjA==&amp;url=https%3A%2F%2Fak.api.onliner.by%2Fsearch%2Fapartments%3Frent_type%5B%5D%3D1_room%26rent_type%5B%5D%3D2_rooms%26price%5Bmin%5D%3D50%26price%5Bmax%5D%3D350%26currency%3Dusd%26only_owner%3Dtrue%26metro%5B%5D%3Dblue_line%26bounds%5Blb%5D%5Blat%5D%3D53.880093907614935%26bounds%5Blb%5D%5Blong%5D%3D27.56574851112753%26bounds%5Brt%5D%5Blat%5D%3D53.944535109493444%26bounds%5Brt%5D%5Blong%5D%3D27.673566578482692%26_%3D0.07703344547452784</a:t>
            </a:r>
          </a:p>
          <a:p>
            <a:pPr rtl="0"/>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Works</a:t>
            </a:r>
            <a:r>
              <a:rPr lang="en-US" baseline="0" dirty="0" smtClean="0"/>
              <a:t> well when keys are hardcoded or should not be changed too often.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r>
              <a:rPr lang="en-US" dirty="0" smtClean="0"/>
              <a:t>By default azure functions are public . So you deploy them and the endpoint is available publicly via the address on the function. </a:t>
            </a:r>
          </a:p>
          <a:p>
            <a:r>
              <a:rPr lang="en-US" dirty="0" smtClean="0"/>
              <a:t>You can build functions inside a </a:t>
            </a:r>
            <a:r>
              <a:rPr lang="en-US" dirty="0" err="1" smtClean="0"/>
              <a:t>VNet</a:t>
            </a:r>
            <a:r>
              <a:rPr lang="en-US" dirty="0" smtClean="0"/>
              <a:t> using the azure environment service. But for this you pay good money and you have to use the service plan version of azure functions.</a:t>
            </a:r>
          </a:p>
          <a:p>
            <a:r>
              <a:rPr lang="en-US" sz="1200" b="0" i="0" kern="1200" dirty="0" smtClean="0">
                <a:solidFill>
                  <a:schemeClr val="tx1"/>
                </a:solidFill>
                <a:effectLst/>
                <a:latin typeface="+mn-lt"/>
                <a:ea typeface="+mn-ea"/>
                <a:cs typeface="+mn-cs"/>
              </a:rPr>
              <a:t>Another solution is </a:t>
            </a:r>
            <a:r>
              <a:rPr lang="en-US" sz="1200" b="1" i="0" kern="1200" dirty="0" smtClean="0">
                <a:solidFill>
                  <a:schemeClr val="tx1"/>
                </a:solidFill>
                <a:effectLst/>
                <a:latin typeface="+mn-lt"/>
                <a:ea typeface="+mn-ea"/>
                <a:cs typeface="+mn-cs"/>
              </a:rPr>
              <a:t>API Management;</a:t>
            </a: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13</a:t>
            </a:fld>
            <a:endParaRPr lang="en-US"/>
          </a:p>
        </p:txBody>
      </p:sp>
    </p:spTree>
    <p:extLst>
      <p:ext uri="{BB962C8B-B14F-4D97-AF65-F5344CB8AC3E}">
        <p14:creationId xmlns:p14="http://schemas.microsoft.com/office/powerpoint/2010/main" val="144853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 Management is a way to expose your </a:t>
            </a:r>
            <a:r>
              <a:rPr lang="en-US" dirty="0" err="1" smtClean="0"/>
              <a:t>apis</a:t>
            </a:r>
            <a:r>
              <a:rPr lang="en-US" dirty="0" smtClean="0"/>
              <a:t> to consumers but maintain lots of control over the usage. The </a:t>
            </a:r>
            <a:r>
              <a:rPr lang="en-US" dirty="0" err="1" smtClean="0"/>
              <a:t>Api</a:t>
            </a:r>
            <a:r>
              <a:rPr lang="en-US" dirty="0" smtClean="0"/>
              <a:t> Management component does not prevent the public azure address being available but I have implemented pattern in code which checks for a special token which is appended to a http request as part of the app management pass-through. Or alternatively you can set IP restrictions on the Function app to allow traffic only from the API Management endpoint. (IP Address) So effectively you can only go to the function via the app management. </a:t>
            </a:r>
          </a:p>
          <a:p>
            <a:endParaRPr lang="en-US" dirty="0" smtClean="0"/>
          </a:p>
          <a:p>
            <a:r>
              <a:rPr lang="en-US" dirty="0" smtClean="0"/>
              <a:t>Just a note on the above, Azure portal has removed the ability to set IP restrictions via the standard functions network tab. So you need to go into the resource explorer and set the IP restrictions manually in the web </a:t>
            </a:r>
            <a:r>
              <a:rPr lang="en-US" dirty="0" err="1" smtClean="0"/>
              <a:t>config</a:t>
            </a:r>
            <a:r>
              <a:rPr lang="en-US" dirty="0" smtClean="0"/>
              <a:t> section.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14</a:t>
            </a:fld>
            <a:endParaRPr lang="en-US"/>
          </a:p>
        </p:txBody>
      </p:sp>
    </p:spTree>
    <p:extLst>
      <p:ext uri="{BB962C8B-B14F-4D97-AF65-F5344CB8AC3E}">
        <p14:creationId xmlns:p14="http://schemas.microsoft.com/office/powerpoint/2010/main" val="723263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we shouldn’t be putting secrets in the code. Another sometimes satisfactory alternative is place secrets as an app setting. </a:t>
            </a:r>
          </a:p>
          <a:p>
            <a:endParaRPr lang="en-US" dirty="0" smtClean="0"/>
          </a:p>
          <a:p>
            <a:r>
              <a:rPr lang="en-US" dirty="0" smtClean="0"/>
              <a:t>However, since these app settings are retrievable via clear-text through the API/Portal, and would need to be replicated to each function app that needs the secret, some prefer to leverage Azure Key Vault.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15</a:t>
            </a:fld>
            <a:endParaRPr lang="en-US"/>
          </a:p>
        </p:txBody>
      </p:sp>
    </p:spTree>
    <p:extLst>
      <p:ext uri="{BB962C8B-B14F-4D97-AF65-F5344CB8AC3E}">
        <p14:creationId xmlns:p14="http://schemas.microsoft.com/office/powerpoint/2010/main" val="3048902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logs with category "</a:t>
            </a:r>
            <a:r>
              <a:rPr lang="en-US" dirty="0" err="1" smtClean="0"/>
              <a:t>Host.Results</a:t>
            </a:r>
            <a:r>
              <a:rPr lang="en-US" dirty="0" smtClean="0"/>
              <a:t>" or "Function", send only Error level and above to Application Insights. Logs for Warning level and below are ignored.</a:t>
            </a:r>
          </a:p>
          <a:p>
            <a:r>
              <a:rPr lang="en-US" dirty="0" smtClean="0"/>
              <a:t>For logs with category </a:t>
            </a:r>
            <a:r>
              <a:rPr lang="en-US" dirty="0" err="1" smtClean="0"/>
              <a:t>Host.Aggregator</a:t>
            </a:r>
            <a:r>
              <a:rPr lang="en-US" dirty="0" smtClean="0"/>
              <a:t>, send all logs to Application Insights. The Trace log level is the same as what some loggers call Verbose, but use Trace in the </a:t>
            </a:r>
            <a:r>
              <a:rPr lang="en-US" i="1" dirty="0" err="1" smtClean="0"/>
              <a:t>host.json</a:t>
            </a:r>
            <a:r>
              <a:rPr lang="en-US" dirty="0" smtClean="0"/>
              <a:t> file.</a:t>
            </a:r>
          </a:p>
          <a:p>
            <a:r>
              <a:rPr lang="en-US" dirty="0" smtClean="0"/>
              <a:t>For all other logs, send only Information level and above to Application Insights.</a:t>
            </a:r>
          </a:p>
          <a:p>
            <a:endParaRPr lang="en-US" dirty="0" smtClean="0"/>
          </a:p>
          <a:p>
            <a:endParaRPr lang="en-US" dirty="0" smtClean="0"/>
          </a:p>
          <a:p>
            <a:r>
              <a:rPr lang="en-US" b="1" dirty="0" smtClean="0"/>
              <a:t>Function</a:t>
            </a:r>
            <a:r>
              <a:rPr lang="en-US" dirty="0" smtClean="0"/>
              <a:t>: These are traces emitted from within a function.</a:t>
            </a:r>
          </a:p>
          <a:p>
            <a:r>
              <a:rPr lang="en-US" b="1" dirty="0" err="1" smtClean="0"/>
              <a:t>Host.Results</a:t>
            </a:r>
            <a:r>
              <a:rPr lang="en-US" b="1" dirty="0" smtClean="0"/>
              <a:t>: </a:t>
            </a:r>
            <a:r>
              <a:rPr lang="en-US" dirty="0" smtClean="0"/>
              <a:t>These are the individual function result logs. In Application Insights, these appear as Request Telemetry.</a:t>
            </a:r>
          </a:p>
          <a:p>
            <a:r>
              <a:rPr lang="en-US" b="1" dirty="0" err="1" smtClean="0"/>
              <a:t>Host.Aggregator</a:t>
            </a:r>
            <a:r>
              <a:rPr lang="en-US" dirty="0" smtClean="0"/>
              <a:t>: These are aggregated metrics that the Functions host collects. By default, every 30 seconds or 1000 results, the metrics will be aggregated and sent to Application Insights as Metrics. You will see metrics such as Count, Success Rate, and Average Duration for every function if the </a:t>
            </a:r>
            <a:r>
              <a:rPr lang="en-US" dirty="0" err="1" smtClean="0"/>
              <a:t>Host.Aggregator</a:t>
            </a:r>
            <a:r>
              <a:rPr lang="en-US" dirty="0" smtClean="0"/>
              <a:t> category is enabled. The aggregator logs metrics at an “Information” level, so a category filter of Warning, Error, Critical, or None will disable aggregated metrics. To change the default aggregation settings, use the “aggregator” object as shown in the sample above.</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16</a:t>
            </a:fld>
            <a:endParaRPr lang="en-US"/>
          </a:p>
        </p:txBody>
      </p:sp>
    </p:spTree>
    <p:extLst>
      <p:ext uri="{BB962C8B-B14F-4D97-AF65-F5344CB8AC3E}">
        <p14:creationId xmlns:p14="http://schemas.microsoft.com/office/powerpoint/2010/main" val="471775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sync settings between local and Azure with </a:t>
            </a:r>
            <a:r>
              <a:rPr lang="en-US" dirty="0" err="1" smtClean="0">
                <a:hlinkClick r:id="rId3"/>
              </a:rPr>
              <a:t>Func</a:t>
            </a:r>
            <a:r>
              <a:rPr lang="en-US" dirty="0" smtClean="0">
                <a:hlinkClick r:id="rId3"/>
              </a:rPr>
              <a:t> CLI</a:t>
            </a:r>
            <a:r>
              <a:rPr lang="en-US" dirty="0" smtClean="0"/>
              <a:t>:</a:t>
            </a:r>
          </a:p>
          <a:p>
            <a:pPr lvl="1"/>
            <a:r>
              <a:rPr lang="en-US" dirty="0" err="1" smtClean="0"/>
              <a:t>func</a:t>
            </a:r>
            <a:r>
              <a:rPr lang="en-US" dirty="0" smtClean="0"/>
              <a:t> azure </a:t>
            </a:r>
            <a:r>
              <a:rPr lang="en-US" dirty="0" err="1" smtClean="0"/>
              <a:t>functionapp</a:t>
            </a:r>
            <a:r>
              <a:rPr lang="en-US" dirty="0" smtClean="0"/>
              <a:t> fetch-app-settings &lt;name&gt; to copy from Azure to local</a:t>
            </a:r>
          </a:p>
          <a:p>
            <a:pPr lvl="1"/>
            <a:r>
              <a:rPr lang="en-US" dirty="0" err="1" smtClean="0"/>
              <a:t>func</a:t>
            </a:r>
            <a:r>
              <a:rPr lang="en-US" dirty="0" smtClean="0"/>
              <a:t> azure </a:t>
            </a:r>
            <a:r>
              <a:rPr lang="en-US" dirty="0" err="1" smtClean="0"/>
              <a:t>functionapp</a:t>
            </a:r>
            <a:r>
              <a:rPr lang="en-US" dirty="0" smtClean="0"/>
              <a:t> publish &lt;name&gt; --publish-settings-only to copy from local to Azure</a:t>
            </a:r>
          </a:p>
          <a:p>
            <a:pPr lvl="0"/>
            <a:endParaRPr lang="en-US" dirty="0" smtClean="0"/>
          </a:p>
          <a:p>
            <a:pPr lvl="0"/>
            <a:r>
              <a:rPr lang="en-US" dirty="0" smtClean="0"/>
              <a:t>And note that only settings included in Values can be published to Azure.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17</a:t>
            </a:fld>
            <a:endParaRPr lang="en-US"/>
          </a:p>
        </p:txBody>
      </p:sp>
    </p:spTree>
    <p:extLst>
      <p:ext uri="{BB962C8B-B14F-4D97-AF65-F5344CB8AC3E}">
        <p14:creationId xmlns:p14="http://schemas.microsoft.com/office/powerpoint/2010/main" val="2238749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21</a:t>
            </a:fld>
            <a:endParaRPr lang="en-US"/>
          </a:p>
        </p:txBody>
      </p:sp>
    </p:spTree>
    <p:extLst>
      <p:ext uri="{BB962C8B-B14F-4D97-AF65-F5344CB8AC3E}">
        <p14:creationId xmlns:p14="http://schemas.microsoft.com/office/powerpoint/2010/main" val="3047387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Large, long-running functions can cause unexpected timeout issues. Importing dependencies can also cause increased load times that result in unexpected timeouts. </a:t>
            </a:r>
          </a:p>
          <a:p>
            <a:endParaRPr lang="en-US" dirty="0" smtClean="0"/>
          </a:p>
          <a:p>
            <a:r>
              <a:rPr lang="en-US" dirty="0" smtClean="0"/>
              <a:t>2) Whenever possible, refactor large functions into smaller function sets that work together and return responses fast. </a:t>
            </a:r>
          </a:p>
          <a:p>
            <a:r>
              <a:rPr lang="en-US" dirty="0" smtClean="0"/>
              <a:t>    For example, a </a:t>
            </a:r>
            <a:r>
              <a:rPr lang="en-US" dirty="0" err="1" smtClean="0"/>
              <a:t>webhook</a:t>
            </a:r>
            <a:r>
              <a:rPr lang="en-US" dirty="0" smtClean="0"/>
              <a:t> or HTTP trigger function might require an acknowledgment response within a certain time limit; it is common for </a:t>
            </a:r>
            <a:r>
              <a:rPr lang="en-US" dirty="0" err="1" smtClean="0"/>
              <a:t>webhooks</a:t>
            </a:r>
            <a:r>
              <a:rPr lang="en-US" dirty="0" smtClean="0"/>
              <a:t> to require an immediate response. </a:t>
            </a:r>
          </a:p>
          <a:p>
            <a:r>
              <a:rPr lang="en-US" dirty="0" smtClean="0"/>
              <a:t>    You can pass the HTTP trigger payload into a queue to be processed by a queue trigger function. This approach allows you to defer the actual work and return an immediate response.</a:t>
            </a:r>
          </a:p>
          <a:p>
            <a:endParaRPr lang="en-US" dirty="0" smtClean="0"/>
          </a:p>
          <a:p>
            <a:r>
              <a:rPr lang="en-US" dirty="0" smtClean="0"/>
              <a:t>3) Some triggers like Event Hub enable receiving a batch of messages on a single invocation. Batching messages has much better performance.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22</a:t>
            </a:fld>
            <a:endParaRPr lang="en-US"/>
          </a:p>
        </p:txBody>
      </p:sp>
    </p:spTree>
    <p:extLst>
      <p:ext uri="{BB962C8B-B14F-4D97-AF65-F5344CB8AC3E}">
        <p14:creationId xmlns:p14="http://schemas.microsoft.com/office/powerpoint/2010/main" val="539337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your function could encounter an exception at any time. Design your functions with the ability to continue from a previous fail point during the next execution. Consider a scenario that requires the following actions:</a:t>
            </a:r>
          </a:p>
          <a:p>
            <a:r>
              <a:rPr lang="en-US" dirty="0" smtClean="0"/>
              <a:t>Query for 10,000 rows in a db.</a:t>
            </a:r>
          </a:p>
          <a:p>
            <a:endParaRPr lang="en-US" dirty="0" smtClean="0"/>
          </a:p>
          <a:p>
            <a:r>
              <a:rPr lang="en-US" dirty="0" smtClean="0"/>
              <a:t>Create a queue message for each of those rows to process further down the line.</a:t>
            </a:r>
          </a:p>
          <a:p>
            <a:r>
              <a:rPr lang="en-US" dirty="0" smtClean="0"/>
              <a:t>Depending on how complex your system is, you may have: involved downstream services behaving badly, networking outages, or quota limits reached, etc. All of these can affect your function at any time. You need to design your functions to be prepared for it.</a:t>
            </a:r>
          </a:p>
          <a:p>
            <a:endParaRPr lang="en-US" dirty="0" smtClean="0"/>
          </a:p>
          <a:p>
            <a:r>
              <a:rPr lang="en-US" dirty="0" smtClean="0"/>
              <a:t>How does your code react if a failure occurs after inserting 5,000 of those items into a queue for processing? Track items in a set that you’ve completed. Otherwise, you might insert them again next time. This can have a serious impact on your work flow. </a:t>
            </a:r>
          </a:p>
          <a:p>
            <a:endParaRPr lang="en-US" dirty="0" smtClean="0"/>
          </a:p>
          <a:p>
            <a:r>
              <a:rPr lang="en-US" dirty="0" smtClean="0"/>
              <a:t>Write functions to be stateless;</a:t>
            </a:r>
          </a:p>
          <a:p>
            <a:endParaRPr lang="en-US" dirty="0" smtClean="0"/>
          </a:p>
          <a:p>
            <a:r>
              <a:rPr lang="en-US" dirty="0" smtClean="0"/>
              <a:t>Idempotent functions is your best option;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23</a:t>
            </a:fld>
            <a:endParaRPr lang="en-US"/>
          </a:p>
        </p:txBody>
      </p:sp>
    </p:spTree>
    <p:extLst>
      <p:ext uri="{BB962C8B-B14F-4D97-AF65-F5344CB8AC3E}">
        <p14:creationId xmlns:p14="http://schemas.microsoft.com/office/powerpoint/2010/main" val="1727404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Instances should not share state, but it makes it hard to test code in isolation</a:t>
            </a:r>
          </a:p>
          <a:p>
            <a:pPr marL="228600" indent="-228600">
              <a:buAutoNum type="arabicParenR"/>
            </a:pPr>
            <a:endParaRPr lang="en-US" dirty="0" smtClean="0"/>
          </a:p>
          <a:p>
            <a:pPr marL="228600" indent="-228600">
              <a:buAutoNum type="arabicParenR"/>
            </a:pPr>
            <a:r>
              <a:rPr lang="en-US" dirty="0" smtClean="0"/>
              <a:t>Move any meaningful functionality out of the actual function definition and run it in a separate library. This means that the function definition is just a </a:t>
            </a:r>
            <a:r>
              <a:rPr lang="en-US" dirty="0" err="1" smtClean="0"/>
              <a:t>bootstrapper</a:t>
            </a:r>
            <a:r>
              <a:rPr lang="en-US" dirty="0" smtClean="0"/>
              <a:t> that reads configuration, wires up dependencies and handles exceptions. Any meaningful business logic is shunted into a separate library where it can be properly unit tested in isolation.</a:t>
            </a:r>
          </a:p>
          <a:p>
            <a:pPr marL="228600" indent="-228600">
              <a:buAutoNum type="arabicParenR"/>
            </a:pPr>
            <a:endParaRPr lang="en-US" b="1" dirty="0" smtClean="0"/>
          </a:p>
          <a:p>
            <a:pPr marL="228600" indent="-228600">
              <a:buAutoNum type="arabicParenR"/>
            </a:pPr>
            <a:r>
              <a:rPr lang="en-US" b="0" dirty="0" smtClean="0"/>
              <a:t>Don't mix test and production code in the same function app</a:t>
            </a:r>
          </a:p>
          <a:p>
            <a:r>
              <a:rPr lang="en-US" dirty="0" smtClean="0"/>
              <a:t>Functions within a function app share resources. For example, memory is shared. If you're using a function app in production, don't add test-related functions and resources to it. It can cause unexpected overhead during production code execution.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24</a:t>
            </a:fld>
            <a:endParaRPr lang="en-US"/>
          </a:p>
        </p:txBody>
      </p:sp>
    </p:spTree>
    <p:extLst>
      <p:ext uri="{BB962C8B-B14F-4D97-AF65-F5344CB8AC3E}">
        <p14:creationId xmlns:p14="http://schemas.microsoft.com/office/powerpoint/2010/main" val="898394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 build </a:t>
            </a:r>
            <a:r>
              <a:rPr lang="en-US" dirty="0" err="1" smtClean="0"/>
              <a:t>serverless</a:t>
            </a:r>
            <a:r>
              <a:rPr lang="en-US" dirty="0" smtClean="0"/>
              <a:t> apps you don’t need to provision and manage any servers, so you can take your mind off infrastructure concerns.</a:t>
            </a:r>
          </a:p>
          <a:p>
            <a:pPr marL="228600" indent="-228600">
              <a:buAutoNum type="arabicParenR"/>
            </a:pPr>
            <a:r>
              <a:rPr lang="en-US" dirty="0" smtClean="0"/>
              <a:t>Functions are scaled automatically,</a:t>
            </a:r>
            <a:r>
              <a:rPr lang="en-US" baseline="0" dirty="0" smtClean="0"/>
              <a:t> out of the box. There is no need to care about scale-up or down of the resources. Plan is based on resources consumed or time the code is running</a:t>
            </a:r>
          </a:p>
          <a:p>
            <a:pPr marL="228600" indent="-228600">
              <a:buAutoNum type="arabicParenR"/>
            </a:pPr>
            <a:r>
              <a:rPr lang="en-US" dirty="0" smtClean="0"/>
              <a:t>You don't have to pay for idle VMs and don't have to reserve capacity in advance. </a:t>
            </a: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3</a:t>
            </a:fld>
            <a:endParaRPr lang="en-US"/>
          </a:p>
        </p:txBody>
      </p:sp>
    </p:spTree>
    <p:extLst>
      <p:ext uri="{BB962C8B-B14F-4D97-AF65-F5344CB8AC3E}">
        <p14:creationId xmlns:p14="http://schemas.microsoft.com/office/powerpoint/2010/main" val="2884450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have your deployment source configured and your functions code in the deployment source before you set up continuous deployment. In a given function app deployment, each function lives in a named subdirectory, where the directory name is the name of the function. </a:t>
            </a:r>
          </a:p>
          <a:p>
            <a:endParaRPr lang="en-US" dirty="0" smtClean="0"/>
          </a:p>
          <a:p>
            <a:r>
              <a:rPr lang="en-US" dirty="0" smtClean="0"/>
              <a:t>The code for all the functions in a specific function app is located in a root folder that contains a host configuration file and one or more subfolders. Each subfolder contains the code for a separate function, as in the following example: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25</a:t>
            </a:fld>
            <a:endParaRPr lang="en-US"/>
          </a:p>
        </p:txBody>
      </p:sp>
    </p:spTree>
    <p:extLst>
      <p:ext uri="{BB962C8B-B14F-4D97-AF65-F5344CB8AC3E}">
        <p14:creationId xmlns:p14="http://schemas.microsoft.com/office/powerpoint/2010/main" val="1059773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Put</a:t>
            </a:r>
            <a:r>
              <a:rPr lang="en-US" baseline="0" dirty="0" smtClean="0"/>
              <a:t> </a:t>
            </a:r>
            <a:r>
              <a:rPr lang="en-US" baseline="0" dirty="0" smtClean="0"/>
              <a:t>everything in a services, that are bootstrapped by functions. </a:t>
            </a:r>
            <a:r>
              <a:rPr lang="en-US" dirty="0" smtClean="0"/>
              <a:t>An advantage of this approach is that it helps to guard against the implementation lock-in that is inherent with this kind of proprietary run-time environment. You can move the execution context to a service or API if you decide that Azure functions are not for you. The downside is that this increases complexity as you’ll have to maintain a layer of “dumb” bootstrap functions on top of the libraries that do all the meaningful work in your system</a:t>
            </a:r>
            <a:r>
              <a:rPr lang="en-US" dirty="0" smtClean="0"/>
              <a:t>.</a:t>
            </a:r>
          </a:p>
          <a:p>
            <a:pPr marL="228600" indent="-228600">
              <a:buAutoNum type="arabicParenR"/>
            </a:pPr>
            <a:endParaRPr lang="en-US" dirty="0" smtClean="0"/>
          </a:p>
          <a:p>
            <a:r>
              <a:rPr lang="en-US" dirty="0" smtClean="0"/>
              <a:t>2)</a:t>
            </a:r>
            <a:r>
              <a:rPr lang="en-US" baseline="0" dirty="0" smtClean="0"/>
              <a:t> </a:t>
            </a:r>
            <a:r>
              <a:rPr lang="en-US" dirty="0" smtClean="0"/>
              <a:t>Since the version of 1.0.0-alpha6, Azure Functions SDK now strictly requires </a:t>
            </a:r>
            <a:r>
              <a:rPr lang="en-US" dirty="0" err="1" smtClean="0"/>
              <a:t>Newtonsoft.Json</a:t>
            </a:r>
            <a:r>
              <a:rPr lang="en-US" dirty="0" smtClean="0"/>
              <a:t> version 9.0.1 to </a:t>
            </a:r>
            <a:r>
              <a:rPr lang="en-US" dirty="0" smtClean="0">
                <a:hlinkClick r:id="rId3"/>
              </a:rPr>
              <a:t>prevent runtime failure</a:t>
            </a:r>
            <a:r>
              <a:rPr lang="en-US" dirty="0" smtClean="0"/>
              <a:t>. It can be frustrating sometimes as it limits you to use the latest </a:t>
            </a:r>
            <a:r>
              <a:rPr lang="en-US" dirty="0" err="1" smtClean="0"/>
              <a:t>Newtonsoft.Json</a:t>
            </a:r>
            <a:r>
              <a:rPr lang="en-US" dirty="0" smtClean="0"/>
              <a:t> package. Also, because of the popularity of the </a:t>
            </a:r>
            <a:r>
              <a:rPr lang="en-US" dirty="0" err="1" smtClean="0"/>
              <a:t>Newtonsoft.Json</a:t>
            </a:r>
            <a:r>
              <a:rPr lang="en-US" dirty="0" smtClean="0"/>
              <a:t> package, it’s being referenced by many other packages, so the chances of you running into this problem is very high.</a:t>
            </a:r>
          </a:p>
          <a:p>
            <a:r>
              <a:rPr lang="en-US" dirty="0" smtClean="0"/>
              <a:t>In our case, this issue stops us using the </a:t>
            </a:r>
            <a:r>
              <a:rPr lang="en-US" dirty="0" err="1" smtClean="0"/>
              <a:t>WindowsAzure.Storage</a:t>
            </a:r>
            <a:r>
              <a:rPr lang="en-US" dirty="0" smtClean="0"/>
              <a:t> v9.2.0 package, which has a feature that supports accessing Azure storage account via Azure AD.</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26</a:t>
            </a:fld>
            <a:endParaRPr lang="en-US"/>
          </a:p>
        </p:txBody>
      </p:sp>
    </p:spTree>
    <p:extLst>
      <p:ext uri="{BB962C8B-B14F-4D97-AF65-F5344CB8AC3E}">
        <p14:creationId xmlns:p14="http://schemas.microsoft.com/office/powerpoint/2010/main" val="2374561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29</a:t>
            </a:fld>
            <a:endParaRPr lang="en-US"/>
          </a:p>
        </p:txBody>
      </p:sp>
    </p:spTree>
    <p:extLst>
      <p:ext uri="{BB962C8B-B14F-4D97-AF65-F5344CB8AC3E}">
        <p14:creationId xmlns:p14="http://schemas.microsoft.com/office/powerpoint/2010/main" val="217840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5</a:t>
            </a:fld>
            <a:endParaRPr lang="en-US"/>
          </a:p>
        </p:txBody>
      </p:sp>
    </p:spTree>
    <p:extLst>
      <p:ext uri="{BB962C8B-B14F-4D97-AF65-F5344CB8AC3E}">
        <p14:creationId xmlns:p14="http://schemas.microsoft.com/office/powerpoint/2010/main" val="3731313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 can vary on a number of factors, and scale differently based on the trigger and language selected. However there are a few aspects of scaling that exist in the system today:</a:t>
            </a:r>
          </a:p>
          <a:p>
            <a:endParaRPr lang="en-US" dirty="0" smtClean="0"/>
          </a:p>
          <a:p>
            <a:r>
              <a:rPr lang="en-US" dirty="0" smtClean="0"/>
              <a:t>- A single function app will only scale to a maximum of 200 instances. </a:t>
            </a:r>
          </a:p>
          <a:p>
            <a:r>
              <a:rPr lang="en-US" dirty="0" smtClean="0"/>
              <a:t>- A single instance may process more than one message or request at a time though, so there isn't a set limit on number of concurrent executions.</a:t>
            </a:r>
          </a:p>
          <a:p>
            <a:r>
              <a:rPr lang="en-US" dirty="0" smtClean="0"/>
              <a:t>- New instances will only be allocated at most once every 10 seconds.</a:t>
            </a:r>
          </a:p>
          <a:p>
            <a:r>
              <a:rPr lang="en-US" dirty="0" smtClean="0"/>
              <a:t>- Different triggers may also have different scaling limits</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6</a:t>
            </a:fld>
            <a:endParaRPr lang="en-US"/>
          </a:p>
        </p:txBody>
      </p:sp>
    </p:spTree>
    <p:extLst>
      <p:ext uri="{BB962C8B-B14F-4D97-AF65-F5344CB8AC3E}">
        <p14:creationId xmlns:p14="http://schemas.microsoft.com/office/powerpoint/2010/main" val="706899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you're using a Consumption plan, instances of the Azure Functions host are dynamically added and removed based on the number of incoming events. This plan scales automatically, and you are charged for compute resources only when your functions are running. On a Consumption plan, a function execution times out after a configurable period of time</a:t>
            </a:r>
          </a:p>
          <a:p>
            <a:pPr marL="228600" indent="-228600">
              <a:buAutoNum type="arabicParenR"/>
            </a:pPr>
            <a:r>
              <a:rPr lang="en-US" dirty="0" smtClean="0"/>
              <a:t>Plan</a:t>
            </a:r>
            <a:r>
              <a:rPr lang="en-US" baseline="0" dirty="0" smtClean="0"/>
              <a:t> can’t be changed after Function App has been created;</a:t>
            </a:r>
          </a:p>
          <a:p>
            <a:pPr marL="228600" indent="-228600">
              <a:buAutoNum type="arabicParenR"/>
            </a:pPr>
            <a:endParaRPr lang="en-US" baseline="0" dirty="0" smtClean="0"/>
          </a:p>
          <a:p>
            <a:r>
              <a:rPr lang="en-US" b="1" dirty="0" smtClean="0"/>
              <a:t>The Consumption plan is the default hosting plan and offers the following benefits:</a:t>
            </a:r>
          </a:p>
          <a:p>
            <a:pPr marL="171450" indent="-171450">
              <a:buFont typeface="Arial" panose="020B0604020202020204" pitchFamily="34" charset="0"/>
              <a:buChar char="•"/>
            </a:pPr>
            <a:r>
              <a:rPr lang="en-US" dirty="0" smtClean="0"/>
              <a:t>Pay only when your functions are running.</a:t>
            </a:r>
          </a:p>
          <a:p>
            <a:pPr marL="171450" indent="-171450">
              <a:buFont typeface="Arial" panose="020B0604020202020204" pitchFamily="34" charset="0"/>
              <a:buChar char="•"/>
            </a:pPr>
            <a:r>
              <a:rPr lang="en-US" dirty="0" smtClean="0"/>
              <a:t>Scale out automatically, even during periods of high load.</a:t>
            </a:r>
          </a:p>
          <a:p>
            <a:pPr marL="228600" indent="-228600">
              <a:buAutoNum type="arabicParenR"/>
            </a:pPr>
            <a:endParaRPr lang="en-US" baseline="0" dirty="0" smtClean="0"/>
          </a:p>
          <a:p>
            <a:pPr marL="228600" indent="-228600">
              <a:buAutoNum type="arabicParenR"/>
            </a:pPr>
            <a:endParaRPr lang="en-US" dirty="0" smtClean="0"/>
          </a:p>
          <a:p>
            <a:r>
              <a:rPr lang="en-US" b="1" dirty="0" smtClean="0"/>
              <a:t>Consider an App Service plan in the following cases:</a:t>
            </a:r>
          </a:p>
          <a:p>
            <a:pPr marL="171450" lvl="0" indent="-171450">
              <a:buFont typeface="Arial" panose="020B0604020202020204" pitchFamily="34" charset="0"/>
              <a:buChar char="•"/>
            </a:pPr>
            <a:r>
              <a:rPr lang="en-US" dirty="0" smtClean="0"/>
              <a:t>You have existing, underutilized VMs that are already running other App Service instances.</a:t>
            </a:r>
          </a:p>
          <a:p>
            <a:pPr marL="171450" lvl="0" indent="-171450">
              <a:buFont typeface="Arial" panose="020B0604020202020204" pitchFamily="34" charset="0"/>
              <a:buChar char="•"/>
            </a:pPr>
            <a:r>
              <a:rPr lang="en-US" dirty="0" smtClean="0"/>
              <a:t>You expect your function apps to run continuously, or nearly continuously. In this case, an App Service Plan can be more cost-effective.</a:t>
            </a:r>
          </a:p>
          <a:p>
            <a:pPr marL="171450" lvl="0" indent="-171450">
              <a:buFont typeface="Arial" panose="020B0604020202020204" pitchFamily="34" charset="0"/>
              <a:buChar char="•"/>
            </a:pPr>
            <a:r>
              <a:rPr lang="en-US" dirty="0" smtClean="0"/>
              <a:t>You need more CPU or memory options than what is provided on the Consumption plan.</a:t>
            </a:r>
          </a:p>
          <a:p>
            <a:pPr marL="171450" lvl="0" indent="-171450">
              <a:buFont typeface="Arial" panose="020B0604020202020204" pitchFamily="34" charset="0"/>
              <a:buChar char="•"/>
            </a:pPr>
            <a:r>
              <a:rPr lang="en-US" dirty="0" smtClean="0"/>
              <a:t>You need to run longer than the maximum execution time allowed on the Consumption plan (of 10 minutes).</a:t>
            </a:r>
          </a:p>
          <a:p>
            <a:pPr marL="171450" lvl="0" indent="-171450">
              <a:buFont typeface="Arial" panose="020B0604020202020204" pitchFamily="34" charset="0"/>
              <a:buChar char="•"/>
            </a:pPr>
            <a:r>
              <a:rPr lang="en-US" dirty="0" smtClean="0"/>
              <a:t>You require features that are only available on an App Service plan, such as support for App Service Environment, VNET/VPN connectivity, and larger VM sizes. </a:t>
            </a:r>
          </a:p>
          <a:p>
            <a:pPr marL="171450" lvl="0" indent="-171450">
              <a:buFont typeface="Arial" panose="020B0604020202020204" pitchFamily="34" charset="0"/>
              <a:buChar char="•"/>
            </a:pPr>
            <a:r>
              <a:rPr lang="en-US" dirty="0" smtClean="0"/>
              <a:t>You want to run your function app on Linux, or you want to provide a custom image on which to run your functions.</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7</a:t>
            </a:fld>
            <a:endParaRPr lang="en-US"/>
          </a:p>
        </p:txBody>
      </p:sp>
    </p:spTree>
    <p:extLst>
      <p:ext uri="{BB962C8B-B14F-4D97-AF65-F5344CB8AC3E}">
        <p14:creationId xmlns:p14="http://schemas.microsoft.com/office/powerpoint/2010/main" val="159831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Executions</a:t>
            </a:r>
          </a:p>
          <a:p>
            <a:r>
              <a:rPr lang="en-US" dirty="0" smtClean="0"/>
              <a:t>Functions are billed based on total number of requested executions each month for all functions. Executions are counted each time a function is executed in response to an event, triggered by a binding. The first million executions are included free each month</a:t>
            </a:r>
          </a:p>
          <a:p>
            <a:endParaRPr lang="en-US" dirty="0" smtClean="0"/>
          </a:p>
          <a:p>
            <a:r>
              <a:rPr lang="en-US" b="1" dirty="0" smtClean="0"/>
              <a:t>Resource consumption</a:t>
            </a:r>
          </a:p>
          <a:p>
            <a:r>
              <a:rPr lang="en-US" dirty="0" smtClean="0"/>
              <a:t>Functions are billed based on observed resource consumption measured in gigabyte seconds (GB-s). Observed resource consumption is calculated by multiplying average memory size in gigabytes by the time in milliseconds it takes to execute the function. Memory used by a function is measured by rounding up to the nearest 128 MB, up to the maximum memory size of 1,536 MB, with execution time calculated by rounding up to the nearest 1 </a:t>
            </a:r>
            <a:r>
              <a:rPr lang="en-US" dirty="0" err="1" smtClean="0"/>
              <a:t>ms.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8</a:t>
            </a:fld>
            <a:endParaRPr lang="en-US"/>
          </a:p>
        </p:txBody>
      </p:sp>
    </p:spTree>
    <p:extLst>
      <p:ext uri="{BB962C8B-B14F-4D97-AF65-F5344CB8AC3E}">
        <p14:creationId xmlns:p14="http://schemas.microsoft.com/office/powerpoint/2010/main" val="413980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9</a:t>
            </a:fld>
            <a:endParaRPr lang="en-US"/>
          </a:p>
        </p:txBody>
      </p:sp>
    </p:spTree>
    <p:extLst>
      <p:ext uri="{BB962C8B-B14F-4D97-AF65-F5344CB8AC3E}">
        <p14:creationId xmlns:p14="http://schemas.microsoft.com/office/powerpoint/2010/main" val="950559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i="1" dirty="0" smtClean="0"/>
              <a:t>trigger</a:t>
            </a:r>
            <a:r>
              <a:rPr lang="en-US" dirty="0" smtClean="0"/>
              <a:t> defines how a function is invoked. A function must have exactly one trigger. Triggers have associated data, which is usually the payload that triggered the function</a:t>
            </a:r>
            <a:endParaRPr lang="ru-RU" dirty="0" smtClean="0"/>
          </a:p>
          <a:p>
            <a:endParaRPr lang="ru-RU" dirty="0" smtClean="0"/>
          </a:p>
          <a:p>
            <a:r>
              <a:rPr lang="en-US" dirty="0" smtClean="0"/>
              <a:t>Input and output </a:t>
            </a:r>
            <a:r>
              <a:rPr lang="en-US" i="1" dirty="0" smtClean="0"/>
              <a:t>bindings</a:t>
            </a:r>
            <a:r>
              <a:rPr lang="en-US" dirty="0" smtClean="0"/>
              <a:t> provide a declarative way to connect to data from within your code. Bindings are optional and a function can have multiple input and output bindings.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10</a:t>
            </a:fld>
            <a:endParaRPr lang="en-US"/>
          </a:p>
        </p:txBody>
      </p:sp>
    </p:spTree>
    <p:extLst>
      <p:ext uri="{BB962C8B-B14F-4D97-AF65-F5344CB8AC3E}">
        <p14:creationId xmlns:p14="http://schemas.microsoft.com/office/powerpoint/2010/main" val="399092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 of the most powerful features of triggers and bindings is </a:t>
            </a:r>
            <a:r>
              <a:rPr lang="en-US" i="1" dirty="0" smtClean="0"/>
              <a:t>binding expressions</a:t>
            </a:r>
            <a:r>
              <a:rPr lang="en-US" dirty="0" smtClean="0"/>
              <a:t>. </a:t>
            </a:r>
          </a:p>
          <a:p>
            <a:r>
              <a:rPr lang="en-US" dirty="0" smtClean="0"/>
              <a:t>In the </a:t>
            </a:r>
            <a:r>
              <a:rPr lang="en-US" i="1" dirty="0" err="1" smtClean="0"/>
              <a:t>function.json</a:t>
            </a:r>
            <a:r>
              <a:rPr lang="en-US" dirty="0" smtClean="0"/>
              <a:t> file and in function parameters and code, you can use expressions that resolve to values from various sources.</a:t>
            </a:r>
          </a:p>
          <a:p>
            <a:r>
              <a:rPr lang="en-US" dirty="0" smtClean="0"/>
              <a:t>Note that the connection property of triggers and bindings is a special case and automatically resolves values as app settings, without percent signs. </a:t>
            </a:r>
            <a:endParaRPr lang="ru-RU" dirty="0" smtClean="0"/>
          </a:p>
          <a:p>
            <a:endParaRPr lang="ru-RU" dirty="0" smtClean="0"/>
          </a:p>
          <a:p>
            <a:r>
              <a:rPr lang="en-US" b="1" dirty="0" smtClean="0"/>
              <a:t>Only</a:t>
            </a:r>
            <a:r>
              <a:rPr lang="en-US" b="1" baseline="0" dirty="0" smtClean="0"/>
              <a:t> works if it is in Values section of </a:t>
            </a:r>
            <a:r>
              <a:rPr lang="en-US" b="1" baseline="0" dirty="0" err="1" smtClean="0"/>
              <a:t>AppSettings</a:t>
            </a:r>
            <a:r>
              <a:rPr lang="en-US" b="1" baseline="0" dirty="0" smtClean="0"/>
              <a:t>, which does not support sub-settings;</a:t>
            </a:r>
            <a:endParaRPr lang="en-US" b="1" dirty="0" smtClean="0"/>
          </a:p>
          <a:p>
            <a:endParaRPr lang="en-US" dirty="0" smtClean="0"/>
          </a:p>
          <a:p>
            <a:r>
              <a:rPr lang="en-US" dirty="0" smtClean="0"/>
              <a:t>2)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11</a:t>
            </a:fld>
            <a:endParaRPr lang="en-US"/>
          </a:p>
        </p:txBody>
      </p:sp>
    </p:spTree>
    <p:extLst>
      <p:ext uri="{BB962C8B-B14F-4D97-AF65-F5344CB8AC3E}">
        <p14:creationId xmlns:p14="http://schemas.microsoft.com/office/powerpoint/2010/main" val="364508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19535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2686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6756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10-Aug-18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0583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2DF936-5CEB-4C6A-B876-00873B58A48C}" type="datetimeFigureOut">
              <a:rPr lang="en-US" smtClean="0"/>
              <a:t>10-Aug-18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0396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2DF936-5CEB-4C6A-B876-00873B58A48C}" type="datetimeFigureOut">
              <a:rPr lang="en-US" smtClean="0"/>
              <a:t>10-Aug-18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871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2DF936-5CEB-4C6A-B876-00873B58A48C}" type="datetimeFigureOut">
              <a:rPr lang="en-US" smtClean="0"/>
              <a:t>10-Aug-18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9659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DF936-5CEB-4C6A-B876-00873B58A48C}" type="datetimeFigureOut">
              <a:rPr lang="en-US" smtClean="0"/>
              <a:t>10-Aug-18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3010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DF936-5CEB-4C6A-B876-00873B58A48C}" type="datetimeFigureOut">
              <a:rPr lang="en-US" smtClean="0"/>
              <a:t>10-Aug-18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0904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10-Aug-18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328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10-Aug-18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59110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DF936-5CEB-4C6A-B876-00873B58A48C}" type="datetimeFigureOut">
              <a:rPr lang="en-US" smtClean="0"/>
              <a:t>10-Aug-18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25D78-4369-4596-91DB-CAF496DD3342}" type="slidenum">
              <a:rPr lang="en-US" smtClean="0"/>
              <a:t>‹#›</a:t>
            </a:fld>
            <a:endParaRPr lang="en-US"/>
          </a:p>
        </p:txBody>
      </p:sp>
    </p:spTree>
    <p:extLst>
      <p:ext uri="{BB962C8B-B14F-4D97-AF65-F5344CB8AC3E}">
        <p14:creationId xmlns:p14="http://schemas.microsoft.com/office/powerpoint/2010/main" val="354192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azure/azure-functions/functions-bindings-mobile-apps" TargetMode="External"/><Relationship Id="rId13" Type="http://schemas.openxmlformats.org/officeDocument/2006/relationships/hyperlink" Target="https://docs.microsoft.com/en-us/azure/azure-functions/functions-bindings-storage-table" TargetMode="External"/><Relationship Id="rId3" Type="http://schemas.openxmlformats.org/officeDocument/2006/relationships/hyperlink" Target="https://docs.microsoft.com/en-us/azure/azure-functions/functions-bindings-storage-blob" TargetMode="External"/><Relationship Id="rId7" Type="http://schemas.openxmlformats.org/officeDocument/2006/relationships/hyperlink" Target="https://docs.microsoft.com/en-us/azure/azure-functions/functions-bindings-http-webhook" TargetMode="External"/><Relationship Id="rId12" Type="http://schemas.openxmlformats.org/officeDocument/2006/relationships/hyperlink" Target="https://docs.microsoft.com/en-us/azure/azure-functions/functions-bindings-service-bus" TargetMode="External"/><Relationship Id="rId2" Type="http://schemas.openxmlformats.org/officeDocument/2006/relationships/notesSlide" Target="../notesSlides/notesSlide8.xml"/><Relationship Id="rId16" Type="http://schemas.openxmlformats.org/officeDocument/2006/relationships/hyperlink" Target="http://www.nuget.org/packages/Microsoft.Azure.WebJobs.Extensions.Http" TargetMode="Externa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event-hubs" TargetMode="External"/><Relationship Id="rId11" Type="http://schemas.openxmlformats.org/officeDocument/2006/relationships/hyperlink" Target="https://docs.microsoft.com/en-us/azure/azure-functions/functions-bindings-sendgrid" TargetMode="External"/><Relationship Id="rId5" Type="http://schemas.openxmlformats.org/officeDocument/2006/relationships/hyperlink" Target="https://docs.microsoft.com/en-us/azure/azure-functions/functions-bindings-event-grid" TargetMode="External"/><Relationship Id="rId15" Type="http://schemas.openxmlformats.org/officeDocument/2006/relationships/hyperlink" Target="https://docs.microsoft.com/en-us/azure/azure-functions/functions-bindings-twilio" TargetMode="External"/><Relationship Id="rId10" Type="http://schemas.openxmlformats.org/officeDocument/2006/relationships/hyperlink" Target="https://docs.microsoft.com/en-us/azure/azure-functions/functions-bindings-storage-queue" TargetMode="External"/><Relationship Id="rId4" Type="http://schemas.openxmlformats.org/officeDocument/2006/relationships/hyperlink" Target="https://docs.microsoft.com/en-us/azure/azure-functions/functions-bindings-documentdb" TargetMode="External"/><Relationship Id="rId9" Type="http://schemas.openxmlformats.org/officeDocument/2006/relationships/hyperlink" Target="https://docs.microsoft.com/en-us/azure/azure-functions/functions-bindings-notification-hubs" TargetMode="External"/><Relationship Id="rId14" Type="http://schemas.openxmlformats.org/officeDocument/2006/relationships/hyperlink" Target="https://docs.microsoft.com/en-us/azure/azure-functions/functions-bindings-tim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docs.microsoft.com/en-us/azure/azure-functions/functions-triggers-bindings#binding-expressions---app-setting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ben-morris.com/writing-unit-tests-for-azure-functions-using-c/"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docs.microsoft.com/en-us/azure/azure-functions/functions-continuous-deployment" TargetMode="Externa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zure/azure-functions-host/wiki/Azure-Functions-runtime-2.0-known-issue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medium.com/@tsuyoshiushio/writing-unit-test-for-azure-durable-functions-80f2af07c65e" TargetMode="External"/><Relationship Id="rId13" Type="http://schemas.openxmlformats.org/officeDocument/2006/relationships/hyperlink" Target="https://stackoverflow.com/questions/50206034/how-to-sync-local-setting-json-in-vs-and-azure" TargetMode="External"/><Relationship Id="rId18" Type="http://schemas.openxmlformats.org/officeDocument/2006/relationships/hyperlink" Target="https://docs.microsoft.com/en-us/azure/azure-functions/functions-bindings-http-webhook#authorization-keys" TargetMode="External"/><Relationship Id="rId3" Type="http://schemas.openxmlformats.org/officeDocument/2006/relationships/hyperlink" Target="https://www.azurefromthetrenches.com/azure-functions-significant-improvements-in-http-trigger-scaling/" TargetMode="External"/><Relationship Id="rId7" Type="http://schemas.openxmlformats.org/officeDocument/2006/relationships/hyperlink" Target="https://medium.com/statuscode/getting-key-vault-secrets-in-azure-functions-37620fd20a0b" TargetMode="External"/><Relationship Id="rId12" Type="http://schemas.openxmlformats.org/officeDocument/2006/relationships/hyperlink" Target="https://github.com/EvilAvenger/TrackApartmentsApp" TargetMode="External"/><Relationship Id="rId17" Type="http://schemas.openxmlformats.org/officeDocument/2006/relationships/hyperlink" Target="https://vincentlauzon.com/2017/12/04/azure-functions-http-authorization-levels/" TargetMode="External"/><Relationship Id="rId2" Type="http://schemas.openxmlformats.org/officeDocument/2006/relationships/notesSlide" Target="../notesSlides/notesSlide22.xml"/><Relationship Id="rId16" Type="http://schemas.openxmlformats.org/officeDocument/2006/relationships/hyperlink" Target="https://medium.com/asos-techblog/things-i-learnt-in-my-first-azure-functions-project-a02c0aa5d24e" TargetMode="External"/><Relationship Id="rId20" Type="http://schemas.openxmlformats.org/officeDocument/2006/relationships/hyperlink" Target="https://kvaes.wordpress.com/2017/09/01/putting-azure-api-management-in-front-of-an-azure-function-api/" TargetMode="External"/><Relationship Id="rId1" Type="http://schemas.openxmlformats.org/officeDocument/2006/relationships/slideLayout" Target="../slideLayouts/slideLayout2.xml"/><Relationship Id="rId6" Type="http://schemas.openxmlformats.org/officeDocument/2006/relationships/hyperlink" Target="https://www.quora.com/What-are-some-good-uses-for-Azure-Functions" TargetMode="External"/><Relationship Id="rId11" Type="http://schemas.openxmlformats.org/officeDocument/2006/relationships/hyperlink" Target="https://github.com/Azure/Azure-Functions/wiki/App-Insights" TargetMode="External"/><Relationship Id="rId5" Type="http://schemas.openxmlformats.org/officeDocument/2006/relationships/hyperlink" Target="http://www.ben-morris.com/writing-unit-tests-for-azure-functions-using-c/" TargetMode="External"/><Relationship Id="rId15" Type="http://schemas.openxmlformats.org/officeDocument/2006/relationships/hyperlink" Target="https://github.com/MicrosoftDocs/azure-docs/blob/master/articles/azure-functions/functions-bindings-storage-blob.md" TargetMode="External"/><Relationship Id="rId10" Type="http://schemas.openxmlformats.org/officeDocument/2006/relationships/hyperlink" Target="https://github.com/Azure-Samples/functions-unittesting-sample" TargetMode="External"/><Relationship Id="rId19" Type="http://schemas.openxmlformats.org/officeDocument/2006/relationships/hyperlink" Target="https://stackoverflow.com/questions/46617942/what-are-the-ways-to-secure-azure-functions" TargetMode="External"/><Relationship Id="rId4" Type="http://schemas.openxmlformats.org/officeDocument/2006/relationships/hyperlink" Target="https://docs.microsoft.com/en-us/azure/azure-functions/functions-scale" TargetMode="External"/><Relationship Id="rId9" Type="http://schemas.openxmlformats.org/officeDocument/2006/relationships/hyperlink" Target="https://docs.microsoft.com/en-us/azure/azure-functions/functions-best-practices" TargetMode="External"/><Relationship Id="rId14" Type="http://schemas.openxmlformats.org/officeDocument/2006/relationships/hyperlink" Target="https://docs.microsoft.com/en-us/azure/azure-functions/functions-monitorin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zure/azure-webjobs-sdk-scrip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microsoft.com/en-us/azure/azure-functions/functions-best-practices#scalability-best-practic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pricing/details/function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zure.microsoft.com/en-us/pricing/calculato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functions</a:t>
            </a:r>
            <a:endParaRPr lang="en-US" dirty="0"/>
          </a:p>
        </p:txBody>
      </p:sp>
      <p:sp>
        <p:nvSpPr>
          <p:cNvPr id="3" name="Subtitle 2"/>
          <p:cNvSpPr>
            <a:spLocks noGrp="1"/>
          </p:cNvSpPr>
          <p:nvPr>
            <p:ph type="subTitle" idx="1"/>
          </p:nvPr>
        </p:nvSpPr>
        <p:spPr>
          <a:xfrm>
            <a:off x="8829989" y="6125430"/>
            <a:ext cx="3362011" cy="732570"/>
          </a:xfrm>
        </p:spPr>
        <p:txBody>
          <a:bodyPr/>
          <a:lstStyle/>
          <a:p>
            <a:r>
              <a:rPr lang="en-US" dirty="0" smtClean="0"/>
              <a:t>Vitali Bibikov</a:t>
            </a:r>
            <a:endParaRPr lang="en-US" dirty="0"/>
          </a:p>
        </p:txBody>
      </p:sp>
      <p:sp>
        <p:nvSpPr>
          <p:cNvPr id="4" name="TextBox 3"/>
          <p:cNvSpPr txBox="1"/>
          <p:nvPr/>
        </p:nvSpPr>
        <p:spPr>
          <a:xfrm>
            <a:off x="8586974" y="3379304"/>
            <a:ext cx="777777" cy="461665"/>
          </a:xfrm>
          <a:prstGeom prst="rect">
            <a:avLst/>
          </a:prstGeom>
          <a:noFill/>
        </p:spPr>
        <p:txBody>
          <a:bodyPr wrap="none" rtlCol="0">
            <a:spAutoFit/>
          </a:bodyPr>
          <a:lstStyle/>
          <a:p>
            <a:r>
              <a:rPr lang="en-US" sz="2400" b="1" dirty="0" smtClean="0"/>
              <a:t>v 2.x</a:t>
            </a:r>
            <a:endParaRPr lang="en-US" sz="2400" b="1" dirty="0"/>
          </a:p>
        </p:txBody>
      </p:sp>
    </p:spTree>
    <p:extLst>
      <p:ext uri="{BB962C8B-B14F-4D97-AF65-F5344CB8AC3E}">
        <p14:creationId xmlns:p14="http://schemas.microsoft.com/office/powerpoint/2010/main" val="285593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19" y="52666"/>
            <a:ext cx="10515600" cy="1325563"/>
          </a:xfrm>
        </p:spPr>
        <p:txBody>
          <a:bodyPr/>
          <a:lstStyle/>
          <a:p>
            <a:r>
              <a:rPr lang="en-US" dirty="0" smtClean="0"/>
              <a:t>Bindings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6056293"/>
              </p:ext>
            </p:extLst>
          </p:nvPr>
        </p:nvGraphicFramePr>
        <p:xfrm>
          <a:off x="432079" y="1216305"/>
          <a:ext cx="11372886" cy="4945461"/>
        </p:xfrm>
        <a:graphic>
          <a:graphicData uri="http://schemas.openxmlformats.org/drawingml/2006/table">
            <a:tbl>
              <a:tblPr/>
              <a:tblGrid>
                <a:gridCol w="2340614">
                  <a:extLst>
                    <a:ext uri="{9D8B030D-6E8A-4147-A177-3AD203B41FA5}">
                      <a16:colId xmlns:a16="http://schemas.microsoft.com/office/drawing/2014/main" val="2792672260"/>
                    </a:ext>
                  </a:extLst>
                </a:gridCol>
                <a:gridCol w="2258068">
                  <a:extLst>
                    <a:ext uri="{9D8B030D-6E8A-4147-A177-3AD203B41FA5}">
                      <a16:colId xmlns:a16="http://schemas.microsoft.com/office/drawing/2014/main" val="211611987"/>
                    </a:ext>
                  </a:extLst>
                </a:gridCol>
                <a:gridCol w="2258068">
                  <a:extLst>
                    <a:ext uri="{9D8B030D-6E8A-4147-A177-3AD203B41FA5}">
                      <a16:colId xmlns:a16="http://schemas.microsoft.com/office/drawing/2014/main" val="3695039545"/>
                    </a:ext>
                  </a:extLst>
                </a:gridCol>
                <a:gridCol w="2258068">
                  <a:extLst>
                    <a:ext uri="{9D8B030D-6E8A-4147-A177-3AD203B41FA5}">
                      <a16:colId xmlns:a16="http://schemas.microsoft.com/office/drawing/2014/main" val="2445797956"/>
                    </a:ext>
                  </a:extLst>
                </a:gridCol>
                <a:gridCol w="2258068">
                  <a:extLst>
                    <a:ext uri="{9D8B030D-6E8A-4147-A177-3AD203B41FA5}">
                      <a16:colId xmlns:a16="http://schemas.microsoft.com/office/drawing/2014/main" val="1128305674"/>
                    </a:ext>
                  </a:extLst>
                </a:gridCol>
              </a:tblGrid>
              <a:tr h="303017">
                <a:tc>
                  <a:txBody>
                    <a:bodyPr/>
                    <a:lstStyle/>
                    <a:p>
                      <a:r>
                        <a:rPr lang="en-US" sz="1800"/>
                        <a:t>Type</a:t>
                      </a:r>
                    </a:p>
                  </a:txBody>
                  <a:tcPr marL="41050" marR="41050" marT="20525" marB="20525" anchor="ctr">
                    <a:lnL>
                      <a:noFill/>
                    </a:lnL>
                    <a:lnR>
                      <a:noFill/>
                    </a:lnR>
                    <a:lnT>
                      <a:noFill/>
                    </a:lnT>
                    <a:lnB>
                      <a:noFill/>
                    </a:lnB>
                  </a:tcPr>
                </a:tc>
                <a:tc>
                  <a:txBody>
                    <a:bodyPr/>
                    <a:lstStyle/>
                    <a:p>
                      <a:pPr algn="ctr"/>
                      <a:r>
                        <a:rPr lang="en-US" sz="1800" dirty="0">
                          <a:effectLst/>
                        </a:rPr>
                        <a:t>2.x</a:t>
                      </a:r>
                    </a:p>
                  </a:txBody>
                  <a:tcPr marL="41050" marR="41050" marT="20525" marB="20525" anchor="ctr">
                    <a:lnL>
                      <a:noFill/>
                    </a:lnL>
                    <a:lnR>
                      <a:noFill/>
                    </a:lnR>
                    <a:lnT>
                      <a:noFill/>
                    </a:lnT>
                    <a:lnB>
                      <a:noFill/>
                    </a:lnB>
                  </a:tcPr>
                </a:tc>
                <a:tc>
                  <a:txBody>
                    <a:bodyPr/>
                    <a:lstStyle/>
                    <a:p>
                      <a:pPr algn="ctr"/>
                      <a:r>
                        <a:rPr lang="en-US" sz="1800">
                          <a:effectLst/>
                        </a:rPr>
                        <a:t>Trigger</a:t>
                      </a:r>
                    </a:p>
                  </a:txBody>
                  <a:tcPr marL="41050" marR="41050" marT="20525" marB="20525" anchor="ctr">
                    <a:lnL>
                      <a:noFill/>
                    </a:lnL>
                    <a:lnR>
                      <a:noFill/>
                    </a:lnR>
                    <a:lnT>
                      <a:noFill/>
                    </a:lnT>
                    <a:lnB>
                      <a:noFill/>
                    </a:lnB>
                  </a:tcPr>
                </a:tc>
                <a:tc>
                  <a:txBody>
                    <a:bodyPr/>
                    <a:lstStyle/>
                    <a:p>
                      <a:pPr algn="ctr"/>
                      <a:r>
                        <a:rPr lang="en-US" sz="1800">
                          <a:effectLst/>
                        </a:rPr>
                        <a:t>Input</a:t>
                      </a:r>
                    </a:p>
                  </a:txBody>
                  <a:tcPr marL="41050" marR="41050" marT="20525" marB="20525" anchor="ctr">
                    <a:lnL>
                      <a:noFill/>
                    </a:lnL>
                    <a:lnR>
                      <a:noFill/>
                    </a:lnR>
                    <a:lnT>
                      <a:noFill/>
                    </a:lnT>
                    <a:lnB>
                      <a:noFill/>
                    </a:lnB>
                  </a:tcPr>
                </a:tc>
                <a:tc>
                  <a:txBody>
                    <a:bodyPr/>
                    <a:lstStyle/>
                    <a:p>
                      <a:pPr algn="ctr"/>
                      <a:r>
                        <a:rPr lang="en-US" sz="1800">
                          <a:effectLst/>
                        </a:rPr>
                        <a:t>Output</a:t>
                      </a:r>
                    </a:p>
                  </a:txBody>
                  <a:tcPr marL="41050" marR="41050" marT="20525" marB="20525" anchor="ctr">
                    <a:lnL>
                      <a:noFill/>
                    </a:lnL>
                    <a:lnR>
                      <a:noFill/>
                    </a:lnR>
                    <a:lnT>
                      <a:noFill/>
                    </a:lnT>
                    <a:lnB>
                      <a:noFill/>
                    </a:lnB>
                  </a:tcPr>
                </a:tc>
                <a:extLst>
                  <a:ext uri="{0D108BD9-81ED-4DB2-BD59-A6C34878D82A}">
                    <a16:rowId xmlns:a16="http://schemas.microsoft.com/office/drawing/2014/main" val="1162340989"/>
                  </a:ext>
                </a:extLst>
              </a:tr>
              <a:tr h="303017">
                <a:tc>
                  <a:txBody>
                    <a:bodyPr/>
                    <a:lstStyle/>
                    <a:p>
                      <a:r>
                        <a:rPr lang="en-US" sz="1800" dirty="0" smtClean="0">
                          <a:hlinkClick r:id="rId3"/>
                        </a:rPr>
                        <a:t>Blob Storage</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681110740"/>
                  </a:ext>
                </a:extLst>
              </a:tr>
              <a:tr h="303017">
                <a:tc>
                  <a:txBody>
                    <a:bodyPr/>
                    <a:lstStyle/>
                    <a:p>
                      <a:r>
                        <a:rPr lang="en-US" sz="1800" smtClean="0">
                          <a:hlinkClick r:id="rId4"/>
                        </a:rPr>
                        <a:t>Cosmos DB</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074784646"/>
                  </a:ext>
                </a:extLst>
              </a:tr>
              <a:tr h="303017">
                <a:tc>
                  <a:txBody>
                    <a:bodyPr/>
                    <a:lstStyle/>
                    <a:p>
                      <a:r>
                        <a:rPr lang="en-US" sz="1800" smtClean="0">
                          <a:hlinkClick r:id="rId5"/>
                        </a:rPr>
                        <a:t>Event Grid</a:t>
                      </a:r>
                      <a:endParaRPr lang="en-US" sz="1800" dirty="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4175908942"/>
                  </a:ext>
                </a:extLst>
              </a:tr>
              <a:tr h="303017">
                <a:tc>
                  <a:txBody>
                    <a:bodyPr/>
                    <a:lstStyle/>
                    <a:p>
                      <a:r>
                        <a:rPr lang="en-US" sz="1800" smtClean="0">
                          <a:hlinkClick r:id="rId6"/>
                        </a:rPr>
                        <a:t>Event Hubs</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274549604"/>
                  </a:ext>
                </a:extLst>
              </a:tr>
              <a:tr h="303017">
                <a:tc>
                  <a:txBody>
                    <a:bodyPr/>
                    <a:lstStyle/>
                    <a:p>
                      <a:r>
                        <a:rPr lang="en-US" sz="1800" dirty="0">
                          <a:hlinkClick r:id="rId7"/>
                        </a:rPr>
                        <a:t>HTTP</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144859819"/>
                  </a:ext>
                </a:extLst>
              </a:tr>
              <a:tr h="303017">
                <a:tc>
                  <a:txBody>
                    <a:bodyPr/>
                    <a:lstStyle/>
                    <a:p>
                      <a:r>
                        <a:rPr lang="en-US" sz="1800" dirty="0">
                          <a:hlinkClick r:id="rId8"/>
                        </a:rPr>
                        <a:t>Mobile Apps</a:t>
                      </a:r>
                      <a:endParaRPr lang="en-US" sz="1800" dirty="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96070787"/>
                  </a:ext>
                </a:extLst>
              </a:tr>
              <a:tr h="530281">
                <a:tc>
                  <a:txBody>
                    <a:bodyPr/>
                    <a:lstStyle/>
                    <a:p>
                      <a:r>
                        <a:rPr lang="en-US" sz="1800">
                          <a:hlinkClick r:id="rId9"/>
                        </a:rPr>
                        <a:t>Notification Hubs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998180417"/>
                  </a:ext>
                </a:extLst>
              </a:tr>
              <a:tr h="303017">
                <a:tc>
                  <a:txBody>
                    <a:bodyPr/>
                    <a:lstStyle/>
                    <a:p>
                      <a:r>
                        <a:rPr lang="en-US" sz="1800">
                          <a:hlinkClick r:id="rId10"/>
                        </a:rPr>
                        <a:t>Queue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037227016"/>
                  </a:ext>
                </a:extLst>
              </a:tr>
              <a:tr h="303017">
                <a:tc>
                  <a:txBody>
                    <a:bodyPr/>
                    <a:lstStyle/>
                    <a:p>
                      <a:r>
                        <a:rPr lang="en-US" sz="1800">
                          <a:hlinkClick r:id="rId11"/>
                        </a:rPr>
                        <a:t>SendGrid</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833826566"/>
                  </a:ext>
                </a:extLst>
              </a:tr>
              <a:tr h="303017">
                <a:tc>
                  <a:txBody>
                    <a:bodyPr/>
                    <a:lstStyle/>
                    <a:p>
                      <a:r>
                        <a:rPr lang="en-US" sz="1800">
                          <a:hlinkClick r:id="rId12"/>
                        </a:rPr>
                        <a:t>Service Bus</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825866229"/>
                  </a:ext>
                </a:extLst>
              </a:tr>
              <a:tr h="303017">
                <a:tc>
                  <a:txBody>
                    <a:bodyPr/>
                    <a:lstStyle/>
                    <a:p>
                      <a:r>
                        <a:rPr lang="en-US" sz="1800">
                          <a:hlinkClick r:id="rId13"/>
                        </a:rPr>
                        <a:t>Table storage</a:t>
                      </a:r>
                      <a:endParaRPr lang="en-US" sz="1800"/>
                    </a:p>
                  </a:txBody>
                  <a:tcPr marL="41050" marR="41050" marT="20525" marB="20525" anchor="ctr">
                    <a:lnL>
                      <a:noFill/>
                    </a:lnL>
                    <a:lnR>
                      <a:noFill/>
                    </a:lnR>
                    <a:lnT>
                      <a:noFill/>
                    </a:lnT>
                    <a:lnB>
                      <a:noFill/>
                    </a:lnB>
                  </a:tcPr>
                </a:tc>
                <a:tc>
                  <a:txBody>
                    <a:bodyPr/>
                    <a:lstStyle/>
                    <a:p>
                      <a:pPr algn="ctr"/>
                      <a:r>
                        <a:rPr lang="en-US" sz="1800" dirty="0">
                          <a:effectLst/>
                        </a:rPr>
                        <a:t>✔</a:t>
                      </a:r>
                      <a:r>
                        <a:rPr lang="en-US" sz="1800" baseline="30000" dirty="0">
                          <a:effectLst/>
                        </a:rPr>
                        <a:t>1</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879600722"/>
                  </a:ext>
                </a:extLst>
              </a:tr>
              <a:tr h="303017">
                <a:tc>
                  <a:txBody>
                    <a:bodyPr/>
                    <a:lstStyle/>
                    <a:p>
                      <a:r>
                        <a:rPr lang="en-US" sz="1800">
                          <a:hlinkClick r:id="rId14"/>
                        </a:rPr>
                        <a:t>Timer</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1646321791"/>
                  </a:ext>
                </a:extLst>
              </a:tr>
              <a:tr h="303017">
                <a:tc>
                  <a:txBody>
                    <a:bodyPr/>
                    <a:lstStyle/>
                    <a:p>
                      <a:r>
                        <a:rPr lang="en-US" sz="1800">
                          <a:hlinkClick r:id="rId15"/>
                        </a:rPr>
                        <a:t>Twilio</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104464496"/>
                  </a:ext>
                </a:extLst>
              </a:tr>
              <a:tr h="303017">
                <a:tc>
                  <a:txBody>
                    <a:bodyPr/>
                    <a:lstStyle/>
                    <a:p>
                      <a:r>
                        <a:rPr lang="en-US" sz="1800">
                          <a:hlinkClick r:id="rId7"/>
                        </a:rPr>
                        <a:t>Webhooks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607531274"/>
                  </a:ext>
                </a:extLst>
              </a:tr>
            </a:tbl>
          </a:graphicData>
        </a:graphic>
      </p:graphicFrame>
      <p:sp>
        <p:nvSpPr>
          <p:cNvPr id="3" name="Rectangle 2"/>
          <p:cNvSpPr/>
          <p:nvPr/>
        </p:nvSpPr>
        <p:spPr>
          <a:xfrm>
            <a:off x="2572377" y="6347991"/>
            <a:ext cx="7817617" cy="369332"/>
          </a:xfrm>
          <a:prstGeom prst="rect">
            <a:avLst/>
          </a:prstGeom>
        </p:spPr>
        <p:txBody>
          <a:bodyPr wrap="square">
            <a:spAutoFit/>
          </a:bodyPr>
          <a:lstStyle/>
          <a:p>
            <a:r>
              <a:rPr lang="en-US" dirty="0"/>
              <a:t>The HTTP bindings are provided in the </a:t>
            </a:r>
            <a:r>
              <a:rPr lang="en-US" dirty="0" err="1">
                <a:hlinkClick r:id="rId16"/>
              </a:rPr>
              <a:t>Microsoft.Azure.WebJobs.Extensions</a:t>
            </a:r>
            <a:endParaRPr lang="en-US" dirty="0"/>
          </a:p>
        </p:txBody>
      </p:sp>
    </p:spTree>
    <p:extLst>
      <p:ext uri="{BB962C8B-B14F-4D97-AF65-F5344CB8AC3E}">
        <p14:creationId xmlns:p14="http://schemas.microsoft.com/office/powerpoint/2010/main" val="59810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expressions and </a:t>
            </a:r>
            <a:r>
              <a:rPr lang="en-US" dirty="0" smtClean="0"/>
              <a:t>patterns</a:t>
            </a:r>
            <a:endParaRPr lang="en-US" dirty="0"/>
          </a:p>
        </p:txBody>
      </p:sp>
      <p:pic>
        <p:nvPicPr>
          <p:cNvPr id="6" name="Picture 5"/>
          <p:cNvPicPr>
            <a:picLocks noChangeAspect="1"/>
          </p:cNvPicPr>
          <p:nvPr/>
        </p:nvPicPr>
        <p:blipFill>
          <a:blip r:embed="rId3"/>
          <a:stretch>
            <a:fillRect/>
          </a:stretch>
        </p:blipFill>
        <p:spPr>
          <a:xfrm>
            <a:off x="5233987" y="1552576"/>
            <a:ext cx="5837963" cy="1766888"/>
          </a:xfrm>
          <a:prstGeom prst="rect">
            <a:avLst/>
          </a:prstGeom>
        </p:spPr>
      </p:pic>
      <p:sp>
        <p:nvSpPr>
          <p:cNvPr id="7" name="TextBox 6"/>
          <p:cNvSpPr txBox="1"/>
          <p:nvPr/>
        </p:nvSpPr>
        <p:spPr>
          <a:xfrm>
            <a:off x="1162050" y="2251354"/>
            <a:ext cx="3504742" cy="369332"/>
          </a:xfrm>
          <a:prstGeom prst="rect">
            <a:avLst/>
          </a:prstGeom>
          <a:noFill/>
        </p:spPr>
        <p:txBody>
          <a:bodyPr wrap="none" rtlCol="0">
            <a:spAutoFit/>
          </a:bodyPr>
          <a:lstStyle/>
          <a:p>
            <a:r>
              <a:rPr lang="en-US" dirty="0" err="1" smtClean="0"/>
              <a:t>AppSettings</a:t>
            </a:r>
            <a:r>
              <a:rPr lang="en-US" dirty="0" smtClean="0"/>
              <a:t> binding expression = &gt;</a:t>
            </a:r>
            <a:endParaRPr lang="en-US" dirty="0"/>
          </a:p>
        </p:txBody>
      </p:sp>
      <p:sp>
        <p:nvSpPr>
          <p:cNvPr id="9" name="Rectangle 8"/>
          <p:cNvSpPr/>
          <p:nvPr/>
        </p:nvSpPr>
        <p:spPr>
          <a:xfrm>
            <a:off x="838200" y="6286411"/>
            <a:ext cx="6096000" cy="369332"/>
          </a:xfrm>
          <a:prstGeom prst="rect">
            <a:avLst/>
          </a:prstGeom>
        </p:spPr>
        <p:txBody>
          <a:bodyPr>
            <a:spAutoFit/>
          </a:bodyPr>
          <a:lstStyle/>
          <a:p>
            <a:r>
              <a:rPr lang="en-US" dirty="0" smtClean="0">
                <a:hlinkClick r:id="rId4"/>
              </a:rPr>
              <a:t>Binding expressions</a:t>
            </a:r>
            <a:endParaRPr lang="en-US" dirty="0"/>
          </a:p>
        </p:txBody>
      </p:sp>
      <p:pic>
        <p:nvPicPr>
          <p:cNvPr id="10" name="Picture 9"/>
          <p:cNvPicPr>
            <a:picLocks noChangeAspect="1"/>
          </p:cNvPicPr>
          <p:nvPr/>
        </p:nvPicPr>
        <p:blipFill>
          <a:blip r:embed="rId5"/>
          <a:stretch>
            <a:fillRect/>
          </a:stretch>
        </p:blipFill>
        <p:spPr>
          <a:xfrm>
            <a:off x="5233987" y="3667125"/>
            <a:ext cx="5829810" cy="1620233"/>
          </a:xfrm>
          <a:prstGeom prst="rect">
            <a:avLst/>
          </a:prstGeom>
        </p:spPr>
      </p:pic>
      <p:sp>
        <p:nvSpPr>
          <p:cNvPr id="11" name="Rectangle 10"/>
          <p:cNvSpPr/>
          <p:nvPr/>
        </p:nvSpPr>
        <p:spPr>
          <a:xfrm>
            <a:off x="1162050" y="4118744"/>
            <a:ext cx="2541017" cy="369332"/>
          </a:xfrm>
          <a:prstGeom prst="rect">
            <a:avLst/>
          </a:prstGeom>
        </p:spPr>
        <p:txBody>
          <a:bodyPr wrap="square">
            <a:spAutoFit/>
          </a:bodyPr>
          <a:lstStyle/>
          <a:p>
            <a:r>
              <a:rPr lang="en-US" dirty="0" smtClean="0"/>
              <a:t>File name expression </a:t>
            </a:r>
            <a:r>
              <a:rPr lang="en-US" dirty="0"/>
              <a:t>= &gt;</a:t>
            </a:r>
          </a:p>
        </p:txBody>
      </p:sp>
      <p:sp>
        <p:nvSpPr>
          <p:cNvPr id="12" name="TextBox 11"/>
          <p:cNvSpPr txBox="1"/>
          <p:nvPr/>
        </p:nvSpPr>
        <p:spPr>
          <a:xfrm>
            <a:off x="1162050" y="5662968"/>
            <a:ext cx="8881727" cy="646331"/>
          </a:xfrm>
          <a:prstGeom prst="rect">
            <a:avLst/>
          </a:prstGeom>
          <a:noFill/>
        </p:spPr>
        <p:txBody>
          <a:bodyPr wrap="none" rtlCol="0">
            <a:spAutoFit/>
          </a:bodyPr>
          <a:lstStyle/>
          <a:p>
            <a:r>
              <a:rPr lang="en-US" dirty="0" smtClean="0"/>
              <a:t>Others =&gt;                                                          JSON payloads, Create GUIDs, Binding metadata;</a:t>
            </a:r>
            <a:endParaRPr lang="en-US" dirty="0"/>
          </a:p>
          <a:p>
            <a:endParaRPr lang="en-US" dirty="0"/>
          </a:p>
        </p:txBody>
      </p:sp>
    </p:spTree>
    <p:extLst>
      <p:ext uri="{BB962C8B-B14F-4D97-AF65-F5344CB8AC3E}">
        <p14:creationId xmlns:p14="http://schemas.microsoft.com/office/powerpoint/2010/main" val="4174656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968828" y="1343303"/>
            <a:ext cx="10476243" cy="1480283"/>
          </a:xfrm>
        </p:spPr>
        <p:txBody>
          <a:bodyPr numCol="2">
            <a:normAutofit/>
          </a:bodyPr>
          <a:lstStyle/>
          <a:p>
            <a:pPr marL="342900" indent="-342900">
              <a:buFont typeface="+mj-lt"/>
              <a:buAutoNum type="arabicPeriod"/>
            </a:pPr>
            <a:r>
              <a:rPr lang="en-US" sz="1800" dirty="0" smtClean="0"/>
              <a:t>Anonymous – Any request will do;</a:t>
            </a:r>
            <a:endParaRPr lang="en-US" sz="1800" dirty="0"/>
          </a:p>
          <a:p>
            <a:pPr marL="342900" indent="-342900">
              <a:buFont typeface="+mj-lt"/>
              <a:buAutoNum type="arabicPeriod"/>
            </a:pPr>
            <a:r>
              <a:rPr lang="en-US" sz="1800" b="1" dirty="0" smtClean="0"/>
              <a:t>Function – Host</a:t>
            </a:r>
            <a:r>
              <a:rPr lang="en-US" sz="1800" dirty="0" smtClean="0"/>
              <a:t> and </a:t>
            </a:r>
            <a:r>
              <a:rPr lang="en-US" sz="1800" b="1" dirty="0" smtClean="0"/>
              <a:t>Function</a:t>
            </a:r>
            <a:r>
              <a:rPr lang="en-US" sz="1800" dirty="0" smtClean="0"/>
              <a:t> Keys:</a:t>
            </a:r>
          </a:p>
          <a:p>
            <a:pPr lvl="1"/>
            <a:r>
              <a:rPr lang="en-US" sz="1800" dirty="0" smtClean="0"/>
              <a:t>Host </a:t>
            </a:r>
            <a:r>
              <a:rPr lang="en-US" sz="1800" dirty="0"/>
              <a:t>is scoped at the function </a:t>
            </a:r>
            <a:r>
              <a:rPr lang="en-US" sz="1800" b="1" dirty="0"/>
              <a:t>app</a:t>
            </a:r>
            <a:r>
              <a:rPr lang="en-US" sz="1800" dirty="0"/>
              <a:t> </a:t>
            </a:r>
            <a:r>
              <a:rPr lang="en-US" sz="1800" dirty="0" smtClean="0"/>
              <a:t>level;</a:t>
            </a:r>
          </a:p>
          <a:p>
            <a:pPr lvl="1"/>
            <a:r>
              <a:rPr lang="en-US" sz="1800" dirty="0" smtClean="0"/>
              <a:t>Function is scoped </a:t>
            </a:r>
            <a:r>
              <a:rPr lang="en-US" sz="1800" dirty="0"/>
              <a:t>at the function </a:t>
            </a:r>
            <a:r>
              <a:rPr lang="en-US" sz="1800" dirty="0" smtClean="0"/>
              <a:t>level;</a:t>
            </a:r>
            <a:r>
              <a:rPr lang="en-US" sz="1800" b="1" dirty="0" smtClean="0"/>
              <a:t> </a:t>
            </a:r>
          </a:p>
          <a:p>
            <a:pPr marL="0" indent="0">
              <a:buNone/>
            </a:pPr>
            <a:r>
              <a:rPr lang="en-US" sz="1800" b="1" dirty="0" smtClean="0"/>
              <a:t>3. Admin</a:t>
            </a:r>
            <a:endParaRPr lang="en-US" sz="1800" b="1" dirty="0"/>
          </a:p>
          <a:p>
            <a:pPr marL="0" indent="0">
              <a:buNone/>
            </a:pPr>
            <a:r>
              <a:rPr lang="en-US" sz="1800" b="1" dirty="0" smtClean="0"/>
              <a:t>4. System</a:t>
            </a:r>
            <a:endParaRPr lang="en-US" sz="1800" b="1" dirty="0"/>
          </a:p>
          <a:p>
            <a:pPr marL="0" indent="0">
              <a:buNone/>
            </a:pPr>
            <a:r>
              <a:rPr lang="en-US" sz="1800" dirty="0" smtClean="0"/>
              <a:t>5. User</a:t>
            </a:r>
            <a:endParaRPr lang="en-US" sz="1800" dirty="0"/>
          </a:p>
          <a:p>
            <a:pPr marL="342900" indent="-342900">
              <a:buFont typeface="+mj-lt"/>
              <a:buAutoNum type="arabicPeriod"/>
            </a:pPr>
            <a:endParaRPr lang="en-US" sz="1800" dirty="0"/>
          </a:p>
        </p:txBody>
      </p:sp>
      <p:pic>
        <p:nvPicPr>
          <p:cNvPr id="5" name="Picture 4"/>
          <p:cNvPicPr>
            <a:picLocks noChangeAspect="1"/>
          </p:cNvPicPr>
          <p:nvPr/>
        </p:nvPicPr>
        <p:blipFill>
          <a:blip r:embed="rId3"/>
          <a:stretch>
            <a:fillRect/>
          </a:stretch>
        </p:blipFill>
        <p:spPr>
          <a:xfrm>
            <a:off x="838200" y="3135034"/>
            <a:ext cx="10610304" cy="3084896"/>
          </a:xfrm>
          <a:prstGeom prst="rect">
            <a:avLst/>
          </a:prstGeom>
        </p:spPr>
      </p:pic>
    </p:spTree>
    <p:extLst>
      <p:ext uri="{BB962C8B-B14F-4D97-AF65-F5344CB8AC3E}">
        <p14:creationId xmlns:p14="http://schemas.microsoft.com/office/powerpoint/2010/main" val="104630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2273"/>
          </a:xfrm>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838200" y="1535457"/>
            <a:ext cx="10515600" cy="1107260"/>
          </a:xfrm>
        </p:spPr>
        <p:txBody>
          <a:bodyPr>
            <a:normAutofit/>
          </a:bodyPr>
          <a:lstStyle/>
          <a:p>
            <a:r>
              <a:rPr lang="en-US" sz="2400" dirty="0" smtClean="0"/>
              <a:t>Function key </a:t>
            </a:r>
            <a:r>
              <a:rPr lang="en-US" sz="2400" b="1" dirty="0" smtClean="0"/>
              <a:t>&gt;</a:t>
            </a:r>
            <a:r>
              <a:rPr lang="en-US" sz="2400" dirty="0" smtClean="0"/>
              <a:t> Host key – when both used, the </a:t>
            </a:r>
            <a:r>
              <a:rPr lang="en-US" sz="2400" dirty="0"/>
              <a:t>former takes </a:t>
            </a:r>
            <a:r>
              <a:rPr lang="en-US" sz="2400" dirty="0" smtClean="0"/>
              <a:t>precedence;</a:t>
            </a:r>
          </a:p>
          <a:p>
            <a:r>
              <a:rPr lang="en-US" sz="2400" dirty="0" smtClean="0"/>
              <a:t>Master key  </a:t>
            </a:r>
            <a:r>
              <a:rPr lang="en-US" sz="2400" b="1" dirty="0" smtClean="0"/>
              <a:t>&gt;</a:t>
            </a:r>
            <a:r>
              <a:rPr lang="en-US" sz="2400" dirty="0" smtClean="0"/>
              <a:t> Other keys – should not be used by or granted to third parties;</a:t>
            </a:r>
            <a:endParaRPr lang="en-US" sz="2400" dirty="0"/>
          </a:p>
        </p:txBody>
      </p:sp>
      <p:sp>
        <p:nvSpPr>
          <p:cNvPr id="5" name="Rectangle 1"/>
          <p:cNvSpPr>
            <a:spLocks noChangeArrowheads="1"/>
          </p:cNvSpPr>
          <p:nvPr/>
        </p:nvSpPr>
        <p:spPr bwMode="auto">
          <a:xfrm>
            <a:off x="838200" y="2760022"/>
            <a:ext cx="994368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a:latin typeface="Arial Unicode MS"/>
              </a:rPr>
              <a:t>Can be included in an </a:t>
            </a:r>
            <a:r>
              <a:rPr lang="en-US" altLang="en-US" sz="1600" dirty="0">
                <a:solidFill>
                  <a:srgbClr val="FF0000"/>
                </a:solidFill>
                <a:latin typeface="Arial Unicode MS"/>
              </a:rPr>
              <a:t>x-functions-key</a:t>
            </a:r>
            <a:r>
              <a:rPr lang="en-US" altLang="en-US" sz="1600" dirty="0">
                <a:latin typeface="Arial Unicode MS"/>
              </a:rPr>
              <a:t> HTTP header</a:t>
            </a:r>
            <a:r>
              <a:rPr lang="en-US" altLang="en-US" sz="1600" dirty="0" smtClean="0">
                <a:latin typeface="Arial Unicode MS"/>
              </a:rPr>
              <a:t>;</a:t>
            </a:r>
            <a:endParaRPr lang="en-US" altLang="en-US" sz="1600" dirty="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smtClean="0">
                <a:latin typeface="Arial Unicode MS"/>
              </a:rPr>
              <a:t>Can be added to http request </a:t>
            </a:r>
            <a:r>
              <a:rPr lang="en-US" altLang="en-US" sz="1600" dirty="0" err="1" smtClean="0">
                <a:latin typeface="Arial Unicode MS"/>
              </a:rPr>
              <a:t>url</a:t>
            </a:r>
            <a:r>
              <a:rPr lang="en-US" altLang="en-US" sz="1600" dirty="0" smtClean="0">
                <a:latin typeface="Arial Unicode MS"/>
              </a:rPr>
              <a:t>;</a:t>
            </a:r>
          </a:p>
          <a:p>
            <a:pPr lvl="1" eaLnBrk="0" fontAlgn="base" hangingPunct="0">
              <a:spcBef>
                <a:spcPct val="0"/>
              </a:spcBef>
              <a:spcAft>
                <a:spcPct val="0"/>
              </a:spcAft>
            </a:pPr>
            <a:r>
              <a:rPr lang="en-US" altLang="en-US" sz="1600" b="1" dirty="0" smtClean="0">
                <a:latin typeface="Arial Unicode MS"/>
              </a:rPr>
              <a:t>https</a:t>
            </a:r>
            <a:r>
              <a:rPr lang="en-US" altLang="en-US" sz="1600" b="1" dirty="0">
                <a:latin typeface="Arial Unicode MS"/>
              </a:rPr>
              <a:t>://&lt;yourapp&gt;.azurewebsites.net/api/&lt;function&gt;?code=&lt;</a:t>
            </a:r>
            <a:r>
              <a:rPr lang="en-US" altLang="en-US" sz="1600" b="1" dirty="0" smtClean="0">
                <a:latin typeface="Arial Unicode MS"/>
              </a:rPr>
              <a:t>ApiKey&gt;</a:t>
            </a:r>
          </a:p>
          <a:p>
            <a:pPr lvl="1" eaLnBrk="0" fontAlgn="base" hangingPunct="0">
              <a:spcBef>
                <a:spcPct val="0"/>
              </a:spcBef>
              <a:spcAft>
                <a:spcPct val="0"/>
              </a:spcAft>
            </a:pPr>
            <a:endParaRPr lang="en-US" altLang="en-US" sz="1600" b="1" dirty="0" smtClean="0">
              <a:latin typeface="Arial Unicode MS"/>
            </a:endParaRPr>
          </a:p>
          <a:p>
            <a:pPr lvl="1" eaLnBrk="0" fontAlgn="base" hangingPunct="0">
              <a:spcBef>
                <a:spcPct val="0"/>
              </a:spcBef>
              <a:spcAft>
                <a:spcPct val="0"/>
              </a:spcAft>
            </a:pPr>
            <a:endParaRPr lang="en-US" altLang="en-US" sz="1600" b="1" dirty="0" smtClean="0">
              <a:latin typeface="Arial Unicode MS"/>
            </a:endParaRPr>
          </a:p>
          <a:p>
            <a:pPr marL="342900" indent="-342900" eaLnBrk="0" fontAlgn="base" hangingPunct="0">
              <a:spcBef>
                <a:spcPct val="0"/>
              </a:spcBef>
              <a:spcAft>
                <a:spcPct val="0"/>
              </a:spcAft>
              <a:buAutoNum type="arabicParen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38200" y="2642717"/>
            <a:ext cx="2226250" cy="369332"/>
          </a:xfrm>
          <a:prstGeom prst="rect">
            <a:avLst/>
          </a:prstGeom>
        </p:spPr>
        <p:txBody>
          <a:bodyPr wrap="none">
            <a:spAutoFit/>
          </a:bodyPr>
          <a:lstStyle/>
          <a:p>
            <a:r>
              <a:rPr lang="en-US" b="1" dirty="0"/>
              <a:t>API key authorization</a:t>
            </a:r>
          </a:p>
        </p:txBody>
      </p:sp>
      <p:sp>
        <p:nvSpPr>
          <p:cNvPr id="8"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https://&lt;yourapp&gt;.azurewebsites.net/api/&lt;function&gt;?code=&lt;ApiKey&gt;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079118287"/>
              </p:ext>
            </p:extLst>
          </p:nvPr>
        </p:nvGraphicFramePr>
        <p:xfrm>
          <a:off x="1031631" y="4789248"/>
          <a:ext cx="10128738" cy="1483360"/>
        </p:xfrm>
        <a:graphic>
          <a:graphicData uri="http://schemas.openxmlformats.org/drawingml/2006/table">
            <a:tbl>
              <a:tblPr firstRow="1" bandRow="1">
                <a:tableStyleId>{5C22544A-7EE6-4342-B048-85BDC9FD1C3A}</a:tableStyleId>
              </a:tblPr>
              <a:tblGrid>
                <a:gridCol w="5064369">
                  <a:extLst>
                    <a:ext uri="{9D8B030D-6E8A-4147-A177-3AD203B41FA5}">
                      <a16:colId xmlns:a16="http://schemas.microsoft.com/office/drawing/2014/main" val="2733627911"/>
                    </a:ext>
                  </a:extLst>
                </a:gridCol>
                <a:gridCol w="5064369">
                  <a:extLst>
                    <a:ext uri="{9D8B030D-6E8A-4147-A177-3AD203B41FA5}">
                      <a16:colId xmlns:a16="http://schemas.microsoft.com/office/drawing/2014/main" val="2191375558"/>
                    </a:ext>
                  </a:extLst>
                </a:gridCol>
              </a:tblGrid>
              <a:tr h="370840">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extLst>
                  <a:ext uri="{0D108BD9-81ED-4DB2-BD59-A6C34878D82A}">
                    <a16:rowId xmlns:a16="http://schemas.microsoft.com/office/drawing/2014/main" val="2065852948"/>
                  </a:ext>
                </a:extLst>
              </a:tr>
              <a:tr h="370840">
                <a:tc>
                  <a:txBody>
                    <a:bodyPr/>
                    <a:lstStyle/>
                    <a:p>
                      <a:r>
                        <a:rPr lang="en-US" dirty="0" smtClean="0"/>
                        <a:t>Keys</a:t>
                      </a:r>
                      <a:r>
                        <a:rPr lang="en-US" baseline="0" dirty="0" smtClean="0"/>
                        <a:t> are stored in a single place</a:t>
                      </a:r>
                      <a:endParaRPr lang="en-US" dirty="0"/>
                    </a:p>
                  </a:txBody>
                  <a:tcPr/>
                </a:tc>
                <a:tc>
                  <a:txBody>
                    <a:bodyPr/>
                    <a:lstStyle/>
                    <a:p>
                      <a:r>
                        <a:rPr lang="en-US" dirty="0" smtClean="0"/>
                        <a:t>Hard</a:t>
                      </a:r>
                      <a:r>
                        <a:rPr lang="en-US" baseline="0" dirty="0" smtClean="0"/>
                        <a:t> to access programmatically;</a:t>
                      </a:r>
                      <a:endParaRPr lang="en-US" dirty="0"/>
                    </a:p>
                  </a:txBody>
                  <a:tcPr/>
                </a:tc>
                <a:extLst>
                  <a:ext uri="{0D108BD9-81ED-4DB2-BD59-A6C34878D82A}">
                    <a16:rowId xmlns:a16="http://schemas.microsoft.com/office/drawing/2014/main" val="2370679104"/>
                  </a:ext>
                </a:extLst>
              </a:tr>
              <a:tr h="370840">
                <a:tc>
                  <a:txBody>
                    <a:bodyPr/>
                    <a:lstStyle/>
                    <a:p>
                      <a:r>
                        <a:rPr lang="en-US" dirty="0" smtClean="0"/>
                        <a:t>Strong hierarchy of roles</a:t>
                      </a:r>
                      <a:endParaRPr lang="en-US" dirty="0"/>
                    </a:p>
                  </a:txBody>
                  <a:tcPr/>
                </a:tc>
                <a:tc>
                  <a:txBody>
                    <a:bodyPr/>
                    <a:lstStyle/>
                    <a:p>
                      <a:r>
                        <a:rPr lang="en-US" dirty="0" smtClean="0"/>
                        <a:t>Hardcoded</a:t>
                      </a:r>
                      <a:r>
                        <a:rPr lang="en-US" baseline="0" dirty="0" smtClean="0"/>
                        <a:t> values in Azure Portal;</a:t>
                      </a:r>
                      <a:endParaRPr lang="en-US" dirty="0"/>
                    </a:p>
                  </a:txBody>
                  <a:tcPr/>
                </a:tc>
                <a:extLst>
                  <a:ext uri="{0D108BD9-81ED-4DB2-BD59-A6C34878D82A}">
                    <a16:rowId xmlns:a16="http://schemas.microsoft.com/office/drawing/2014/main" val="427452336"/>
                  </a:ext>
                </a:extLst>
              </a:tr>
              <a:tr h="370840">
                <a:tc>
                  <a:txBody>
                    <a:bodyPr/>
                    <a:lstStyle/>
                    <a:p>
                      <a:endParaRPr lang="en-US" dirty="0"/>
                    </a:p>
                  </a:txBody>
                  <a:tcPr/>
                </a:tc>
                <a:tc>
                  <a:txBody>
                    <a:bodyPr/>
                    <a:lstStyle/>
                    <a:p>
                      <a:r>
                        <a:rPr lang="en-US" dirty="0" smtClean="0"/>
                        <a:t>Hard to manage when</a:t>
                      </a:r>
                      <a:r>
                        <a:rPr lang="en-US" baseline="0" dirty="0" smtClean="0"/>
                        <a:t> API grows up;</a:t>
                      </a:r>
                      <a:endParaRPr lang="en-US" dirty="0"/>
                    </a:p>
                  </a:txBody>
                  <a:tcPr/>
                </a:tc>
                <a:extLst>
                  <a:ext uri="{0D108BD9-81ED-4DB2-BD59-A6C34878D82A}">
                    <a16:rowId xmlns:a16="http://schemas.microsoft.com/office/drawing/2014/main" val="3434559234"/>
                  </a:ext>
                </a:extLst>
              </a:tr>
            </a:tbl>
          </a:graphicData>
        </a:graphic>
      </p:graphicFrame>
    </p:spTree>
    <p:extLst>
      <p:ext uri="{BB962C8B-B14F-4D97-AF65-F5344CB8AC3E}">
        <p14:creationId xmlns:p14="http://schemas.microsoft.com/office/powerpoint/2010/main" val="89443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 </a:t>
            </a:r>
            <a:r>
              <a:rPr lang="en-US" dirty="0"/>
              <a:t>API Management</a:t>
            </a:r>
          </a:p>
        </p:txBody>
      </p:sp>
      <p:sp>
        <p:nvSpPr>
          <p:cNvPr id="6" name="TextBox 5"/>
          <p:cNvSpPr txBox="1"/>
          <p:nvPr/>
        </p:nvSpPr>
        <p:spPr>
          <a:xfrm>
            <a:off x="2470333" y="5549889"/>
            <a:ext cx="8883467" cy="369332"/>
          </a:xfrm>
          <a:prstGeom prst="rect">
            <a:avLst/>
          </a:prstGeom>
          <a:noFill/>
        </p:spPr>
        <p:txBody>
          <a:bodyPr wrap="square" rtlCol="0">
            <a:spAutoFit/>
          </a:bodyPr>
          <a:lstStyle/>
          <a:p>
            <a:r>
              <a:rPr lang="en-US" dirty="0" smtClean="0"/>
              <a:t>Add a token inside of API Management and validate it in Azure Functions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937" y="1874393"/>
            <a:ext cx="8620125" cy="3048000"/>
          </a:xfrm>
        </p:spPr>
      </p:pic>
    </p:spTree>
    <p:extLst>
      <p:ext uri="{BB962C8B-B14F-4D97-AF65-F5344CB8AC3E}">
        <p14:creationId xmlns:p14="http://schemas.microsoft.com/office/powerpoint/2010/main" val="3064867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Vault and settings security</a:t>
            </a:r>
            <a:endParaRPr lang="en-US" dirty="0"/>
          </a:p>
        </p:txBody>
      </p:sp>
      <p:sp>
        <p:nvSpPr>
          <p:cNvPr id="3" name="Content Placeholder 2"/>
          <p:cNvSpPr>
            <a:spLocks noGrp="1"/>
          </p:cNvSpPr>
          <p:nvPr>
            <p:ph idx="1"/>
          </p:nvPr>
        </p:nvSpPr>
        <p:spPr>
          <a:xfrm>
            <a:off x="838200" y="1825625"/>
            <a:ext cx="4448175" cy="4546600"/>
          </a:xfrm>
        </p:spPr>
        <p:txBody>
          <a:bodyPr>
            <a:normAutofit/>
          </a:bodyPr>
          <a:lstStyle/>
          <a:p>
            <a:pPr marL="0" indent="0">
              <a:buNone/>
            </a:pPr>
            <a:r>
              <a:rPr lang="en-US" dirty="0" smtClean="0"/>
              <a:t>Azure default option is store secrets in </a:t>
            </a:r>
            <a:r>
              <a:rPr lang="en-US" dirty="0" err="1" smtClean="0"/>
              <a:t>AppSettings</a:t>
            </a:r>
            <a:r>
              <a:rPr lang="en-US" dirty="0" smtClean="0"/>
              <a:t>, which might not be secure in some cases;</a:t>
            </a:r>
          </a:p>
          <a:p>
            <a:pPr marL="0" indent="0">
              <a:buNone/>
            </a:pPr>
            <a:endParaRPr lang="en-US" dirty="0" smtClean="0"/>
          </a:p>
          <a:p>
            <a:pPr marL="514350" indent="-514350">
              <a:buAutoNum type="arabicParenR"/>
            </a:pPr>
            <a:r>
              <a:rPr lang="en-US" sz="2200" dirty="0" smtClean="0"/>
              <a:t>Store Keys, not secrets in Settings;</a:t>
            </a:r>
          </a:p>
          <a:p>
            <a:pPr marL="514350" indent="-514350">
              <a:buAutoNum type="arabicParenR"/>
            </a:pPr>
            <a:r>
              <a:rPr lang="en-US" sz="2200" dirty="0" smtClean="0"/>
              <a:t>Provide App access to your function in Azure;</a:t>
            </a:r>
          </a:p>
          <a:p>
            <a:pPr marL="514350" indent="-514350">
              <a:buAutoNum type="arabicParenR"/>
            </a:pPr>
            <a:r>
              <a:rPr lang="en-US" sz="2200" dirty="0" smtClean="0"/>
              <a:t>Cache </a:t>
            </a:r>
            <a:r>
              <a:rPr lang="en-US" sz="2200" dirty="0" err="1" smtClean="0"/>
              <a:t>HttpClient</a:t>
            </a:r>
            <a:r>
              <a:rPr lang="en-US" sz="2200" dirty="0" smtClean="0"/>
              <a:t>;</a:t>
            </a:r>
          </a:p>
          <a:p>
            <a:pPr marL="514350" indent="-514350">
              <a:buAutoNum type="arabicParenR"/>
            </a:pPr>
            <a:endParaRPr lang="en-US" dirty="0" smtClean="0"/>
          </a:p>
        </p:txBody>
      </p:sp>
      <p:pic>
        <p:nvPicPr>
          <p:cNvPr id="4" name="Picture 3"/>
          <p:cNvPicPr>
            <a:picLocks noChangeAspect="1"/>
          </p:cNvPicPr>
          <p:nvPr/>
        </p:nvPicPr>
        <p:blipFill>
          <a:blip r:embed="rId3"/>
          <a:stretch>
            <a:fillRect/>
          </a:stretch>
        </p:blipFill>
        <p:spPr>
          <a:xfrm>
            <a:off x="5476875" y="1568451"/>
            <a:ext cx="6496050" cy="2070100"/>
          </a:xfrm>
          <a:prstGeom prst="rect">
            <a:avLst/>
          </a:prstGeom>
        </p:spPr>
      </p:pic>
      <p:pic>
        <p:nvPicPr>
          <p:cNvPr id="5" name="Picture 4"/>
          <p:cNvPicPr>
            <a:picLocks noChangeAspect="1"/>
          </p:cNvPicPr>
          <p:nvPr/>
        </p:nvPicPr>
        <p:blipFill>
          <a:blip r:embed="rId4"/>
          <a:stretch>
            <a:fillRect/>
          </a:stretch>
        </p:blipFill>
        <p:spPr>
          <a:xfrm>
            <a:off x="6510337" y="3917950"/>
            <a:ext cx="3838575" cy="2571750"/>
          </a:xfrm>
          <a:prstGeom prst="rect">
            <a:avLst/>
          </a:prstGeom>
        </p:spPr>
      </p:pic>
    </p:spTree>
    <p:extLst>
      <p:ext uri="{BB962C8B-B14F-4D97-AF65-F5344CB8AC3E}">
        <p14:creationId xmlns:p14="http://schemas.microsoft.com/office/powerpoint/2010/main" val="272588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Insights</a:t>
            </a:r>
            <a:endParaRPr lang="en-US" dirty="0"/>
          </a:p>
        </p:txBody>
      </p:sp>
      <p:pic>
        <p:nvPicPr>
          <p:cNvPr id="5" name="Picture 4"/>
          <p:cNvPicPr>
            <a:picLocks noChangeAspect="1"/>
          </p:cNvPicPr>
          <p:nvPr/>
        </p:nvPicPr>
        <p:blipFill>
          <a:blip r:embed="rId3"/>
          <a:stretch>
            <a:fillRect/>
          </a:stretch>
        </p:blipFill>
        <p:spPr>
          <a:xfrm>
            <a:off x="5476875" y="1300162"/>
            <a:ext cx="5876925" cy="4371975"/>
          </a:xfrm>
          <a:prstGeom prst="rect">
            <a:avLst/>
          </a:prstGeom>
        </p:spPr>
      </p:pic>
      <p:sp>
        <p:nvSpPr>
          <p:cNvPr id="6" name="Rectangle 5"/>
          <p:cNvSpPr/>
          <p:nvPr/>
        </p:nvSpPr>
        <p:spPr>
          <a:xfrm>
            <a:off x="619125" y="2099013"/>
            <a:ext cx="6096000" cy="2031325"/>
          </a:xfrm>
          <a:prstGeom prst="rect">
            <a:avLst/>
          </a:prstGeom>
        </p:spPr>
        <p:txBody>
          <a:bodyPr>
            <a:spAutoFit/>
          </a:bodyPr>
          <a:lstStyle/>
          <a:p>
            <a:pPr>
              <a:buFont typeface="+mj-lt"/>
              <a:buAutoNum type="arabicPeriod"/>
            </a:pPr>
            <a:r>
              <a:rPr lang="en-US" dirty="0"/>
              <a:t>Create an Application Insights instance. </a:t>
            </a:r>
          </a:p>
          <a:p>
            <a:pPr marL="742950" lvl="1" indent="-285750">
              <a:buFont typeface="+mj-lt"/>
              <a:buAutoNum type="arabicPeriod"/>
            </a:pPr>
            <a:r>
              <a:rPr lang="en-US" dirty="0"/>
              <a:t>Application type should be set to General</a:t>
            </a:r>
          </a:p>
          <a:p>
            <a:pPr marL="742950" lvl="1" indent="-285750">
              <a:buFont typeface="+mj-lt"/>
              <a:buAutoNum type="arabicPeriod"/>
            </a:pPr>
            <a:r>
              <a:rPr lang="en-US" dirty="0"/>
              <a:t>Grab the instrumentation key</a:t>
            </a:r>
          </a:p>
          <a:p>
            <a:pPr>
              <a:buFont typeface="+mj-lt"/>
              <a:buAutoNum type="arabicPeriod"/>
            </a:pPr>
            <a:r>
              <a:rPr lang="en-US" dirty="0"/>
              <a:t>Update your Function App’s settings </a:t>
            </a:r>
          </a:p>
          <a:p>
            <a:pPr marL="742950" lvl="1" indent="-285750">
              <a:buFont typeface="+mj-lt"/>
              <a:buAutoNum type="arabicPeriod"/>
            </a:pPr>
            <a:r>
              <a:rPr lang="en-US" dirty="0"/>
              <a:t>Add App Setting – APPINSIGHTS_INSTRUMENTATIONKEY = {Instrumentation Key}</a:t>
            </a:r>
          </a:p>
        </p:txBody>
      </p:sp>
    </p:spTree>
    <p:extLst>
      <p:ext uri="{BB962C8B-B14F-4D97-AF65-F5344CB8AC3E}">
        <p14:creationId xmlns:p14="http://schemas.microsoft.com/office/powerpoint/2010/main" val="836044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 Tools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5652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28156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considerations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7701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838200" y="2199089"/>
            <a:ext cx="10515600" cy="4351338"/>
          </a:xfrm>
        </p:spPr>
        <p:txBody>
          <a:bodyPr/>
          <a:lstStyle/>
          <a:p>
            <a:r>
              <a:rPr lang="en-US" dirty="0" smtClean="0"/>
              <a:t>A piece of code, that is running over the abstraction of servers, infrastructure and OS, that is driven by the reaction to events and triggers.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354" y="3728905"/>
            <a:ext cx="7030431" cy="1914792"/>
          </a:xfrm>
          <a:prstGeom prst="rect">
            <a:avLst/>
          </a:prstGeom>
        </p:spPr>
      </p:pic>
      <p:sp>
        <p:nvSpPr>
          <p:cNvPr id="5" name="TextBox 4"/>
          <p:cNvSpPr txBox="1"/>
          <p:nvPr/>
        </p:nvSpPr>
        <p:spPr>
          <a:xfrm>
            <a:off x="838200" y="1590055"/>
            <a:ext cx="3287486" cy="369332"/>
          </a:xfrm>
          <a:prstGeom prst="rect">
            <a:avLst/>
          </a:prstGeom>
          <a:noFill/>
        </p:spPr>
        <p:txBody>
          <a:bodyPr wrap="square" rtlCol="0">
            <a:spAutoFit/>
          </a:bodyPr>
          <a:lstStyle/>
          <a:p>
            <a:r>
              <a:rPr lang="en-US" dirty="0" smtClean="0"/>
              <a:t>Is Azure function</a:t>
            </a:r>
            <a:endParaRPr lang="en-US" dirty="0"/>
          </a:p>
        </p:txBody>
      </p:sp>
    </p:spTree>
    <p:extLst>
      <p:ext uri="{BB962C8B-B14F-4D97-AF65-F5344CB8AC3E}">
        <p14:creationId xmlns:p14="http://schemas.microsoft.com/office/powerpoint/2010/main" val="5158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Swagger</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87400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22277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33603"/>
            <a:ext cx="10515600" cy="2570271"/>
          </a:xfrm>
        </p:spPr>
      </p:pic>
      <p:sp>
        <p:nvSpPr>
          <p:cNvPr id="5" name="TextBox 4"/>
          <p:cNvSpPr txBox="1"/>
          <p:nvPr/>
        </p:nvSpPr>
        <p:spPr>
          <a:xfrm>
            <a:off x="4497355" y="5710960"/>
            <a:ext cx="2536144" cy="369332"/>
          </a:xfrm>
          <a:prstGeom prst="rect">
            <a:avLst/>
          </a:prstGeom>
          <a:noFill/>
        </p:spPr>
        <p:txBody>
          <a:bodyPr wrap="none" rtlCol="0">
            <a:spAutoFit/>
          </a:bodyPr>
          <a:lstStyle/>
          <a:p>
            <a:r>
              <a:rPr lang="en-US" dirty="0" smtClean="0"/>
              <a:t>Defer work and response</a:t>
            </a:r>
            <a:endParaRPr lang="en-US" dirty="0"/>
          </a:p>
        </p:txBody>
      </p:sp>
    </p:spTree>
    <p:extLst>
      <p:ext uri="{BB962C8B-B14F-4D97-AF65-F5344CB8AC3E}">
        <p14:creationId xmlns:p14="http://schemas.microsoft.com/office/powerpoint/2010/main" val="2360577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799" y="1640097"/>
            <a:ext cx="9150402" cy="4351338"/>
          </a:xfrm>
        </p:spPr>
      </p:pic>
      <p:sp>
        <p:nvSpPr>
          <p:cNvPr id="7" name="TextBox 6"/>
          <p:cNvSpPr txBox="1"/>
          <p:nvPr/>
        </p:nvSpPr>
        <p:spPr>
          <a:xfrm>
            <a:off x="1417982" y="6254299"/>
            <a:ext cx="10548730" cy="369332"/>
          </a:xfrm>
          <a:prstGeom prst="rect">
            <a:avLst/>
          </a:prstGeom>
          <a:noFill/>
        </p:spPr>
        <p:txBody>
          <a:bodyPr wrap="square" rtlCol="0">
            <a:spAutoFit/>
          </a:bodyPr>
          <a:lstStyle/>
          <a:p>
            <a:r>
              <a:rPr lang="en-US" dirty="0" smtClean="0"/>
              <a:t>Defensive </a:t>
            </a:r>
            <a:r>
              <a:rPr lang="en-US" dirty="0"/>
              <a:t>function call - If a queue item was already processed, allow your function to be a no-op.</a:t>
            </a:r>
          </a:p>
        </p:txBody>
      </p:sp>
    </p:spTree>
    <p:extLst>
      <p:ext uri="{BB962C8B-B14F-4D97-AF65-F5344CB8AC3E}">
        <p14:creationId xmlns:p14="http://schemas.microsoft.com/office/powerpoint/2010/main" val="2360910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best practices</a:t>
            </a:r>
            <a:endParaRPr lang="en-US" dirty="0"/>
          </a:p>
        </p:txBody>
      </p:sp>
      <p:sp>
        <p:nvSpPr>
          <p:cNvPr id="3" name="Content Placeholder 2"/>
          <p:cNvSpPr>
            <a:spLocks noGrp="1"/>
          </p:cNvSpPr>
          <p:nvPr>
            <p:ph idx="1"/>
          </p:nvPr>
        </p:nvSpPr>
        <p:spPr/>
        <p:txBody>
          <a:bodyPr/>
          <a:lstStyle/>
          <a:p>
            <a:r>
              <a:rPr lang="en-US" dirty="0"/>
              <a:t>Azure Functions </a:t>
            </a:r>
            <a:r>
              <a:rPr lang="en-US" dirty="0" smtClean="0"/>
              <a:t>== static methods;</a:t>
            </a:r>
          </a:p>
          <a:p>
            <a:r>
              <a:rPr lang="en-US" dirty="0" smtClean="0"/>
              <a:t>Put everything in a separated, granular assemblies, that can be easily unit-tested;</a:t>
            </a:r>
            <a:endParaRPr lang="en-US" dirty="0"/>
          </a:p>
          <a:p>
            <a:r>
              <a:rPr lang="en-US" dirty="0" smtClean="0"/>
              <a:t>Tests and functions should belong to separate function apps;</a:t>
            </a:r>
          </a:p>
          <a:p>
            <a:r>
              <a:rPr lang="en-US" dirty="0"/>
              <a:t>Don't use verbose logging in production code. It has a negative performance </a:t>
            </a:r>
            <a:r>
              <a:rPr lang="en-US" dirty="0" smtClean="0"/>
              <a:t>impact;</a:t>
            </a:r>
          </a:p>
          <a:p>
            <a:r>
              <a:rPr lang="en-US" dirty="0" smtClean="0"/>
              <a:t>Use stubs for all types of triggers;</a:t>
            </a:r>
            <a:endParaRPr lang="en-US" dirty="0"/>
          </a:p>
        </p:txBody>
      </p:sp>
      <p:sp>
        <p:nvSpPr>
          <p:cNvPr id="4" name="Rectangle 3"/>
          <p:cNvSpPr/>
          <p:nvPr/>
        </p:nvSpPr>
        <p:spPr>
          <a:xfrm>
            <a:off x="609600" y="5582722"/>
            <a:ext cx="6096000" cy="369332"/>
          </a:xfrm>
          <a:prstGeom prst="rect">
            <a:avLst/>
          </a:prstGeom>
        </p:spPr>
        <p:txBody>
          <a:bodyPr>
            <a:spAutoFit/>
          </a:bodyPr>
          <a:lstStyle/>
          <a:p>
            <a:r>
              <a:rPr lang="en-US" dirty="0" smtClean="0">
                <a:hlinkClick r:id="rId3"/>
              </a:rPr>
              <a:t>Unit testing </a:t>
            </a:r>
            <a:endParaRPr lang="en-US" dirty="0"/>
          </a:p>
        </p:txBody>
      </p:sp>
    </p:spTree>
    <p:extLst>
      <p:ext uri="{BB962C8B-B14F-4D97-AF65-F5344CB8AC3E}">
        <p14:creationId xmlns:p14="http://schemas.microsoft.com/office/powerpoint/2010/main" val="306157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deployment</a:t>
            </a:r>
          </a:p>
        </p:txBody>
      </p:sp>
      <p:pic>
        <p:nvPicPr>
          <p:cNvPr id="5" name="Picture 4"/>
          <p:cNvPicPr>
            <a:picLocks noChangeAspect="1"/>
          </p:cNvPicPr>
          <p:nvPr/>
        </p:nvPicPr>
        <p:blipFill>
          <a:blip r:embed="rId3"/>
          <a:stretch>
            <a:fillRect/>
          </a:stretch>
        </p:blipFill>
        <p:spPr>
          <a:xfrm>
            <a:off x="952500" y="1404937"/>
            <a:ext cx="3371850" cy="4200525"/>
          </a:xfrm>
          <a:prstGeom prst="rect">
            <a:avLst/>
          </a:prstGeom>
        </p:spPr>
      </p:pic>
      <p:pic>
        <p:nvPicPr>
          <p:cNvPr id="6" name="Picture 5"/>
          <p:cNvPicPr>
            <a:picLocks noChangeAspect="1"/>
          </p:cNvPicPr>
          <p:nvPr/>
        </p:nvPicPr>
        <p:blipFill>
          <a:blip r:embed="rId4"/>
          <a:stretch>
            <a:fillRect/>
          </a:stretch>
        </p:blipFill>
        <p:spPr>
          <a:xfrm>
            <a:off x="5238750" y="2905125"/>
            <a:ext cx="5953125" cy="2362200"/>
          </a:xfrm>
          <a:prstGeom prst="rect">
            <a:avLst/>
          </a:prstGeom>
        </p:spPr>
      </p:pic>
      <p:sp>
        <p:nvSpPr>
          <p:cNvPr id="7" name="Rectangle 6"/>
          <p:cNvSpPr/>
          <p:nvPr/>
        </p:nvSpPr>
        <p:spPr>
          <a:xfrm>
            <a:off x="838200" y="5605462"/>
            <a:ext cx="6096000" cy="369332"/>
          </a:xfrm>
          <a:prstGeom prst="rect">
            <a:avLst/>
          </a:prstGeom>
        </p:spPr>
        <p:txBody>
          <a:bodyPr>
            <a:spAutoFit/>
          </a:bodyPr>
          <a:lstStyle/>
          <a:p>
            <a:r>
              <a:rPr lang="en-US" dirty="0" smtClean="0">
                <a:hlinkClick r:id="rId5"/>
              </a:rPr>
              <a:t>CD </a:t>
            </a:r>
            <a:endParaRPr lang="en-US" dirty="0"/>
          </a:p>
        </p:txBody>
      </p:sp>
      <p:sp>
        <p:nvSpPr>
          <p:cNvPr id="8" name="TextBox 7"/>
          <p:cNvSpPr txBox="1"/>
          <p:nvPr/>
        </p:nvSpPr>
        <p:spPr>
          <a:xfrm>
            <a:off x="5553075" y="1895475"/>
            <a:ext cx="5146152" cy="369332"/>
          </a:xfrm>
          <a:prstGeom prst="rect">
            <a:avLst/>
          </a:prstGeom>
          <a:noFill/>
        </p:spPr>
        <p:txBody>
          <a:bodyPr wrap="none" rtlCol="0">
            <a:spAutoFit/>
          </a:bodyPr>
          <a:lstStyle/>
          <a:p>
            <a:r>
              <a:rPr lang="en-US" dirty="0" smtClean="0"/>
              <a:t>Generated folder structure, acceptable by Azure’s CD</a:t>
            </a:r>
            <a:endParaRPr lang="en-US" dirty="0"/>
          </a:p>
        </p:txBody>
      </p:sp>
    </p:spTree>
    <p:extLst>
      <p:ext uri="{BB962C8B-B14F-4D97-AF65-F5344CB8AC3E}">
        <p14:creationId xmlns:p14="http://schemas.microsoft.com/office/powerpoint/2010/main" val="1408640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r>
              <a:rPr lang="en-US" dirty="0" smtClean="0"/>
              <a:t>Implementation lock-in;</a:t>
            </a:r>
          </a:p>
          <a:p>
            <a:r>
              <a:rPr lang="en-US" dirty="0" smtClean="0"/>
              <a:t>You have to split your Domain into small, well-grained Bounded Contexts, which is hard to achieve, as the knowledge about the system is drastically small, so system refactoring expected to be higher, than with normal MS-s;</a:t>
            </a:r>
          </a:p>
          <a:p>
            <a:r>
              <a:rPr lang="en-US" dirty="0" smtClean="0"/>
              <a:t>You need a dedicated </a:t>
            </a:r>
            <a:r>
              <a:rPr lang="en-US" dirty="0" err="1" smtClean="0"/>
              <a:t>DevOPS</a:t>
            </a:r>
            <a:r>
              <a:rPr lang="en-US" dirty="0" smtClean="0"/>
              <a:t>, who will setup the processes</a:t>
            </a:r>
            <a:r>
              <a:rPr lang="en-US" dirty="0" smtClean="0"/>
              <a:t>;</a:t>
            </a:r>
          </a:p>
          <a:p>
            <a:r>
              <a:rPr lang="en-US" dirty="0"/>
              <a:t>Under </a:t>
            </a:r>
            <a:r>
              <a:rPr lang="en-US" dirty="0" smtClean="0"/>
              <a:t>preview </a:t>
            </a:r>
            <a:r>
              <a:rPr lang="en-US" dirty="0" smtClean="0">
                <a:hlinkClick r:id="rId3"/>
              </a:rPr>
              <a:t>(Known issues)</a:t>
            </a:r>
            <a:r>
              <a:rPr lang="en-US" dirty="0" smtClean="0"/>
              <a:t>;</a:t>
            </a:r>
            <a:endParaRPr lang="ru-RU" dirty="0" smtClean="0"/>
          </a:p>
          <a:p>
            <a:r>
              <a:rPr lang="en-US" dirty="0" smtClean="0"/>
              <a:t>Some hardcoded dependencies;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778872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281" y="2405236"/>
            <a:ext cx="10515600" cy="1325563"/>
          </a:xfrm>
        </p:spPr>
        <p:txBody>
          <a:bodyPr/>
          <a:lstStyle/>
          <a:p>
            <a:pPr algn="ctr"/>
            <a:r>
              <a:rPr lang="en-US" dirty="0" smtClean="0"/>
              <a:t>End</a:t>
            </a:r>
            <a:endParaRPr lang="en-US" dirty="0"/>
          </a:p>
        </p:txBody>
      </p:sp>
    </p:spTree>
    <p:extLst>
      <p:ext uri="{BB962C8B-B14F-4D97-AF65-F5344CB8AC3E}">
        <p14:creationId xmlns:p14="http://schemas.microsoft.com/office/powerpoint/2010/main" val="2159797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355850"/>
            <a:ext cx="10515600" cy="1325563"/>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559670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125"/>
          </a:xfrm>
        </p:spPr>
        <p:txBody>
          <a:bodyPr/>
          <a:lstStyle/>
          <a:p>
            <a:r>
              <a:rPr lang="en-US" dirty="0" smtClean="0"/>
              <a:t>Used resources:</a:t>
            </a:r>
            <a:endParaRPr lang="en-US" dirty="0"/>
          </a:p>
        </p:txBody>
      </p:sp>
      <p:sp>
        <p:nvSpPr>
          <p:cNvPr id="3" name="Content Placeholder 2"/>
          <p:cNvSpPr>
            <a:spLocks noGrp="1"/>
          </p:cNvSpPr>
          <p:nvPr>
            <p:ph idx="1"/>
          </p:nvPr>
        </p:nvSpPr>
        <p:spPr>
          <a:xfrm>
            <a:off x="838200" y="1238250"/>
            <a:ext cx="10515600" cy="5504194"/>
          </a:xfrm>
        </p:spPr>
        <p:txBody>
          <a:bodyPr>
            <a:normAutofit/>
          </a:bodyPr>
          <a:lstStyle/>
          <a:p>
            <a:pPr>
              <a:buFont typeface="+mj-lt"/>
              <a:buAutoNum type="arabicPeriod"/>
            </a:pPr>
            <a:r>
              <a:rPr lang="en-US" sz="1000" dirty="0" smtClean="0">
                <a:hlinkClick r:id="rId3"/>
              </a:rPr>
              <a:t>https://www.azurefromthetrenches.com/azure-functions-significant-improvements-in-http-trigger-scaling/</a:t>
            </a:r>
            <a:endParaRPr lang="en-US" sz="1000" dirty="0" smtClean="0"/>
          </a:p>
          <a:p>
            <a:pPr>
              <a:buFont typeface="+mj-lt"/>
              <a:buAutoNum type="arabicPeriod"/>
            </a:pPr>
            <a:r>
              <a:rPr lang="en-US" sz="1000" dirty="0">
                <a:hlinkClick r:id="rId4"/>
              </a:rPr>
              <a:t>https://</a:t>
            </a:r>
            <a:r>
              <a:rPr lang="en-US" sz="1000" dirty="0" smtClean="0">
                <a:hlinkClick r:id="rId4"/>
              </a:rPr>
              <a:t>docs.microsoft.com/en-us/azure/azure-functions/functions-scale</a:t>
            </a:r>
            <a:endParaRPr lang="en-US" sz="1000" dirty="0" smtClean="0"/>
          </a:p>
          <a:p>
            <a:pPr>
              <a:buFont typeface="+mj-lt"/>
              <a:buAutoNum type="arabicPeriod"/>
            </a:pPr>
            <a:r>
              <a:rPr lang="en-US" sz="1000" dirty="0">
                <a:hlinkClick r:id="rId5"/>
              </a:rPr>
              <a:t>http://www.ben-morris.com/writing-unit-tests-for-azure-functions-using-c</a:t>
            </a:r>
            <a:r>
              <a:rPr lang="en-US" sz="1000" dirty="0" smtClean="0">
                <a:hlinkClick r:id="rId5"/>
              </a:rPr>
              <a:t>/</a:t>
            </a:r>
            <a:endParaRPr lang="en-US" sz="1000" dirty="0" smtClean="0"/>
          </a:p>
          <a:p>
            <a:pPr>
              <a:buFont typeface="+mj-lt"/>
              <a:buAutoNum type="arabicPeriod"/>
            </a:pPr>
            <a:r>
              <a:rPr lang="en-US" sz="1000" dirty="0">
                <a:hlinkClick r:id="rId6"/>
              </a:rPr>
              <a:t>https://</a:t>
            </a:r>
            <a:r>
              <a:rPr lang="en-US" sz="1000" dirty="0" smtClean="0">
                <a:hlinkClick r:id="rId6"/>
              </a:rPr>
              <a:t>www.quora.com/What-are-some-good-uses-for-Azure-Functions</a:t>
            </a:r>
            <a:endParaRPr lang="en-US" sz="1000" dirty="0" smtClean="0"/>
          </a:p>
          <a:p>
            <a:pPr>
              <a:buFont typeface="+mj-lt"/>
              <a:buAutoNum type="arabicPeriod"/>
            </a:pPr>
            <a:r>
              <a:rPr lang="en-US" sz="1000" dirty="0">
                <a:hlinkClick r:id="rId7"/>
              </a:rPr>
              <a:t>https://</a:t>
            </a:r>
            <a:r>
              <a:rPr lang="en-US" sz="1000" dirty="0" smtClean="0">
                <a:hlinkClick r:id="rId7"/>
              </a:rPr>
              <a:t>medium.com/statuscode/getting-key-vault-secrets-in-azure-functions-37620fd20a0b</a:t>
            </a:r>
            <a:endParaRPr lang="en-US" sz="1000" dirty="0" smtClean="0"/>
          </a:p>
          <a:p>
            <a:pPr>
              <a:buFont typeface="+mj-lt"/>
              <a:buAutoNum type="arabicPeriod"/>
            </a:pPr>
            <a:r>
              <a:rPr lang="en-US" sz="1000" dirty="0">
                <a:hlinkClick r:id="rId8"/>
              </a:rPr>
              <a:t>https://medium.com/@</a:t>
            </a:r>
            <a:r>
              <a:rPr lang="en-US" sz="1000" dirty="0" smtClean="0">
                <a:hlinkClick r:id="rId8"/>
              </a:rPr>
              <a:t>tsuyoshiushio/writing-unit-test-for-azure-durable-functions-80f2af07c65e</a:t>
            </a:r>
            <a:endParaRPr lang="en-US" sz="1000" dirty="0" smtClean="0"/>
          </a:p>
          <a:p>
            <a:pPr>
              <a:buFont typeface="+mj-lt"/>
              <a:buAutoNum type="arabicPeriod"/>
            </a:pPr>
            <a:r>
              <a:rPr lang="en-US" sz="1000" dirty="0">
                <a:hlinkClick r:id="rId9"/>
              </a:rPr>
              <a:t>https://</a:t>
            </a:r>
            <a:r>
              <a:rPr lang="en-US" sz="1000" dirty="0" smtClean="0">
                <a:hlinkClick r:id="rId9"/>
              </a:rPr>
              <a:t>docs.microsoft.com/en-us/azure/azure-functions/functions-best-practices</a:t>
            </a:r>
            <a:endParaRPr lang="en-US" sz="1000" dirty="0" smtClean="0"/>
          </a:p>
          <a:p>
            <a:pPr>
              <a:buFont typeface="+mj-lt"/>
              <a:buAutoNum type="arabicPeriod"/>
            </a:pPr>
            <a:r>
              <a:rPr lang="en-US" sz="1000" dirty="0">
                <a:hlinkClick r:id="rId10"/>
              </a:rPr>
              <a:t>https://</a:t>
            </a:r>
            <a:r>
              <a:rPr lang="en-US" sz="1000" dirty="0" smtClean="0">
                <a:hlinkClick r:id="rId10"/>
              </a:rPr>
              <a:t>github.com/Azure-Samples/functions-unittesting-sample</a:t>
            </a:r>
            <a:endParaRPr lang="en-US" sz="1000" dirty="0" smtClean="0"/>
          </a:p>
          <a:p>
            <a:pPr>
              <a:buFont typeface="+mj-lt"/>
              <a:buAutoNum type="arabicPeriod"/>
            </a:pPr>
            <a:r>
              <a:rPr lang="en-US" sz="1000" dirty="0">
                <a:hlinkClick r:id="rId11"/>
              </a:rPr>
              <a:t>https://</a:t>
            </a:r>
            <a:r>
              <a:rPr lang="en-US" sz="1000" dirty="0" smtClean="0">
                <a:hlinkClick r:id="rId11"/>
              </a:rPr>
              <a:t>github.com/Azure/Azure-Functions/wiki/App-Insights</a:t>
            </a:r>
            <a:endParaRPr lang="en-US" sz="1000" dirty="0" smtClean="0"/>
          </a:p>
          <a:p>
            <a:pPr>
              <a:buFont typeface="+mj-lt"/>
              <a:buAutoNum type="arabicPeriod"/>
            </a:pPr>
            <a:r>
              <a:rPr lang="en-US" sz="1000" dirty="0">
                <a:hlinkClick r:id="rId12"/>
              </a:rPr>
              <a:t>https://</a:t>
            </a:r>
            <a:r>
              <a:rPr lang="en-US" sz="1000" dirty="0" smtClean="0">
                <a:hlinkClick r:id="rId12"/>
              </a:rPr>
              <a:t>github.com/EvilAvenger/TrackApartmentsApp</a:t>
            </a:r>
            <a:endParaRPr lang="en-US" sz="1000" dirty="0" smtClean="0"/>
          </a:p>
          <a:p>
            <a:pPr>
              <a:buFont typeface="+mj-lt"/>
              <a:buAutoNum type="arabicPeriod"/>
            </a:pPr>
            <a:r>
              <a:rPr lang="en-US" sz="1000" dirty="0"/>
              <a:t>https://</a:t>
            </a:r>
            <a:r>
              <a:rPr lang="en-US" sz="1000" dirty="0" smtClean="0"/>
              <a:t>opdhsblobprod02.blob.core.windows.net/contents/c6aea4f5457448ee818b7292ba695982/b9f1e6449c221062e6bc9ebd899135d7?sv=2015-04-05&amp;sr=b&amp;sig=qYoSna1nzItUjphd3n%2FRBlqwPMJ1zGUXCzpIRyB6YX8%3D&amp;st=2018-08-10T08%3A22%3A31Z&amp;se=2018-08-11T08%3A32%3A31Z&amp;sp=r</a:t>
            </a:r>
          </a:p>
          <a:p>
            <a:pPr>
              <a:buFont typeface="+mj-lt"/>
              <a:buAutoNum type="arabicPeriod"/>
            </a:pPr>
            <a:r>
              <a:rPr lang="en-US" sz="1000" dirty="0">
                <a:hlinkClick r:id="rId13"/>
              </a:rPr>
              <a:t>https://</a:t>
            </a:r>
            <a:r>
              <a:rPr lang="en-US" sz="1000" dirty="0" smtClean="0">
                <a:hlinkClick r:id="rId13"/>
              </a:rPr>
              <a:t>stackoverflow.com/questions/50206034/how-to-sync-local-setting-json-in-vs-and-azure</a:t>
            </a:r>
            <a:endParaRPr lang="en-US" sz="1000" dirty="0" smtClean="0"/>
          </a:p>
          <a:p>
            <a:pPr>
              <a:buFont typeface="+mj-lt"/>
              <a:buAutoNum type="arabicPeriod"/>
            </a:pPr>
            <a:r>
              <a:rPr lang="en-US" sz="1000" dirty="0">
                <a:hlinkClick r:id="rId14"/>
              </a:rPr>
              <a:t>https://</a:t>
            </a:r>
            <a:r>
              <a:rPr lang="en-US" sz="1000" dirty="0" smtClean="0">
                <a:hlinkClick r:id="rId14"/>
              </a:rPr>
              <a:t>docs.microsoft.com/en-us/azure/azure-functions/functions-monitoring</a:t>
            </a:r>
            <a:endParaRPr lang="en-US" sz="1000" dirty="0" smtClean="0"/>
          </a:p>
          <a:p>
            <a:pPr>
              <a:buFont typeface="+mj-lt"/>
              <a:buAutoNum type="arabicPeriod"/>
            </a:pPr>
            <a:r>
              <a:rPr lang="en-US" sz="1000" dirty="0">
                <a:hlinkClick r:id="rId11"/>
              </a:rPr>
              <a:t>https://</a:t>
            </a:r>
            <a:r>
              <a:rPr lang="en-US" sz="1000" dirty="0" smtClean="0">
                <a:hlinkClick r:id="rId11"/>
              </a:rPr>
              <a:t>github.com/Azure/Azure-Functions/wiki/App-Insights</a:t>
            </a:r>
            <a:endParaRPr lang="en-US" sz="1000" dirty="0" smtClean="0"/>
          </a:p>
          <a:p>
            <a:pPr>
              <a:buFont typeface="+mj-lt"/>
              <a:buAutoNum type="arabicPeriod"/>
            </a:pPr>
            <a:r>
              <a:rPr lang="en-US" sz="1000" dirty="0">
                <a:hlinkClick r:id="rId15"/>
              </a:rPr>
              <a:t>https://</a:t>
            </a:r>
            <a:r>
              <a:rPr lang="en-US" sz="1000" dirty="0" smtClean="0">
                <a:hlinkClick r:id="rId15"/>
              </a:rPr>
              <a:t>github.com/MicrosoftDocs/azure-docs/blob/master/articles/azure-functions/functions-bindings-storage-blob.md</a:t>
            </a:r>
            <a:endParaRPr lang="en-US" sz="1000" dirty="0" smtClean="0"/>
          </a:p>
          <a:p>
            <a:pPr>
              <a:buFont typeface="+mj-lt"/>
              <a:buAutoNum type="arabicPeriod"/>
            </a:pPr>
            <a:r>
              <a:rPr lang="en-US" sz="1000" dirty="0">
                <a:hlinkClick r:id="rId16"/>
              </a:rPr>
              <a:t>https://</a:t>
            </a:r>
            <a:r>
              <a:rPr lang="en-US" sz="1000" dirty="0" smtClean="0">
                <a:hlinkClick r:id="rId16"/>
              </a:rPr>
              <a:t>medium.com/asos-techblog/things-i-learnt-in-my-first-azure-functions-project-a02c0aa5d24e</a:t>
            </a:r>
            <a:endParaRPr lang="en-US" sz="1000" dirty="0" smtClean="0"/>
          </a:p>
          <a:p>
            <a:pPr>
              <a:buFont typeface="+mj-lt"/>
              <a:buAutoNum type="arabicPeriod"/>
            </a:pPr>
            <a:r>
              <a:rPr lang="en-US" sz="1000" dirty="0">
                <a:hlinkClick r:id="rId17"/>
              </a:rPr>
              <a:t>https://vincentlauzon.com/2017/12/04/azure-functions-http-authorization-levels</a:t>
            </a:r>
            <a:r>
              <a:rPr lang="en-US" sz="1000" dirty="0" smtClean="0">
                <a:hlinkClick r:id="rId17"/>
              </a:rPr>
              <a:t>/</a:t>
            </a:r>
            <a:endParaRPr lang="en-US" sz="1000" dirty="0" smtClean="0"/>
          </a:p>
          <a:p>
            <a:pPr>
              <a:buFont typeface="+mj-lt"/>
              <a:buAutoNum type="arabicPeriod"/>
            </a:pPr>
            <a:r>
              <a:rPr lang="en-US" sz="1000" dirty="0">
                <a:hlinkClick r:id="rId18"/>
              </a:rPr>
              <a:t>https://</a:t>
            </a:r>
            <a:r>
              <a:rPr lang="en-US" sz="1000" dirty="0" smtClean="0">
                <a:hlinkClick r:id="rId18"/>
              </a:rPr>
              <a:t>docs.microsoft.com/en-us/azure/azure-functions/functions-bindings-http-webhook#authorization-keys</a:t>
            </a:r>
            <a:endParaRPr lang="en-US" sz="1000" dirty="0" smtClean="0"/>
          </a:p>
          <a:p>
            <a:pPr>
              <a:buFont typeface="+mj-lt"/>
              <a:buAutoNum type="arabicPeriod"/>
            </a:pPr>
            <a:r>
              <a:rPr lang="en-US" sz="1000" dirty="0">
                <a:hlinkClick r:id="rId19"/>
              </a:rPr>
              <a:t>https://</a:t>
            </a:r>
            <a:r>
              <a:rPr lang="en-US" sz="1000" dirty="0" smtClean="0">
                <a:hlinkClick r:id="rId19"/>
              </a:rPr>
              <a:t>stackoverflow.com/questions/46617942/what-are-the-ways-to-secure-azure-functions</a:t>
            </a:r>
            <a:endParaRPr lang="en-US" sz="1000" dirty="0" smtClean="0"/>
          </a:p>
          <a:p>
            <a:pPr>
              <a:buFont typeface="+mj-lt"/>
              <a:buAutoNum type="arabicPeriod"/>
            </a:pPr>
            <a:r>
              <a:rPr lang="en-US" sz="1000" dirty="0">
                <a:hlinkClick r:id="rId20"/>
              </a:rPr>
              <a:t>https://kvaes.wordpress.com/2017/09/01/putting-azure-api-management-in-front-of-an-azure-function-api</a:t>
            </a:r>
            <a:r>
              <a:rPr lang="en-US" sz="1000" dirty="0" smtClean="0">
                <a:hlinkClick r:id="rId20"/>
              </a:rPr>
              <a:t>/</a:t>
            </a: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a:p>
          <a:p>
            <a:pPr>
              <a:buFont typeface="+mj-lt"/>
              <a:buAutoNum type="arabicPeriod"/>
            </a:pPr>
            <a:endParaRPr lang="en-US" sz="1000" dirty="0" smtClean="0"/>
          </a:p>
          <a:p>
            <a:pPr>
              <a:buFont typeface="+mj-lt"/>
              <a:buAutoNum type="arabicPeriod"/>
            </a:pPr>
            <a:endParaRPr lang="en-US" sz="1000" dirty="0" smtClean="0"/>
          </a:p>
          <a:p>
            <a:pPr>
              <a:buFont typeface="+mj-lt"/>
              <a:buAutoNum type="arabicPeriod"/>
            </a:pPr>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a:p>
        </p:txBody>
      </p:sp>
    </p:spTree>
    <p:extLst>
      <p:ext uri="{BB962C8B-B14F-4D97-AF65-F5344CB8AC3E}">
        <p14:creationId xmlns:p14="http://schemas.microsoft.com/office/powerpoint/2010/main" val="352751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838200" y="2119539"/>
            <a:ext cx="10515600" cy="4351338"/>
          </a:xfrm>
        </p:spPr>
        <p:txBody>
          <a:bodyPr/>
          <a:lstStyle/>
          <a:p>
            <a:r>
              <a:rPr lang="en-US" dirty="0" smtClean="0"/>
              <a:t>Don’t need to provision and manage resources, pay for idle VMs;</a:t>
            </a:r>
          </a:p>
          <a:p>
            <a:r>
              <a:rPr lang="en-US" dirty="0" smtClean="0"/>
              <a:t>Server management and scaling are invisible to the user;</a:t>
            </a:r>
          </a:p>
          <a:p>
            <a:r>
              <a:rPr lang="en-US" dirty="0" smtClean="0"/>
              <a:t>Provides availability out-of-the-box;</a:t>
            </a:r>
          </a:p>
          <a:p>
            <a:r>
              <a:rPr lang="en-US" dirty="0" smtClean="0"/>
              <a:t>Runtime is </a:t>
            </a:r>
            <a:r>
              <a:rPr lang="en-US" dirty="0" smtClean="0">
                <a:hlinkClick r:id="rId3"/>
              </a:rPr>
              <a:t>open-source</a:t>
            </a:r>
            <a:r>
              <a:rPr lang="en-US" dirty="0" smtClean="0"/>
              <a:t>;</a:t>
            </a:r>
          </a:p>
          <a:p>
            <a:r>
              <a:rPr lang="en-US" dirty="0" smtClean="0"/>
              <a:t>OAuth providers are built-in for HTTP-triggered functions;</a:t>
            </a:r>
          </a:p>
          <a:p>
            <a:r>
              <a:rPr lang="en-US" dirty="0" smtClean="0"/>
              <a:t>Have event-integration with Azure Services: (</a:t>
            </a:r>
            <a:r>
              <a:rPr lang="en-US" dirty="0" err="1" smtClean="0"/>
              <a:t>CosmosDB</a:t>
            </a:r>
            <a:r>
              <a:rPr lang="en-US" dirty="0" smtClean="0"/>
              <a:t>, Event Hub, Event Grid, Notification Hubs, Storage, </a:t>
            </a:r>
            <a:r>
              <a:rPr lang="en-US" dirty="0" err="1" smtClean="0"/>
              <a:t>Twilio</a:t>
            </a:r>
            <a:r>
              <a:rPr lang="en-US" dirty="0" smtClean="0"/>
              <a:t>, </a:t>
            </a:r>
            <a:r>
              <a:rPr lang="en-US" dirty="0" err="1" smtClean="0"/>
              <a:t>SendGrid</a:t>
            </a:r>
            <a:r>
              <a:rPr lang="en-US" dirty="0" smtClean="0"/>
              <a:t>, etc.)</a:t>
            </a:r>
          </a:p>
        </p:txBody>
      </p:sp>
      <p:sp>
        <p:nvSpPr>
          <p:cNvPr id="4" name="TextBox 3"/>
          <p:cNvSpPr txBox="1"/>
          <p:nvPr/>
        </p:nvSpPr>
        <p:spPr>
          <a:xfrm>
            <a:off x="838200" y="1590055"/>
            <a:ext cx="3287486" cy="369332"/>
          </a:xfrm>
          <a:prstGeom prst="rect">
            <a:avLst/>
          </a:prstGeom>
          <a:noFill/>
        </p:spPr>
        <p:txBody>
          <a:bodyPr wrap="square" rtlCol="0">
            <a:spAutoFit/>
          </a:bodyPr>
          <a:lstStyle/>
          <a:p>
            <a:r>
              <a:rPr lang="en-US" dirty="0" smtClean="0"/>
              <a:t>It can be useful</a:t>
            </a:r>
            <a:endParaRPr lang="en-US" dirty="0"/>
          </a:p>
        </p:txBody>
      </p:sp>
    </p:spTree>
    <p:extLst>
      <p:ext uri="{BB962C8B-B14F-4D97-AF65-F5344CB8AC3E}">
        <p14:creationId xmlns:p14="http://schemas.microsoft.com/office/powerpoint/2010/main" val="3510118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838200" y="1825626"/>
            <a:ext cx="10515600" cy="3453946"/>
          </a:xfrm>
        </p:spPr>
        <p:txBody>
          <a:bodyPr/>
          <a:lstStyle/>
          <a:p>
            <a:r>
              <a:rPr lang="en-US" dirty="0" smtClean="0"/>
              <a:t>You have long periods when users are not active;</a:t>
            </a:r>
          </a:p>
          <a:p>
            <a:r>
              <a:rPr lang="en-US" dirty="0" smtClean="0"/>
              <a:t>Your site is scheduled job that sinks data from multiple sources;</a:t>
            </a:r>
          </a:p>
          <a:p>
            <a:r>
              <a:rPr lang="en-US" dirty="0" smtClean="0"/>
              <a:t>You need to scale up or down constantly;</a:t>
            </a:r>
          </a:p>
          <a:p>
            <a:r>
              <a:rPr lang="en-US" dirty="0" smtClean="0"/>
              <a:t>Processing events and alerts from Stream Analytics/</a:t>
            </a:r>
            <a:r>
              <a:rPr lang="en-US" dirty="0" err="1" smtClean="0"/>
              <a:t>IoT</a:t>
            </a:r>
            <a:r>
              <a:rPr lang="en-US" dirty="0" smtClean="0"/>
              <a:t>;</a:t>
            </a:r>
          </a:p>
          <a:p>
            <a:r>
              <a:rPr lang="en-US" dirty="0" smtClean="0"/>
              <a:t>Processing  pipelines, e.g. brokered messages from SB/RQ;</a:t>
            </a:r>
          </a:p>
          <a:p>
            <a:r>
              <a:rPr lang="en-US" dirty="0"/>
              <a:t>Infrequent </a:t>
            </a:r>
            <a:r>
              <a:rPr lang="en-US" dirty="0" smtClean="0"/>
              <a:t>tasks;</a:t>
            </a:r>
          </a:p>
          <a:p>
            <a:endParaRPr lang="en-US" dirty="0" smtClean="0"/>
          </a:p>
          <a:p>
            <a:endParaRPr lang="en-US" dirty="0"/>
          </a:p>
        </p:txBody>
      </p:sp>
      <p:sp>
        <p:nvSpPr>
          <p:cNvPr id="4" name="TextBox 3"/>
          <p:cNvSpPr txBox="1"/>
          <p:nvPr/>
        </p:nvSpPr>
        <p:spPr>
          <a:xfrm>
            <a:off x="838200" y="1388825"/>
            <a:ext cx="3287486" cy="369332"/>
          </a:xfrm>
          <a:prstGeom prst="rect">
            <a:avLst/>
          </a:prstGeom>
          <a:noFill/>
        </p:spPr>
        <p:txBody>
          <a:bodyPr wrap="square" rtlCol="0">
            <a:spAutoFit/>
          </a:bodyPr>
          <a:lstStyle/>
          <a:p>
            <a:r>
              <a:rPr lang="en-US" dirty="0" smtClean="0"/>
              <a:t>Do you need them</a:t>
            </a:r>
            <a:endParaRPr lang="en-US" dirty="0"/>
          </a:p>
        </p:txBody>
      </p:sp>
    </p:spTree>
    <p:extLst>
      <p:ext uri="{BB962C8B-B14F-4D97-AF65-F5344CB8AC3E}">
        <p14:creationId xmlns:p14="http://schemas.microsoft.com/office/powerpoint/2010/main" val="3303585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 Service load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257" y="3226320"/>
            <a:ext cx="10515600" cy="2717280"/>
          </a:xfrm>
          <a:prstGeom prst="rect">
            <a:avLst/>
          </a:prstGeom>
        </p:spPr>
      </p:pic>
      <p:sp>
        <p:nvSpPr>
          <p:cNvPr id="6" name="Content Placeholder 2"/>
          <p:cNvSpPr txBox="1">
            <a:spLocks/>
          </p:cNvSpPr>
          <p:nvPr/>
        </p:nvSpPr>
        <p:spPr>
          <a:xfrm>
            <a:off x="838200" y="1586140"/>
            <a:ext cx="10515600" cy="1640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App Service is available 24/7 and scaled to handle pike-loads;</a:t>
            </a:r>
          </a:p>
          <a:p>
            <a:r>
              <a:rPr lang="en-US" dirty="0" smtClean="0"/>
              <a:t>User load is not a constant value;</a:t>
            </a:r>
          </a:p>
          <a:p>
            <a:r>
              <a:rPr lang="en-US" dirty="0" smtClean="0"/>
              <a:t>Horizontal scaling creates redundancy;</a:t>
            </a:r>
          </a:p>
          <a:p>
            <a:endParaRPr lang="en-US" dirty="0"/>
          </a:p>
        </p:txBody>
      </p:sp>
      <p:sp>
        <p:nvSpPr>
          <p:cNvPr id="3" name="TextBox 2"/>
          <p:cNvSpPr txBox="1"/>
          <p:nvPr/>
        </p:nvSpPr>
        <p:spPr>
          <a:xfrm>
            <a:off x="3788228" y="6281057"/>
            <a:ext cx="4223657" cy="646331"/>
          </a:xfrm>
          <a:prstGeom prst="rect">
            <a:avLst/>
          </a:prstGeom>
          <a:noFill/>
        </p:spPr>
        <p:txBody>
          <a:bodyPr wrap="square" rtlCol="0">
            <a:spAutoFit/>
          </a:bodyPr>
          <a:lstStyle/>
          <a:p>
            <a:pPr algn="ctr"/>
            <a:r>
              <a:rPr lang="en-US" dirty="0" smtClean="0"/>
              <a:t>Requests per 1 week</a:t>
            </a:r>
          </a:p>
          <a:p>
            <a:pPr algn="ctr"/>
            <a:endParaRPr lang="en-US" dirty="0"/>
          </a:p>
        </p:txBody>
      </p:sp>
    </p:spTree>
    <p:extLst>
      <p:ext uri="{BB962C8B-B14F-4D97-AF65-F5344CB8AC3E}">
        <p14:creationId xmlns:p14="http://schemas.microsoft.com/office/powerpoint/2010/main" val="290819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8" y="365125"/>
            <a:ext cx="10515600" cy="1325563"/>
          </a:xfrm>
        </p:spPr>
        <p:txBody>
          <a:bodyPr/>
          <a:lstStyle/>
          <a:p>
            <a:r>
              <a:rPr lang="en-US" dirty="0" smtClean="0"/>
              <a:t>Azure Functions Scaling model</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9" y="1690688"/>
            <a:ext cx="5721878" cy="3425598"/>
          </a:xfrm>
          <a:prstGeom prst="rect">
            <a:avLst/>
          </a:prstGeom>
        </p:spPr>
      </p:pic>
      <p:sp>
        <p:nvSpPr>
          <p:cNvPr id="6" name="Rectangle 5"/>
          <p:cNvSpPr/>
          <p:nvPr/>
        </p:nvSpPr>
        <p:spPr>
          <a:xfrm>
            <a:off x="6775605" y="1502688"/>
            <a:ext cx="5133365" cy="7294305"/>
          </a:xfrm>
          <a:prstGeom prst="rect">
            <a:avLst/>
          </a:prstGeom>
        </p:spPr>
        <p:txBody>
          <a:bodyPr wrap="square">
            <a:spAutoFit/>
          </a:bodyPr>
          <a:lstStyle/>
          <a:p>
            <a:pPr marL="342900" indent="-342900">
              <a:buAutoNum type="arabicParenR"/>
            </a:pPr>
            <a:r>
              <a:rPr lang="en-US" dirty="0" smtClean="0"/>
              <a:t>The </a:t>
            </a:r>
            <a:r>
              <a:rPr lang="en-US" dirty="0"/>
              <a:t>unit of scale is the function app</a:t>
            </a:r>
            <a:r>
              <a:rPr lang="en-US" dirty="0" smtClean="0"/>
              <a:t>.</a:t>
            </a:r>
          </a:p>
          <a:p>
            <a:pPr marL="342900" indent="-342900">
              <a:buAutoNum type="arabicParenR"/>
            </a:pPr>
            <a:r>
              <a:rPr lang="en-US" dirty="0"/>
              <a:t>T</a:t>
            </a:r>
            <a:r>
              <a:rPr lang="en-US" dirty="0" smtClean="0"/>
              <a:t>he </a:t>
            </a:r>
            <a:r>
              <a:rPr lang="en-US" dirty="0"/>
              <a:t>number of instances is eventually </a:t>
            </a:r>
            <a:r>
              <a:rPr lang="en-US" dirty="0" smtClean="0"/>
              <a:t>scaled down </a:t>
            </a:r>
            <a:r>
              <a:rPr lang="en-US" dirty="0"/>
              <a:t>to zero when no functions </a:t>
            </a:r>
            <a:r>
              <a:rPr lang="en-US" dirty="0" smtClean="0"/>
              <a:t>are </a:t>
            </a:r>
            <a:r>
              <a:rPr lang="en-US" dirty="0"/>
              <a:t>running within a function app</a:t>
            </a:r>
            <a:r>
              <a:rPr lang="en-US" dirty="0" smtClean="0"/>
              <a:t>.</a:t>
            </a:r>
          </a:p>
          <a:p>
            <a:pPr marL="342900" indent="-342900">
              <a:buAutoNum type="arabicParenR"/>
            </a:pPr>
            <a:r>
              <a:rPr lang="en-US" dirty="0"/>
              <a:t>A single function app will only scale to a maximum of 200 </a:t>
            </a:r>
            <a:r>
              <a:rPr lang="en-US" dirty="0" smtClean="0"/>
              <a:t>instances.</a:t>
            </a:r>
          </a:p>
          <a:p>
            <a:pPr marL="342900" indent="-342900">
              <a:buAutoNum type="arabicParenR"/>
            </a:pPr>
            <a:r>
              <a:rPr lang="en-US" dirty="0"/>
              <a:t>New instances will only be allocated at most once every 10 seconds.</a:t>
            </a:r>
            <a:endParaRPr lang="en-US" dirty="0" smtClean="0"/>
          </a:p>
          <a:p>
            <a:pPr marL="342900" indent="-342900">
              <a:buAutoNum type="arabicParenR"/>
            </a:pPr>
            <a:endParaRPr lang="en-US" dirty="0" smtClean="0"/>
          </a:p>
          <a:p>
            <a:pPr marL="342900" indent="-342900">
              <a:buAutoNum type="arabicParenR"/>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sp>
        <p:nvSpPr>
          <p:cNvPr id="7" name="Rectangle 6"/>
          <p:cNvSpPr/>
          <p:nvPr/>
        </p:nvSpPr>
        <p:spPr>
          <a:xfrm>
            <a:off x="740228" y="6360664"/>
            <a:ext cx="6096000" cy="369332"/>
          </a:xfrm>
          <a:prstGeom prst="rect">
            <a:avLst/>
          </a:prstGeom>
        </p:spPr>
        <p:txBody>
          <a:bodyPr>
            <a:spAutoFit/>
          </a:bodyPr>
          <a:lstStyle/>
          <a:p>
            <a:r>
              <a:rPr lang="en-US" dirty="0" smtClean="0">
                <a:hlinkClick r:id="rId4"/>
              </a:rPr>
              <a:t>Best practices on scalability</a:t>
            </a:r>
            <a:endParaRPr lang="en-US" dirty="0"/>
          </a:p>
        </p:txBody>
      </p:sp>
    </p:spTree>
    <p:extLst>
      <p:ext uri="{BB962C8B-B14F-4D97-AF65-F5344CB8AC3E}">
        <p14:creationId xmlns:p14="http://schemas.microsoft.com/office/powerpoint/2010/main" val="237058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plans</a:t>
            </a:r>
            <a:endParaRPr lang="en-US" dirty="0"/>
          </a:p>
        </p:txBody>
      </p:sp>
      <p:sp>
        <p:nvSpPr>
          <p:cNvPr id="3" name="Content Placeholder 2"/>
          <p:cNvSpPr>
            <a:spLocks noGrp="1"/>
          </p:cNvSpPr>
          <p:nvPr>
            <p:ph idx="1"/>
          </p:nvPr>
        </p:nvSpPr>
        <p:spPr>
          <a:xfrm>
            <a:off x="838200" y="1534223"/>
            <a:ext cx="5018314" cy="2183667"/>
          </a:xfrm>
        </p:spPr>
        <p:txBody>
          <a:bodyPr numCol="1"/>
          <a:lstStyle/>
          <a:p>
            <a:pPr marL="0" indent="0">
              <a:buNone/>
            </a:pPr>
            <a:r>
              <a:rPr lang="en-US" b="1" dirty="0" smtClean="0"/>
              <a:t>             Consumption </a:t>
            </a:r>
            <a:r>
              <a:rPr lang="en-US" b="1" dirty="0" smtClean="0"/>
              <a:t>plan</a:t>
            </a:r>
            <a:endParaRPr lang="en-US" b="1" dirty="0" smtClean="0"/>
          </a:p>
          <a:p>
            <a:r>
              <a:rPr lang="en-US" sz="1800" dirty="0" smtClean="0"/>
              <a:t>Instances added dynamically;</a:t>
            </a:r>
          </a:p>
          <a:p>
            <a:r>
              <a:rPr lang="en-US" sz="1800" dirty="0" smtClean="0"/>
              <a:t>Billing bases on executions, time and memory used;</a:t>
            </a:r>
          </a:p>
          <a:p>
            <a:r>
              <a:rPr lang="en-US" sz="1800" dirty="0" smtClean="0"/>
              <a:t>Pay only when running;	</a:t>
            </a:r>
            <a:r>
              <a:rPr lang="en-US" b="1" dirty="0" smtClean="0"/>
              <a:t>		</a:t>
            </a:r>
            <a:endParaRPr lang="en-US" b="1" dirty="0"/>
          </a:p>
        </p:txBody>
      </p:sp>
      <p:sp>
        <p:nvSpPr>
          <p:cNvPr id="4" name="Content Placeholder 2"/>
          <p:cNvSpPr txBox="1">
            <a:spLocks/>
          </p:cNvSpPr>
          <p:nvPr/>
        </p:nvSpPr>
        <p:spPr>
          <a:xfrm>
            <a:off x="6281895" y="1534223"/>
            <a:ext cx="5529944" cy="2183667"/>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b="1" dirty="0" smtClean="0"/>
              <a:t>App Service </a:t>
            </a:r>
            <a:r>
              <a:rPr lang="en-US" b="1" dirty="0" smtClean="0"/>
              <a:t>plan</a:t>
            </a:r>
            <a:endParaRPr lang="en-US" b="1" dirty="0" smtClean="0"/>
          </a:p>
          <a:p>
            <a:pPr>
              <a:lnSpc>
                <a:spcPct val="100000"/>
              </a:lnSpc>
            </a:pPr>
            <a:r>
              <a:rPr lang="en-US" sz="1800" dirty="0" smtClean="0"/>
              <a:t>Runs on dedicated VMs similar to Web Apps;</a:t>
            </a:r>
          </a:p>
          <a:p>
            <a:pPr>
              <a:lnSpc>
                <a:spcPct val="100000"/>
              </a:lnSpc>
            </a:pPr>
            <a:r>
              <a:rPr lang="en-US" sz="1800" dirty="0" smtClean="0"/>
              <a:t>Host is always running;</a:t>
            </a:r>
          </a:p>
          <a:p>
            <a:pPr>
              <a:lnSpc>
                <a:spcPct val="100000"/>
              </a:lnSpc>
            </a:pPr>
            <a:endParaRPr lang="en-US" b="1" dirty="0" smtClean="0"/>
          </a:p>
          <a:p>
            <a:pPr>
              <a:lnSpc>
                <a:spcPct val="100000"/>
              </a:lnSpc>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589728642"/>
              </p:ext>
            </p:extLst>
          </p:nvPr>
        </p:nvGraphicFramePr>
        <p:xfrm>
          <a:off x="2032000" y="3717890"/>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9014564"/>
                    </a:ext>
                  </a:extLst>
                </a:gridCol>
                <a:gridCol w="2709333">
                  <a:extLst>
                    <a:ext uri="{9D8B030D-6E8A-4147-A177-3AD203B41FA5}">
                      <a16:colId xmlns:a16="http://schemas.microsoft.com/office/drawing/2014/main" val="3682552663"/>
                    </a:ext>
                  </a:extLst>
                </a:gridCol>
                <a:gridCol w="2709333">
                  <a:extLst>
                    <a:ext uri="{9D8B030D-6E8A-4147-A177-3AD203B41FA5}">
                      <a16:colId xmlns:a16="http://schemas.microsoft.com/office/drawing/2014/main" val="1850651214"/>
                    </a:ext>
                  </a:extLst>
                </a:gridCol>
              </a:tblGrid>
              <a:tr h="370840">
                <a:tc>
                  <a:txBody>
                    <a:bodyPr/>
                    <a:lstStyle/>
                    <a:p>
                      <a:endParaRPr lang="en-US" dirty="0"/>
                    </a:p>
                  </a:txBody>
                  <a:tcPr/>
                </a:tc>
                <a:tc>
                  <a:txBody>
                    <a:bodyPr/>
                    <a:lstStyle/>
                    <a:p>
                      <a:pPr algn="ctr"/>
                      <a:r>
                        <a:rPr lang="en-US" b="1" dirty="0" smtClean="0"/>
                        <a:t> Consumption plan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App Service plan</a:t>
                      </a:r>
                    </a:p>
                  </a:txBody>
                  <a:tcPr/>
                </a:tc>
                <a:extLst>
                  <a:ext uri="{0D108BD9-81ED-4DB2-BD59-A6C34878D82A}">
                    <a16:rowId xmlns:a16="http://schemas.microsoft.com/office/drawing/2014/main" val="458970378"/>
                  </a:ext>
                </a:extLst>
              </a:tr>
              <a:tr h="370840">
                <a:tc>
                  <a:txBody>
                    <a:bodyPr/>
                    <a:lstStyle/>
                    <a:p>
                      <a:pPr algn="ctr"/>
                      <a:r>
                        <a:rPr lang="en-US" dirty="0" smtClean="0"/>
                        <a:t>Scaling</a:t>
                      </a:r>
                      <a:endParaRPr lang="en-US" dirty="0"/>
                    </a:p>
                  </a:txBody>
                  <a:tcPr/>
                </a:tc>
                <a:tc>
                  <a:txBody>
                    <a:bodyPr/>
                    <a:lstStyle/>
                    <a:p>
                      <a:pPr algn="ctr"/>
                      <a:r>
                        <a:rPr lang="en-US" i="0" dirty="0" smtClean="0"/>
                        <a:t>Auto</a:t>
                      </a:r>
                      <a:endParaRPr lang="en-US" i="0" dirty="0"/>
                    </a:p>
                  </a:txBody>
                  <a:tcPr/>
                </a:tc>
                <a:tc>
                  <a:txBody>
                    <a:bodyPr/>
                    <a:lstStyle/>
                    <a:p>
                      <a:pPr algn="ctr"/>
                      <a:r>
                        <a:rPr lang="en-US" dirty="0" smtClean="0"/>
                        <a:t>Manual/Auto</a:t>
                      </a:r>
                      <a:endParaRPr lang="en-US" dirty="0"/>
                    </a:p>
                  </a:txBody>
                  <a:tcPr/>
                </a:tc>
                <a:extLst>
                  <a:ext uri="{0D108BD9-81ED-4DB2-BD59-A6C34878D82A}">
                    <a16:rowId xmlns:a16="http://schemas.microsoft.com/office/drawing/2014/main" val="3975371240"/>
                  </a:ext>
                </a:extLst>
              </a:tr>
              <a:tr h="370840">
                <a:tc>
                  <a:txBody>
                    <a:bodyPr/>
                    <a:lstStyle/>
                    <a:p>
                      <a:pPr algn="ctr"/>
                      <a:r>
                        <a:rPr lang="en-US" dirty="0" smtClean="0"/>
                        <a:t>Memory Max</a:t>
                      </a:r>
                      <a:r>
                        <a:rPr lang="en-US" baseline="0" dirty="0" smtClean="0"/>
                        <a:t> used</a:t>
                      </a:r>
                      <a:endParaRPr lang="en-US" dirty="0"/>
                    </a:p>
                  </a:txBody>
                  <a:tcPr/>
                </a:tc>
                <a:tc>
                  <a:txBody>
                    <a:bodyPr/>
                    <a:lstStyle/>
                    <a:p>
                      <a:pPr algn="ctr"/>
                      <a:r>
                        <a:rPr lang="en-US" dirty="0" smtClean="0"/>
                        <a:t>1.5GB</a:t>
                      </a:r>
                      <a:endParaRPr lang="en-US" dirty="0"/>
                    </a:p>
                  </a:txBody>
                  <a:tcPr/>
                </a:tc>
                <a:tc>
                  <a:txBody>
                    <a:bodyPr/>
                    <a:lstStyle/>
                    <a:p>
                      <a:r>
                        <a:rPr lang="en-US" dirty="0" smtClean="0"/>
                        <a:t>Depends on spec of VM</a:t>
                      </a:r>
                      <a:endParaRPr lang="en-US" dirty="0"/>
                    </a:p>
                  </a:txBody>
                  <a:tcPr/>
                </a:tc>
                <a:extLst>
                  <a:ext uri="{0D108BD9-81ED-4DB2-BD59-A6C34878D82A}">
                    <a16:rowId xmlns:a16="http://schemas.microsoft.com/office/drawing/2014/main" val="508296335"/>
                  </a:ext>
                </a:extLst>
              </a:tr>
              <a:tr h="370840">
                <a:tc>
                  <a:txBody>
                    <a:bodyPr/>
                    <a:lstStyle/>
                    <a:p>
                      <a:pPr algn="ctr"/>
                      <a:r>
                        <a:rPr lang="en-US" dirty="0" smtClean="0"/>
                        <a:t>VNET Support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586971668"/>
                  </a:ext>
                </a:extLst>
              </a:tr>
              <a:tr h="370840">
                <a:tc>
                  <a:txBody>
                    <a:bodyPr/>
                    <a:lstStyle/>
                    <a:p>
                      <a:pPr algn="ctr"/>
                      <a:r>
                        <a:rPr lang="en-US" dirty="0" smtClean="0"/>
                        <a:t>Long running function</a:t>
                      </a:r>
                      <a:endParaRPr lang="en-US" dirty="0"/>
                    </a:p>
                  </a:txBody>
                  <a:tcPr/>
                </a:tc>
                <a:tc>
                  <a:txBody>
                    <a:bodyPr/>
                    <a:lstStyle/>
                    <a:p>
                      <a:pPr algn="ctr"/>
                      <a:r>
                        <a:rPr lang="en-US" dirty="0" smtClean="0"/>
                        <a:t>Max</a:t>
                      </a:r>
                      <a:r>
                        <a:rPr lang="en-US" baseline="0" dirty="0" smtClean="0"/>
                        <a:t> 10 min</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775077661"/>
                  </a:ext>
                </a:extLst>
              </a:tr>
              <a:tr h="370840">
                <a:tc>
                  <a:txBody>
                    <a:bodyPr/>
                    <a:lstStyle/>
                    <a:p>
                      <a:pPr algn="ctr"/>
                      <a:r>
                        <a:rPr lang="en-US" dirty="0" smtClean="0"/>
                        <a:t>Running function on Linux</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379185482"/>
                  </a:ext>
                </a:extLst>
              </a:tr>
              <a:tr h="370840">
                <a:tc>
                  <a:txBody>
                    <a:bodyPr/>
                    <a:lstStyle/>
                    <a:p>
                      <a:pPr algn="ctr"/>
                      <a:r>
                        <a:rPr lang="en-US" dirty="0" smtClean="0"/>
                        <a:t>Cost</a:t>
                      </a:r>
                      <a:endParaRPr lang="en-US" dirty="0"/>
                    </a:p>
                  </a:txBody>
                  <a:tcPr/>
                </a:tc>
                <a:tc>
                  <a:txBody>
                    <a:bodyPr/>
                    <a:lstStyle/>
                    <a:p>
                      <a:pPr algn="ctr"/>
                      <a:r>
                        <a:rPr lang="en-US" dirty="0" smtClean="0"/>
                        <a:t>Pay as you go</a:t>
                      </a:r>
                      <a:endParaRPr lang="en-US" dirty="0"/>
                    </a:p>
                  </a:txBody>
                  <a:tcPr/>
                </a:tc>
                <a:tc>
                  <a:txBody>
                    <a:bodyPr/>
                    <a:lstStyle/>
                    <a:p>
                      <a:pPr algn="ctr"/>
                      <a:r>
                        <a:rPr lang="en-US" dirty="0" smtClean="0"/>
                        <a:t>VM</a:t>
                      </a:r>
                      <a:r>
                        <a:rPr lang="en-US" baseline="0" dirty="0" smtClean="0"/>
                        <a:t> Instances cost</a:t>
                      </a:r>
                      <a:endParaRPr lang="en-US" dirty="0"/>
                    </a:p>
                  </a:txBody>
                  <a:tcPr/>
                </a:tc>
                <a:extLst>
                  <a:ext uri="{0D108BD9-81ED-4DB2-BD59-A6C34878D82A}">
                    <a16:rowId xmlns:a16="http://schemas.microsoft.com/office/drawing/2014/main" val="2079009360"/>
                  </a:ext>
                </a:extLst>
              </a:tr>
            </a:tbl>
          </a:graphicData>
        </a:graphic>
      </p:graphicFrame>
    </p:spTree>
    <p:extLst>
      <p:ext uri="{BB962C8B-B14F-4D97-AF65-F5344CB8AC3E}">
        <p14:creationId xmlns:p14="http://schemas.microsoft.com/office/powerpoint/2010/main" val="3133578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4"/>
          </a:xfrm>
        </p:spPr>
        <p:txBody>
          <a:bodyPr/>
          <a:lstStyle/>
          <a:p>
            <a:r>
              <a:rPr lang="en-US" dirty="0" smtClean="0"/>
              <a:t>Pricing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758096"/>
              </p:ext>
            </p:extLst>
          </p:nvPr>
        </p:nvGraphicFramePr>
        <p:xfrm>
          <a:off x="838200" y="1384369"/>
          <a:ext cx="10515600" cy="1097280"/>
        </p:xfrm>
        <a:graphic>
          <a:graphicData uri="http://schemas.openxmlformats.org/drawingml/2006/table">
            <a:tbl>
              <a:tblPr/>
              <a:tblGrid>
                <a:gridCol w="5257800">
                  <a:extLst>
                    <a:ext uri="{9D8B030D-6E8A-4147-A177-3AD203B41FA5}">
                      <a16:colId xmlns:a16="http://schemas.microsoft.com/office/drawing/2014/main" val="2112222665"/>
                    </a:ext>
                  </a:extLst>
                </a:gridCol>
                <a:gridCol w="5257800">
                  <a:extLst>
                    <a:ext uri="{9D8B030D-6E8A-4147-A177-3AD203B41FA5}">
                      <a16:colId xmlns:a16="http://schemas.microsoft.com/office/drawing/2014/main" val="3853583177"/>
                    </a:ext>
                  </a:extLst>
                </a:gridCol>
              </a:tblGrid>
              <a:tr h="0">
                <a:tc gridSpan="2">
                  <a:txBody>
                    <a:bodyPr/>
                    <a:lstStyle/>
                    <a:p>
                      <a:r>
                        <a:rPr lang="en-US" b="1" dirty="0"/>
                        <a:t>Resource consumption (seconds)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99531272"/>
                  </a:ext>
                </a:extLst>
              </a:tr>
              <a:tr h="0">
                <a:tc>
                  <a:txBody>
                    <a:bodyPr/>
                    <a:lstStyle/>
                    <a:p>
                      <a:r>
                        <a:rPr lang="en-US" dirty="0"/>
                        <a:t>Executions</a:t>
                      </a:r>
                    </a:p>
                  </a:txBody>
                  <a:tcPr anchor="ctr">
                    <a:lnL>
                      <a:noFill/>
                    </a:lnL>
                    <a:lnR>
                      <a:noFill/>
                    </a:lnR>
                    <a:lnT>
                      <a:noFill/>
                    </a:lnT>
                    <a:lnB>
                      <a:noFill/>
                    </a:lnB>
                  </a:tcPr>
                </a:tc>
                <a:tc>
                  <a:txBody>
                    <a:bodyPr/>
                    <a:lstStyle/>
                    <a:p>
                      <a:r>
                        <a:rPr lang="en-US" dirty="0" smtClean="0"/>
                        <a:t>4 </a:t>
                      </a:r>
                      <a:r>
                        <a:rPr lang="en-US" dirty="0"/>
                        <a:t>million </a:t>
                      </a:r>
                      <a:r>
                        <a:rPr lang="en-US" dirty="0" smtClean="0"/>
                        <a:t>executions + 1</a:t>
                      </a:r>
                      <a:r>
                        <a:rPr lang="en-US" baseline="0" dirty="0" smtClean="0"/>
                        <a:t> million internal = </a:t>
                      </a:r>
                      <a:r>
                        <a:rPr lang="en-US" b="1" baseline="0" dirty="0" smtClean="0"/>
                        <a:t>5 million</a:t>
                      </a:r>
                      <a:endParaRPr lang="en-US" b="1" dirty="0"/>
                    </a:p>
                  </a:txBody>
                  <a:tcPr anchor="ctr">
                    <a:lnL>
                      <a:noFill/>
                    </a:lnL>
                    <a:lnR>
                      <a:noFill/>
                    </a:lnR>
                    <a:lnT>
                      <a:noFill/>
                    </a:lnT>
                    <a:lnB>
                      <a:noFill/>
                    </a:lnB>
                  </a:tcPr>
                </a:tc>
                <a:extLst>
                  <a:ext uri="{0D108BD9-81ED-4DB2-BD59-A6C34878D82A}">
                    <a16:rowId xmlns:a16="http://schemas.microsoft.com/office/drawing/2014/main" val="1297025598"/>
                  </a:ext>
                </a:extLst>
              </a:tr>
              <a:tr h="0">
                <a:tc>
                  <a:txBody>
                    <a:bodyPr/>
                    <a:lstStyle/>
                    <a:p>
                      <a:r>
                        <a:rPr lang="en-US" dirty="0"/>
                        <a:t>Execution duration (seconds)</a:t>
                      </a:r>
                    </a:p>
                  </a:txBody>
                  <a:tcPr anchor="ctr">
                    <a:lnL>
                      <a:noFill/>
                    </a:lnL>
                    <a:lnR>
                      <a:noFill/>
                    </a:lnR>
                    <a:lnT>
                      <a:noFill/>
                    </a:lnT>
                    <a:lnB>
                      <a:noFill/>
                    </a:lnB>
                  </a:tcPr>
                </a:tc>
                <a:tc>
                  <a:txBody>
                    <a:bodyPr/>
                    <a:lstStyle/>
                    <a:p>
                      <a:r>
                        <a:rPr lang="en-US" dirty="0" smtClean="0"/>
                        <a:t> &lt; 1 second (450 </a:t>
                      </a:r>
                      <a:r>
                        <a:rPr lang="en-US" dirty="0" err="1" smtClean="0"/>
                        <a:t>ms</a:t>
                      </a:r>
                      <a:r>
                        <a:rPr lang="en-US" dirty="0" smtClean="0"/>
                        <a:t> in average)</a:t>
                      </a:r>
                      <a:endParaRPr lang="en-US" dirty="0"/>
                    </a:p>
                  </a:txBody>
                  <a:tcPr anchor="ctr">
                    <a:lnL>
                      <a:noFill/>
                    </a:lnL>
                    <a:lnR>
                      <a:noFill/>
                    </a:lnR>
                    <a:lnT>
                      <a:noFill/>
                    </a:lnT>
                    <a:lnB>
                      <a:noFill/>
                    </a:lnB>
                  </a:tcPr>
                </a:tc>
                <a:extLst>
                  <a:ext uri="{0D108BD9-81ED-4DB2-BD59-A6C34878D82A}">
                    <a16:rowId xmlns:a16="http://schemas.microsoft.com/office/drawing/2014/main" val="723652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2384794"/>
              </p:ext>
            </p:extLst>
          </p:nvPr>
        </p:nvGraphicFramePr>
        <p:xfrm>
          <a:off x="838200" y="2709932"/>
          <a:ext cx="10515600" cy="1097280"/>
        </p:xfrm>
        <a:graphic>
          <a:graphicData uri="http://schemas.openxmlformats.org/drawingml/2006/table">
            <a:tbl>
              <a:tblPr/>
              <a:tblGrid>
                <a:gridCol w="5257800">
                  <a:extLst>
                    <a:ext uri="{9D8B030D-6E8A-4147-A177-3AD203B41FA5}">
                      <a16:colId xmlns:a16="http://schemas.microsoft.com/office/drawing/2014/main" val="3147357045"/>
                    </a:ext>
                  </a:extLst>
                </a:gridCol>
                <a:gridCol w="5257800">
                  <a:extLst>
                    <a:ext uri="{9D8B030D-6E8A-4147-A177-3AD203B41FA5}">
                      <a16:colId xmlns:a16="http://schemas.microsoft.com/office/drawing/2014/main" val="3120195233"/>
                    </a:ext>
                  </a:extLst>
                </a:gridCol>
              </a:tblGrid>
              <a:tr h="0">
                <a:tc gridSpan="2">
                  <a:txBody>
                    <a:bodyPr/>
                    <a:lstStyle/>
                    <a:p>
                      <a:r>
                        <a:rPr lang="en-US" b="1" dirty="0"/>
                        <a:t>Resource consumption (GB-s)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038295024"/>
                  </a:ext>
                </a:extLst>
              </a:tr>
              <a:tr h="0">
                <a:tc>
                  <a:txBody>
                    <a:bodyPr/>
                    <a:lstStyle/>
                    <a:p>
                      <a:r>
                        <a:rPr lang="en-US" dirty="0"/>
                        <a:t>Resource consumption converted to GBs</a:t>
                      </a:r>
                    </a:p>
                  </a:txBody>
                  <a:tcPr anchor="ctr">
                    <a:lnL>
                      <a:noFill/>
                    </a:lnL>
                    <a:lnR>
                      <a:noFill/>
                    </a:lnR>
                    <a:lnT>
                      <a:noFill/>
                    </a:lnT>
                    <a:lnB>
                      <a:noFill/>
                    </a:lnB>
                  </a:tcPr>
                </a:tc>
                <a:tc>
                  <a:txBody>
                    <a:bodyPr/>
                    <a:lstStyle/>
                    <a:p>
                      <a:r>
                        <a:rPr lang="en-US" dirty="0"/>
                        <a:t>512 MB / 1,024 MB</a:t>
                      </a:r>
                    </a:p>
                  </a:txBody>
                  <a:tcPr anchor="ctr">
                    <a:lnL>
                      <a:noFill/>
                    </a:lnL>
                    <a:lnR>
                      <a:noFill/>
                    </a:lnR>
                    <a:lnT>
                      <a:noFill/>
                    </a:lnT>
                    <a:lnB>
                      <a:noFill/>
                    </a:lnB>
                  </a:tcPr>
                </a:tc>
                <a:extLst>
                  <a:ext uri="{0D108BD9-81ED-4DB2-BD59-A6C34878D82A}">
                    <a16:rowId xmlns:a16="http://schemas.microsoft.com/office/drawing/2014/main" val="1395692177"/>
                  </a:ext>
                </a:extLst>
              </a:tr>
              <a:tr h="0">
                <a:tc>
                  <a:txBody>
                    <a:bodyPr/>
                    <a:lstStyle/>
                    <a:p>
                      <a:r>
                        <a:rPr lang="en-US"/>
                        <a:t>Execution time (seconds)</a:t>
                      </a:r>
                    </a:p>
                  </a:txBody>
                  <a:tcPr anchor="ctr">
                    <a:lnL>
                      <a:noFill/>
                    </a:lnL>
                    <a:lnR>
                      <a:noFill/>
                    </a:lnR>
                    <a:lnT>
                      <a:noFill/>
                    </a:lnT>
                    <a:lnB>
                      <a:noFill/>
                    </a:lnB>
                  </a:tcPr>
                </a:tc>
                <a:tc>
                  <a:txBody>
                    <a:bodyPr/>
                    <a:lstStyle/>
                    <a:p>
                      <a:r>
                        <a:rPr lang="en-US" dirty="0" smtClean="0"/>
                        <a:t>5 </a:t>
                      </a:r>
                      <a:r>
                        <a:rPr lang="en-US" dirty="0"/>
                        <a:t>million seconds</a:t>
                      </a:r>
                    </a:p>
                  </a:txBody>
                  <a:tcPr anchor="ctr">
                    <a:lnL>
                      <a:noFill/>
                    </a:lnL>
                    <a:lnR>
                      <a:noFill/>
                    </a:lnR>
                    <a:lnT>
                      <a:noFill/>
                    </a:lnT>
                    <a:lnB>
                      <a:noFill/>
                    </a:lnB>
                  </a:tcPr>
                </a:tc>
                <a:extLst>
                  <a:ext uri="{0D108BD9-81ED-4DB2-BD59-A6C34878D82A}">
                    <a16:rowId xmlns:a16="http://schemas.microsoft.com/office/drawing/2014/main" val="19328761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4796879"/>
              </p:ext>
            </p:extLst>
          </p:nvPr>
        </p:nvGraphicFramePr>
        <p:xfrm>
          <a:off x="838200" y="4035495"/>
          <a:ext cx="10515600" cy="1005840"/>
        </p:xfrm>
        <a:graphic>
          <a:graphicData uri="http://schemas.openxmlformats.org/drawingml/2006/table">
            <a:tbl>
              <a:tblPr/>
              <a:tblGrid>
                <a:gridCol w="5257800">
                  <a:extLst>
                    <a:ext uri="{9D8B030D-6E8A-4147-A177-3AD203B41FA5}">
                      <a16:colId xmlns:a16="http://schemas.microsoft.com/office/drawing/2014/main" val="2339226750"/>
                    </a:ext>
                  </a:extLst>
                </a:gridCol>
                <a:gridCol w="5257800">
                  <a:extLst>
                    <a:ext uri="{9D8B030D-6E8A-4147-A177-3AD203B41FA5}">
                      <a16:colId xmlns:a16="http://schemas.microsoft.com/office/drawing/2014/main" val="2999030728"/>
                    </a:ext>
                  </a:extLst>
                </a:gridCol>
              </a:tblGrid>
              <a:tr h="0">
                <a:tc>
                  <a:txBody>
                    <a:bodyPr/>
                    <a:lstStyle/>
                    <a:p>
                      <a:r>
                        <a:rPr lang="en-US" dirty="0"/>
                        <a:t>Resource consumption</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2.5 </a:t>
                      </a:r>
                      <a:r>
                        <a:rPr lang="en-US" dirty="0"/>
                        <a:t>million </a:t>
                      </a:r>
                      <a:r>
                        <a:rPr lang="en-US" dirty="0" smtClean="0"/>
                        <a:t>GB-s – 400</a:t>
                      </a:r>
                      <a:r>
                        <a:rPr lang="en-US" baseline="0" dirty="0" smtClean="0"/>
                        <a:t> 000 </a:t>
                      </a:r>
                      <a:r>
                        <a:rPr lang="en-US" dirty="0" smtClean="0"/>
                        <a:t>Monthly free grant</a:t>
                      </a:r>
                    </a:p>
                    <a:p>
                      <a:endParaRPr lang="en-US" dirty="0"/>
                    </a:p>
                  </a:txBody>
                  <a:tcPr anchor="ctr">
                    <a:lnL>
                      <a:noFill/>
                    </a:lnL>
                    <a:lnR>
                      <a:noFill/>
                    </a:lnR>
                    <a:lnT>
                      <a:noFill/>
                    </a:lnT>
                    <a:lnB>
                      <a:noFill/>
                    </a:lnB>
                  </a:tcPr>
                </a:tc>
                <a:extLst>
                  <a:ext uri="{0D108BD9-81ED-4DB2-BD59-A6C34878D82A}">
                    <a16:rowId xmlns:a16="http://schemas.microsoft.com/office/drawing/2014/main" val="336171558"/>
                  </a:ext>
                </a:extLst>
              </a:tr>
              <a:tr h="0">
                <a:tc>
                  <a:txBody>
                    <a:bodyPr/>
                    <a:lstStyle/>
                    <a:p>
                      <a:r>
                        <a:rPr lang="en-US" dirty="0" smtClean="0"/>
                        <a:t>Total</a:t>
                      </a:r>
                      <a:endParaRPr lang="en-US" dirty="0"/>
                    </a:p>
                  </a:txBody>
                  <a:tcPr anchor="ctr">
                    <a:lnL>
                      <a:noFill/>
                    </a:lnL>
                    <a:lnR>
                      <a:noFill/>
                    </a:lnR>
                    <a:lnT>
                      <a:noFill/>
                    </a:lnT>
                    <a:lnB>
                      <a:noFill/>
                    </a:lnB>
                  </a:tcPr>
                </a:tc>
                <a:tc>
                  <a:txBody>
                    <a:bodyPr/>
                    <a:lstStyle/>
                    <a:p>
                      <a:r>
                        <a:rPr lang="en-US" dirty="0" smtClean="0"/>
                        <a:t>2,1 million GB-s</a:t>
                      </a:r>
                      <a:endParaRPr lang="en-US" dirty="0"/>
                    </a:p>
                  </a:txBody>
                  <a:tcPr anchor="ctr">
                    <a:lnL>
                      <a:noFill/>
                    </a:lnL>
                    <a:lnR>
                      <a:noFill/>
                    </a:lnR>
                    <a:lnT>
                      <a:noFill/>
                    </a:lnT>
                    <a:lnB>
                      <a:noFill/>
                    </a:lnB>
                  </a:tcPr>
                </a:tc>
                <a:extLst>
                  <a:ext uri="{0D108BD9-81ED-4DB2-BD59-A6C34878D82A}">
                    <a16:rowId xmlns:a16="http://schemas.microsoft.com/office/drawing/2014/main" val="24103671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871809"/>
              </p:ext>
            </p:extLst>
          </p:nvPr>
        </p:nvGraphicFramePr>
        <p:xfrm>
          <a:off x="838200" y="5269618"/>
          <a:ext cx="10515600" cy="731520"/>
        </p:xfrm>
        <a:graphic>
          <a:graphicData uri="http://schemas.openxmlformats.org/drawingml/2006/table">
            <a:tbl>
              <a:tblPr/>
              <a:tblGrid>
                <a:gridCol w="5257800">
                  <a:extLst>
                    <a:ext uri="{9D8B030D-6E8A-4147-A177-3AD203B41FA5}">
                      <a16:colId xmlns:a16="http://schemas.microsoft.com/office/drawing/2014/main" val="3492749641"/>
                    </a:ext>
                  </a:extLst>
                </a:gridCol>
                <a:gridCol w="5257800">
                  <a:extLst>
                    <a:ext uri="{9D8B030D-6E8A-4147-A177-3AD203B41FA5}">
                      <a16:colId xmlns:a16="http://schemas.microsoft.com/office/drawing/2014/main" val="1798792889"/>
                    </a:ext>
                  </a:extLst>
                </a:gridCol>
              </a:tblGrid>
              <a:tr h="0">
                <a:tc>
                  <a:txBody>
                    <a:bodyPr/>
                    <a:lstStyle/>
                    <a:p>
                      <a:r>
                        <a:rPr lang="en-US" dirty="0"/>
                        <a:t>Resource consumption price</a:t>
                      </a:r>
                    </a:p>
                  </a:txBody>
                  <a:tcPr anchor="ctr">
                    <a:lnL>
                      <a:noFill/>
                    </a:lnL>
                    <a:lnR>
                      <a:noFill/>
                    </a:lnR>
                    <a:lnT>
                      <a:noFill/>
                    </a:lnT>
                    <a:lnB>
                      <a:noFill/>
                    </a:lnB>
                  </a:tcPr>
                </a:tc>
                <a:tc>
                  <a:txBody>
                    <a:bodyPr/>
                    <a:lstStyle/>
                    <a:p>
                      <a:r>
                        <a:rPr lang="en-US"/>
                        <a:t>$0.000016/GB-s </a:t>
                      </a:r>
                    </a:p>
                  </a:txBody>
                  <a:tcPr anchor="ctr">
                    <a:lnL>
                      <a:noFill/>
                    </a:lnL>
                    <a:lnR>
                      <a:noFill/>
                    </a:lnR>
                    <a:lnT>
                      <a:noFill/>
                    </a:lnT>
                    <a:lnB>
                      <a:noFill/>
                    </a:lnB>
                  </a:tcPr>
                </a:tc>
                <a:extLst>
                  <a:ext uri="{0D108BD9-81ED-4DB2-BD59-A6C34878D82A}">
                    <a16:rowId xmlns:a16="http://schemas.microsoft.com/office/drawing/2014/main" val="1843679594"/>
                  </a:ext>
                </a:extLst>
              </a:tr>
              <a:tr h="0">
                <a:tc>
                  <a:txBody>
                    <a:bodyPr/>
                    <a:lstStyle/>
                    <a:p>
                      <a:r>
                        <a:rPr lang="en-US" b="1" dirty="0"/>
                        <a:t>Total cost</a:t>
                      </a:r>
                    </a:p>
                  </a:txBody>
                  <a:tcPr anchor="ctr">
                    <a:lnL>
                      <a:noFill/>
                    </a:lnL>
                    <a:lnR>
                      <a:noFill/>
                    </a:lnR>
                    <a:lnT>
                      <a:noFill/>
                    </a:lnT>
                    <a:lnB>
                      <a:noFill/>
                    </a:lnB>
                  </a:tcPr>
                </a:tc>
                <a:tc>
                  <a:txBody>
                    <a:bodyPr/>
                    <a:lstStyle/>
                    <a:p>
                      <a:r>
                        <a:rPr lang="en-US" dirty="0" smtClean="0"/>
                        <a:t>$33.6 + 0.2</a:t>
                      </a:r>
                      <a:r>
                        <a:rPr lang="en-US" baseline="0" dirty="0" smtClean="0"/>
                        <a:t> * 0.4 = </a:t>
                      </a:r>
                      <a:r>
                        <a:rPr lang="en-US" b="1" baseline="0" dirty="0" smtClean="0"/>
                        <a:t>$34.4</a:t>
                      </a:r>
                      <a:endParaRPr lang="en-US" b="1" dirty="0"/>
                    </a:p>
                  </a:txBody>
                  <a:tcPr anchor="ctr">
                    <a:lnL>
                      <a:noFill/>
                    </a:lnL>
                    <a:lnR>
                      <a:noFill/>
                    </a:lnR>
                    <a:lnT>
                      <a:noFill/>
                    </a:lnT>
                    <a:lnB>
                      <a:noFill/>
                    </a:lnB>
                  </a:tcPr>
                </a:tc>
                <a:extLst>
                  <a:ext uri="{0D108BD9-81ED-4DB2-BD59-A6C34878D82A}">
                    <a16:rowId xmlns:a16="http://schemas.microsoft.com/office/drawing/2014/main" val="1363900982"/>
                  </a:ext>
                </a:extLst>
              </a:tr>
            </a:tbl>
          </a:graphicData>
        </a:graphic>
      </p:graphicFrame>
      <p:sp>
        <p:nvSpPr>
          <p:cNvPr id="9" name="Rectangle 8"/>
          <p:cNvSpPr/>
          <p:nvPr/>
        </p:nvSpPr>
        <p:spPr>
          <a:xfrm>
            <a:off x="838200" y="6229421"/>
            <a:ext cx="817853" cy="369332"/>
          </a:xfrm>
          <a:prstGeom prst="rect">
            <a:avLst/>
          </a:prstGeom>
        </p:spPr>
        <p:txBody>
          <a:bodyPr wrap="none">
            <a:spAutoFit/>
          </a:bodyPr>
          <a:lstStyle/>
          <a:p>
            <a:r>
              <a:rPr lang="en-US" dirty="0" smtClean="0">
                <a:hlinkClick r:id="rId3"/>
              </a:rPr>
              <a:t>Pricing</a:t>
            </a:r>
            <a:endParaRPr lang="en-US" dirty="0"/>
          </a:p>
        </p:txBody>
      </p:sp>
      <p:sp>
        <p:nvSpPr>
          <p:cNvPr id="3" name="Rectangle 2"/>
          <p:cNvSpPr/>
          <p:nvPr/>
        </p:nvSpPr>
        <p:spPr>
          <a:xfrm>
            <a:off x="9821201" y="6229421"/>
            <a:ext cx="1787797" cy="369332"/>
          </a:xfrm>
          <a:prstGeom prst="rect">
            <a:avLst/>
          </a:prstGeom>
        </p:spPr>
        <p:txBody>
          <a:bodyPr wrap="none">
            <a:spAutoFit/>
          </a:bodyPr>
          <a:lstStyle/>
          <a:p>
            <a:r>
              <a:rPr lang="en-US" dirty="0" smtClean="0">
                <a:hlinkClick r:id="rId4"/>
              </a:rPr>
              <a:t>Pricing calculator</a:t>
            </a:r>
            <a:endParaRPr lang="en-US" dirty="0"/>
          </a:p>
        </p:txBody>
      </p:sp>
    </p:spTree>
    <p:extLst>
      <p:ext uri="{BB962C8B-B14F-4D97-AF65-F5344CB8AC3E}">
        <p14:creationId xmlns:p14="http://schemas.microsoft.com/office/powerpoint/2010/main" val="317525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 setup</a:t>
            </a:r>
            <a:endParaRPr lang="en-US" dirty="0"/>
          </a:p>
        </p:txBody>
      </p:sp>
      <p:sp>
        <p:nvSpPr>
          <p:cNvPr id="3" name="Content Placeholder 2"/>
          <p:cNvSpPr>
            <a:spLocks noGrp="1"/>
          </p:cNvSpPr>
          <p:nvPr>
            <p:ph idx="1"/>
          </p:nvPr>
        </p:nvSpPr>
        <p:spPr>
          <a:xfrm>
            <a:off x="576943" y="1692380"/>
            <a:ext cx="10515600" cy="4351338"/>
          </a:xfrm>
        </p:spPr>
        <p:txBody>
          <a:bodyPr>
            <a:normAutofit/>
          </a:bodyPr>
          <a:lstStyle/>
          <a:p>
            <a:r>
              <a:rPr lang="en-US" sz="2000" dirty="0" smtClean="0"/>
              <a:t>Create a function of a certain type;</a:t>
            </a:r>
          </a:p>
          <a:p>
            <a:r>
              <a:rPr lang="en-US" sz="2000" dirty="0" smtClean="0"/>
              <a:t>Setup </a:t>
            </a:r>
            <a:r>
              <a:rPr lang="en-US" sz="2000" u="sng" dirty="0" err="1" smtClean="0"/>
              <a:t>local.settings.json</a:t>
            </a:r>
            <a:r>
              <a:rPr lang="en-US" sz="2000" u="sng" dirty="0" smtClean="0"/>
              <a:t> (dev);</a:t>
            </a:r>
          </a:p>
          <a:p>
            <a:r>
              <a:rPr lang="en-US" sz="2000" dirty="0" smtClean="0"/>
              <a:t>Upload settings to Azure (prod);</a:t>
            </a:r>
          </a:p>
          <a:p>
            <a:r>
              <a:rPr lang="en-US" sz="2000" dirty="0" smtClean="0"/>
              <a:t>Configure Input Bindings;</a:t>
            </a:r>
          </a:p>
          <a:p>
            <a:r>
              <a:rPr lang="en-US" sz="2000" dirty="0" smtClean="0"/>
              <a:t>Configure Output Bindings;</a:t>
            </a:r>
          </a:p>
          <a:p>
            <a:r>
              <a:rPr lang="en-US" sz="2000" dirty="0" smtClean="0"/>
              <a:t>Limit function scaling (queue trigger)</a:t>
            </a:r>
          </a:p>
          <a:p>
            <a:endParaRPr lang="en-US" sz="2000" dirty="0"/>
          </a:p>
        </p:txBody>
      </p:sp>
      <p:pic>
        <p:nvPicPr>
          <p:cNvPr id="5" name="Picture 4"/>
          <p:cNvPicPr>
            <a:picLocks noChangeAspect="1"/>
          </p:cNvPicPr>
          <p:nvPr/>
        </p:nvPicPr>
        <p:blipFill>
          <a:blip r:embed="rId3"/>
          <a:stretch>
            <a:fillRect/>
          </a:stretch>
        </p:blipFill>
        <p:spPr>
          <a:xfrm>
            <a:off x="5168458" y="1690688"/>
            <a:ext cx="6696969" cy="4353030"/>
          </a:xfrm>
          <a:prstGeom prst="rect">
            <a:avLst/>
          </a:prstGeom>
        </p:spPr>
      </p:pic>
    </p:spTree>
    <p:extLst>
      <p:ext uri="{BB962C8B-B14F-4D97-AF65-F5344CB8AC3E}">
        <p14:creationId xmlns:p14="http://schemas.microsoft.com/office/powerpoint/2010/main" val="303259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6572</TotalTime>
  <Words>3246</Words>
  <Application>Microsoft Office PowerPoint</Application>
  <PresentationFormat>Widescreen</PresentationFormat>
  <Paragraphs>423</Paragraphs>
  <Slides>29</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Unicode MS</vt:lpstr>
      <vt:lpstr>Calibri</vt:lpstr>
      <vt:lpstr>Calibri Light</vt:lpstr>
      <vt:lpstr>Office Theme</vt:lpstr>
      <vt:lpstr>Azure functions</vt:lpstr>
      <vt:lpstr>What?</vt:lpstr>
      <vt:lpstr>Why?</vt:lpstr>
      <vt:lpstr>When</vt:lpstr>
      <vt:lpstr>Traditional App Service load</vt:lpstr>
      <vt:lpstr>Azure Functions Scaling model </vt:lpstr>
      <vt:lpstr>Hosting plans</vt:lpstr>
      <vt:lpstr>Pricing</vt:lpstr>
      <vt:lpstr>Azure function setup</vt:lpstr>
      <vt:lpstr>Bindings</vt:lpstr>
      <vt:lpstr>Binding expressions and patterns</vt:lpstr>
      <vt:lpstr>Secure Azure Functions : API Keys</vt:lpstr>
      <vt:lpstr>Secure Azure Functions : API Keys</vt:lpstr>
      <vt:lpstr>Secure Azure Functions: API Management</vt:lpstr>
      <vt:lpstr>Key Vault and settings security</vt:lpstr>
      <vt:lpstr>Application Insights</vt:lpstr>
      <vt:lpstr>Dev Tools</vt:lpstr>
      <vt:lpstr>Staging</vt:lpstr>
      <vt:lpstr>Performance considerations</vt:lpstr>
      <vt:lpstr>Swagger</vt:lpstr>
      <vt:lpstr>Environments</vt:lpstr>
      <vt:lpstr>Best practices</vt:lpstr>
      <vt:lpstr>Best practices</vt:lpstr>
      <vt:lpstr>Testing best practices</vt:lpstr>
      <vt:lpstr>Continuous deployment</vt:lpstr>
      <vt:lpstr>Cons</vt:lpstr>
      <vt:lpstr>End</vt:lpstr>
      <vt:lpstr>Questions?</vt:lpstr>
      <vt:lpstr>Used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Bibikov, Vitali</dc:creator>
  <cp:lastModifiedBy>Bibikov, Vitali</cp:lastModifiedBy>
  <cp:revision>85</cp:revision>
  <dcterms:created xsi:type="dcterms:W3CDTF">2018-08-06T15:12:07Z</dcterms:created>
  <dcterms:modified xsi:type="dcterms:W3CDTF">2018-08-11T14:55:02Z</dcterms:modified>
</cp:coreProperties>
</file>