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0" r:id="rId4"/>
    <p:sldId id="275" r:id="rId5"/>
    <p:sldId id="262" r:id="rId6"/>
    <p:sldId id="279" r:id="rId7"/>
    <p:sldId id="280" r:id="rId8"/>
    <p:sldId id="261" r:id="rId9"/>
    <p:sldId id="271" r:id="rId10"/>
    <p:sldId id="263" r:id="rId11"/>
    <p:sldId id="272" r:id="rId12"/>
    <p:sldId id="267" r:id="rId13"/>
    <p:sldId id="268" r:id="rId14"/>
    <p:sldId id="265" r:id="rId15"/>
    <p:sldId id="269" r:id="rId16"/>
    <p:sldId id="276" r:id="rId17"/>
    <p:sldId id="278" r:id="rId18"/>
    <p:sldId id="273" r:id="rId19"/>
    <p:sldId id="264" r:id="rId20"/>
    <p:sldId id="274" r:id="rId21"/>
    <p:sldId id="257"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84" autoAdjust="0"/>
  </p:normalViewPr>
  <p:slideViewPr>
    <p:cSldViewPr snapToGrid="0">
      <p:cViewPr>
        <p:scale>
          <a:sx n="100" d="100"/>
          <a:sy n="100"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08-Aug-18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5</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99092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53933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08-Aug-18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08-Aug-18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08-Aug-18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08-Aug-18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08-Aug-18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08-Aug-18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5" Type="http://schemas.openxmlformats.org/officeDocument/2006/relationships/hyperlink" Target="http://www.ben-morris.com/writing-unit-tests-for-azure-functions-using-c/" TargetMode="External"/><Relationship Id="rId10" Type="http://schemas.openxmlformats.org/officeDocument/2006/relationships/hyperlink" Target="https://github.com/Azure-Samples/functions-unittesting-sample"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en-us/azure/azure-functions/functions-triggers-bindings#binding-expressions---app-setting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Tree>
    <p:extLst>
      <p:ext uri="{BB962C8B-B14F-4D97-AF65-F5344CB8AC3E}">
        <p14:creationId xmlns:p14="http://schemas.microsoft.com/office/powerpoint/2010/main" val="317525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a:t>
            </a:r>
            <a:r>
              <a:rPr lang="en-US" dirty="0" smtClean="0"/>
              <a:t>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415087" y="39941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604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t>
            </a:r>
            <a:r>
              <a:rPr lang="en-US" dirty="0" smtClean="0"/>
              <a:t>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838200" y="5992297"/>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6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Implementation lock-in;</a:t>
            </a:r>
          </a:p>
          <a:p>
            <a:r>
              <a:rPr lang="en-US" dirty="0" smtClean="0"/>
              <a:t>You have to split your Domain into small, well-grained Bounded Contexts, which is hard to achieve, as the knowledge about the system is drastically small, so system refactoring expected to be higher, than with normal MS-s;</a:t>
            </a:r>
          </a:p>
          <a:p>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6719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a:t>
            </a:r>
            <a:r>
              <a:rPr lang="en-US" dirty="0" smtClean="0"/>
              <a:t>resources:</a:t>
            </a:r>
            <a:endParaRPr lang="en-US" dirty="0"/>
          </a:p>
        </p:txBody>
      </p:sp>
      <p:sp>
        <p:nvSpPr>
          <p:cNvPr id="3" name="Content Placeholder 2"/>
          <p:cNvSpPr>
            <a:spLocks noGrp="1"/>
          </p:cNvSpPr>
          <p:nvPr>
            <p:ph idx="1"/>
          </p:nvPr>
        </p:nvSpPr>
        <p:spPr>
          <a:xfrm>
            <a:off x="838200" y="1825624"/>
            <a:ext cx="10515600" cy="4403726"/>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pay for idle VMs;</a:t>
            </a:r>
          </a:p>
          <a:p>
            <a:r>
              <a:rPr lang="en-US" dirty="0" smtClean="0"/>
              <a:t>Server management and scaling are invisible to the user;</a:t>
            </a:r>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a:t>
            </a:r>
            <a:r>
              <a:rPr lang="en-US" dirty="0" err="1" smtClean="0"/>
              <a:t>etc</a:t>
            </a:r>
            <a:r>
              <a:rPr lang="en-US" dirty="0" smtClean="0"/>
              <a:t>)</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3453946"/>
          </a:xfrm>
        </p:spPr>
        <p:txBody>
          <a:bodyPr/>
          <a:lstStyle/>
          <a:p>
            <a:r>
              <a:rPr lang="en-US" dirty="0" smtClean="0"/>
              <a:t>You have long periods when users are not active;</a:t>
            </a:r>
          </a:p>
          <a:p>
            <a:r>
              <a:rPr lang="en-US" dirty="0" smtClean="0"/>
              <a:t>Your site is scheduled job that sinks data from multiple sources;</a:t>
            </a:r>
          </a:p>
          <a:p>
            <a:r>
              <a:rPr lang="en-US" dirty="0" smtClean="0"/>
              <a:t>You need to scale up or down constantly;</a:t>
            </a:r>
          </a:p>
          <a:p>
            <a:r>
              <a:rPr lang="en-US" dirty="0" smtClean="0"/>
              <a:t>Processing events and alerts from Stream Analytics/</a:t>
            </a:r>
            <a:r>
              <a:rPr lang="en-US" dirty="0" err="1" smtClean="0"/>
              <a:t>IoT</a:t>
            </a:r>
            <a:r>
              <a:rPr lang="en-US" dirty="0" smtClean="0"/>
              <a:t>;</a:t>
            </a:r>
          </a:p>
          <a:p>
            <a:r>
              <a:rPr lang="en-US" dirty="0" smtClean="0"/>
              <a:t>Processing  pipelines, e.g. brokered messages from SB/RQ;</a:t>
            </a:r>
          </a:p>
          <a:p>
            <a:r>
              <a:rPr lang="en-US" dirty="0"/>
              <a:t>Infrequent </a:t>
            </a:r>
            <a:r>
              <a:rPr lang="en-US" dirty="0" smtClean="0"/>
              <a:t>tasks;</a:t>
            </a:r>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825625"/>
            <a:ext cx="5018314" cy="4351338"/>
          </a:xfrm>
        </p:spPr>
        <p:txBody>
          <a:bodyPr numCol="1"/>
          <a:lstStyle/>
          <a:p>
            <a:pPr marL="0" indent="0">
              <a:buNone/>
            </a:pPr>
            <a:r>
              <a:rPr lang="en-US" b="1" dirty="0" smtClean="0"/>
              <a:t>             Consumption plan</a:t>
            </a:r>
          </a:p>
          <a:p>
            <a:pPr marL="0" indent="0">
              <a:buNone/>
            </a:pPr>
            <a:endParaRPr lang="en-US" b="1" dirty="0" smtClean="0"/>
          </a:p>
          <a:p>
            <a:r>
              <a:rPr lang="en-US" dirty="0" smtClean="0"/>
              <a:t>Instances added dynamically;</a:t>
            </a:r>
          </a:p>
          <a:p>
            <a:r>
              <a:rPr lang="en-US" dirty="0" smtClean="0"/>
              <a:t>Billing bases on executions, time and memory used;</a:t>
            </a:r>
          </a:p>
          <a:p>
            <a:r>
              <a:rPr lang="en-US" dirty="0" smtClean="0"/>
              <a:t>Pay only when running;	</a:t>
            </a:r>
          </a:p>
          <a:p>
            <a:r>
              <a:rPr lang="en-US" dirty="0" smtClean="0"/>
              <a:t>Not available with Linux;</a:t>
            </a:r>
            <a:r>
              <a:rPr lang="en-US" b="1" dirty="0" smtClean="0"/>
              <a:t>		</a:t>
            </a:r>
            <a:endParaRPr lang="en-US" b="1" dirty="0"/>
          </a:p>
        </p:txBody>
      </p:sp>
      <p:sp>
        <p:nvSpPr>
          <p:cNvPr id="4" name="Content Placeholder 2"/>
          <p:cNvSpPr txBox="1">
            <a:spLocks/>
          </p:cNvSpPr>
          <p:nvPr/>
        </p:nvSpPr>
        <p:spPr>
          <a:xfrm>
            <a:off x="6291944" y="1825625"/>
            <a:ext cx="5529944"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marL="0" indent="0" algn="ctr">
              <a:lnSpc>
                <a:spcPct val="100000"/>
              </a:lnSpc>
              <a:buFont typeface="Arial" panose="020B0604020202020204" pitchFamily="34" charset="0"/>
              <a:buNone/>
            </a:pPr>
            <a:endParaRPr lang="en-US" b="1" dirty="0" smtClean="0"/>
          </a:p>
          <a:p>
            <a:pPr>
              <a:lnSpc>
                <a:spcPct val="100000"/>
              </a:lnSpc>
            </a:pPr>
            <a:r>
              <a:rPr lang="en-US" dirty="0" smtClean="0"/>
              <a:t>Runs on dedicated VMs similar to Web Apps;</a:t>
            </a:r>
          </a:p>
          <a:p>
            <a:pPr>
              <a:lnSpc>
                <a:spcPct val="100000"/>
              </a:lnSpc>
            </a:pPr>
            <a:r>
              <a:rPr lang="en-US" dirty="0" smtClean="0"/>
              <a:t>Host is always running;</a:t>
            </a:r>
          </a:p>
          <a:p>
            <a:pPr>
              <a:lnSpc>
                <a:spcPct val="100000"/>
              </a:lnSpc>
            </a:pPr>
            <a:endParaRPr lang="en-US" b="1" dirty="0" smtClean="0"/>
          </a:p>
          <a:p>
            <a:pPr>
              <a:lnSpc>
                <a:spcPct val="100000"/>
              </a:lnSpc>
            </a:pPr>
            <a:endParaRPr lang="en-US" b="1" dirty="0"/>
          </a:p>
        </p:txBody>
      </p:sp>
    </p:spTree>
    <p:extLst>
      <p:ext uri="{BB962C8B-B14F-4D97-AF65-F5344CB8AC3E}">
        <p14:creationId xmlns:p14="http://schemas.microsoft.com/office/powerpoint/2010/main" val="313357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5219450"/>
              </p:ext>
            </p:extLst>
          </p:nvPr>
        </p:nvGraphicFramePr>
        <p:xfrm>
          <a:off x="427672" y="1216304"/>
          <a:ext cx="11377293" cy="5022567"/>
        </p:xfrm>
        <a:graphic>
          <a:graphicData uri="http://schemas.openxmlformats.org/drawingml/2006/table">
            <a:tbl>
              <a:tblPr/>
              <a:tblGrid>
                <a:gridCol w="2341521">
                  <a:extLst>
                    <a:ext uri="{9D8B030D-6E8A-4147-A177-3AD203B41FA5}">
                      <a16:colId xmlns:a16="http://schemas.microsoft.com/office/drawing/2014/main" val="2792672260"/>
                    </a:ext>
                  </a:extLst>
                </a:gridCol>
                <a:gridCol w="2258943">
                  <a:extLst>
                    <a:ext uri="{9D8B030D-6E8A-4147-A177-3AD203B41FA5}">
                      <a16:colId xmlns:a16="http://schemas.microsoft.com/office/drawing/2014/main" val="211611987"/>
                    </a:ext>
                  </a:extLst>
                </a:gridCol>
                <a:gridCol w="2258943">
                  <a:extLst>
                    <a:ext uri="{9D8B030D-6E8A-4147-A177-3AD203B41FA5}">
                      <a16:colId xmlns:a16="http://schemas.microsoft.com/office/drawing/2014/main" val="3695039545"/>
                    </a:ext>
                  </a:extLst>
                </a:gridCol>
                <a:gridCol w="2258943">
                  <a:extLst>
                    <a:ext uri="{9D8B030D-6E8A-4147-A177-3AD203B41FA5}">
                      <a16:colId xmlns:a16="http://schemas.microsoft.com/office/drawing/2014/main" val="2445797956"/>
                    </a:ext>
                  </a:extLst>
                </a:gridCol>
                <a:gridCol w="2258943">
                  <a:extLst>
                    <a:ext uri="{9D8B030D-6E8A-4147-A177-3AD203B41FA5}">
                      <a16:colId xmlns:a16="http://schemas.microsoft.com/office/drawing/2014/main" val="1128305674"/>
                    </a:ext>
                  </a:extLst>
                </a:gridCol>
              </a:tblGrid>
              <a:tr h="318893">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18893">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18893">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18893">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18893">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18893">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18893">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58065">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18893">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18893">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18893">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18893">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18893">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18893">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18893">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Tree>
    <p:extLst>
      <p:ext uri="{BB962C8B-B14F-4D97-AF65-F5344CB8AC3E}">
        <p14:creationId xmlns:p14="http://schemas.microsoft.com/office/powerpoint/2010/main" val="59810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endParaRPr lang="en-US" dirty="0"/>
          </a:p>
        </p:txBody>
      </p:sp>
      <p:sp>
        <p:nvSpPr>
          <p:cNvPr id="12" name="TextBox 11"/>
          <p:cNvSpPr txBox="1"/>
          <p:nvPr/>
        </p:nvSpPr>
        <p:spPr>
          <a:xfrm>
            <a:off x="1162050" y="5640080"/>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endParaRPr lang="en-US" dirty="0" smtClean="0"/>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2018</Words>
  <Application>Microsoft Office PowerPoint</Application>
  <PresentationFormat>Widescreen</PresentationFormat>
  <Paragraphs>265</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Azure functions</vt:lpstr>
      <vt:lpstr>What?</vt:lpstr>
      <vt:lpstr>Why?</vt:lpstr>
      <vt:lpstr>When</vt:lpstr>
      <vt:lpstr>Hosting plans</vt:lpstr>
      <vt:lpstr>Bindings</vt:lpstr>
      <vt:lpstr>Binding expressions and patterns</vt:lpstr>
      <vt:lpstr>Traditional App Service load</vt:lpstr>
      <vt:lpstr>Azure Functions Scaling model </vt:lpstr>
      <vt:lpstr>Pricing</vt:lpstr>
      <vt:lpstr>Dev Tools</vt:lpstr>
      <vt:lpstr>Key Vault and settings security</vt:lpstr>
      <vt:lpstr>Performance considerations</vt:lpstr>
      <vt:lpstr>Application Insights</vt:lpstr>
      <vt:lpstr>Development plans</vt:lpstr>
      <vt:lpstr>Best practices</vt:lpstr>
      <vt:lpstr>Best practices</vt:lpstr>
      <vt:lpstr>Testing best practices</vt:lpstr>
      <vt:lpstr>Continuous Delivery</vt:lpstr>
      <vt:lpstr>Cons</vt:lpstr>
      <vt:lpstr>End</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53</cp:revision>
  <dcterms:created xsi:type="dcterms:W3CDTF">2018-08-06T15:12:07Z</dcterms:created>
  <dcterms:modified xsi:type="dcterms:W3CDTF">2018-08-09T15:12:07Z</dcterms:modified>
</cp:coreProperties>
</file>