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88" r:id="rId4"/>
    <p:sldId id="260" r:id="rId5"/>
    <p:sldId id="275" r:id="rId6"/>
    <p:sldId id="261" r:id="rId7"/>
    <p:sldId id="271" r:id="rId8"/>
    <p:sldId id="262" r:id="rId9"/>
    <p:sldId id="263" r:id="rId10"/>
    <p:sldId id="282" r:id="rId11"/>
    <p:sldId id="279" r:id="rId12"/>
    <p:sldId id="280" r:id="rId13"/>
    <p:sldId id="292" r:id="rId14"/>
    <p:sldId id="267" r:id="rId15"/>
    <p:sldId id="283" r:id="rId16"/>
    <p:sldId id="284" r:id="rId17"/>
    <p:sldId id="285" r:id="rId18"/>
    <p:sldId id="265" r:id="rId19"/>
    <p:sldId id="287" r:id="rId20"/>
    <p:sldId id="286" r:id="rId21"/>
    <p:sldId id="276" r:id="rId22"/>
    <p:sldId id="278" r:id="rId23"/>
    <p:sldId id="294" r:id="rId24"/>
    <p:sldId id="273" r:id="rId25"/>
    <p:sldId id="264" r:id="rId26"/>
    <p:sldId id="274" r:id="rId27"/>
    <p:sldId id="290" r:id="rId28"/>
    <p:sldId id="257" r:id="rId29"/>
    <p:sldId id="281" r:id="rId30"/>
    <p:sldId id="258"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767" autoAdjust="0"/>
  </p:normalViewPr>
  <p:slideViewPr>
    <p:cSldViewPr snapToGrid="0">
      <p:cViewPr varScale="1">
        <p:scale>
          <a:sx n="74" d="100"/>
          <a:sy n="74" d="100"/>
        </p:scale>
        <p:origin x="19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23-Aug-18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p>
          <a:p>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 provides a clear separation between the code and its hosting environment. You</a:t>
            </a:r>
          </a:p>
          <a:p>
            <a:r>
              <a:rPr lang="en-US" sz="1200" b="0" i="0" u="none" strike="noStrike" kern="1200" baseline="0" dirty="0" smtClean="0">
                <a:solidFill>
                  <a:schemeClr val="tx1"/>
                </a:solidFill>
                <a:latin typeface="+mn-lt"/>
                <a:ea typeface="+mn-ea"/>
                <a:cs typeface="+mn-cs"/>
              </a:rPr>
              <a:t>implement code in a </a:t>
            </a:r>
            <a:r>
              <a:rPr lang="en-US" sz="1200" b="0" i="1" u="none" strike="noStrike" kern="1200" baseline="0" dirty="0" smtClean="0">
                <a:solidFill>
                  <a:schemeClr val="tx1"/>
                </a:solidFill>
                <a:latin typeface="+mn-lt"/>
                <a:ea typeface="+mn-ea"/>
                <a:cs typeface="+mn-cs"/>
              </a:rPr>
              <a:t>function </a:t>
            </a:r>
            <a:r>
              <a:rPr lang="en-US" sz="1200" b="0" i="0" u="none" strike="noStrike" kern="1200" baseline="0" dirty="0" smtClean="0">
                <a:solidFill>
                  <a:schemeClr val="tx1"/>
                </a:solidFill>
                <a:latin typeface="+mn-lt"/>
                <a:ea typeface="+mn-ea"/>
                <a:cs typeface="+mn-cs"/>
              </a:rPr>
              <a:t>that is invoked by a </a:t>
            </a:r>
            <a:r>
              <a:rPr lang="en-US" sz="1200" b="0" i="1"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After that function exits, all its needed resources may be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freed. </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might be manual, a timed process, an HTTP request, or a file upload. The result of the trigger is</a:t>
            </a:r>
          </a:p>
          <a:p>
            <a:r>
              <a:rPr lang="en-US" sz="1200" b="0" i="0" u="none" strike="noStrike" kern="1200" baseline="0" dirty="0" smtClean="0">
                <a:solidFill>
                  <a:schemeClr val="tx1"/>
                </a:solidFill>
                <a:latin typeface="+mn-lt"/>
                <a:ea typeface="+mn-ea"/>
                <a:cs typeface="+mn-cs"/>
              </a:rPr>
              <a:t>the execution of code. Although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vary, most provide access to pre-defined APIs and bindings</a:t>
            </a:r>
          </a:p>
          <a:p>
            <a:r>
              <a:rPr lang="en-US" sz="1200" b="0" i="0" u="none" strike="noStrike" kern="1200" baseline="0" dirty="0" smtClean="0">
                <a:solidFill>
                  <a:schemeClr val="tx1"/>
                </a:solidFill>
                <a:latin typeface="+mn-lt"/>
                <a:ea typeface="+mn-ea"/>
                <a:cs typeface="+mn-cs"/>
              </a:rPr>
              <a:t>to streamline tasks such as writing to a database or queueing results</a:t>
            </a:r>
            <a:endParaRPr lang="en-US"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One of the most powerful features of triggers and bindings is </a:t>
            </a:r>
            <a:r>
              <a:rPr lang="en-US" i="1" dirty="0" smtClean="0"/>
              <a:t>binding expressions</a:t>
            </a:r>
            <a:r>
              <a:rPr lang="en-US" dirty="0" smtClean="0"/>
              <a:t>. </a:t>
            </a:r>
          </a:p>
          <a:p>
            <a:pPr marL="0" indent="0">
              <a:buNone/>
            </a:pPr>
            <a:endParaRPr lang="en-US" dirty="0" smtClean="0"/>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Local settings are</a:t>
            </a:r>
            <a:r>
              <a:rPr lang="en-US" baseline="0" dirty="0" smtClean="0"/>
              <a:t> by default removed from deployment and store some valuable information inside, by convention it is restricted to commit those settings in  you VCS;</a:t>
            </a:r>
          </a:p>
          <a:p>
            <a:pPr marL="228600" indent="-228600">
              <a:buAutoNum type="arabicParenR"/>
            </a:pPr>
            <a:r>
              <a:rPr lang="en-US" baseline="0" dirty="0" smtClean="0"/>
              <a:t>Local settings can be uploaded to </a:t>
            </a:r>
            <a:r>
              <a:rPr lang="en-US" baseline="0" dirty="0" err="1" smtClean="0"/>
              <a:t>Aplication</a:t>
            </a:r>
            <a:r>
              <a:rPr lang="en-US" baseline="0" dirty="0" smtClean="0"/>
              <a:t> settings in you azure portal via publish profile; (Show how)</a:t>
            </a:r>
          </a:p>
          <a:p>
            <a:pPr marL="228600" indent="-228600">
              <a:buAutoNum type="arabicParenR"/>
            </a:pPr>
            <a:r>
              <a:rPr lang="en-US" baseline="0" dirty="0" err="1" smtClean="0"/>
              <a:t>ConnectionString</a:t>
            </a:r>
            <a:r>
              <a:rPr lang="en-US" baseline="0" dirty="0" smtClean="0"/>
              <a:t> setting by default is not sync with Azure, so you have to add them manually;</a:t>
            </a:r>
          </a:p>
          <a:p>
            <a:pPr marL="228600" indent="-228600">
              <a:buAutoNum type="arabicParenR"/>
            </a:pPr>
            <a:r>
              <a:rPr lang="en-US" baseline="0" dirty="0" smtClean="0"/>
              <a:t>The same as for App Services, slots exist. </a:t>
            </a:r>
            <a:r>
              <a:rPr lang="en-US" dirty="0" smtClean="0"/>
              <a:t>Each deployment slot can be treated as a standalone Function App with its own URL, its own content, and differentiated configuration.  Staging can be used here;</a:t>
            </a:r>
            <a:r>
              <a:rPr lang="en-US" baseline="0" dirty="0" smtClean="0"/>
              <a:t> (Swap, Test, deploy)</a:t>
            </a:r>
          </a:p>
          <a:p>
            <a:pPr marL="228600" indent="-228600">
              <a:buAutoNum type="arabicParenR"/>
            </a:pPr>
            <a:endParaRPr lang="en-US" baseline="0" dirty="0" smtClean="0"/>
          </a:p>
          <a:p>
            <a:pPr marL="0" indent="0">
              <a:buNone/>
            </a:pPr>
            <a:endParaRPr lang="en-US" baseline="0" dirty="0" smtClean="0"/>
          </a:p>
          <a:p>
            <a:pPr marL="0" indent="0">
              <a:buNone/>
            </a:pPr>
            <a:r>
              <a:rPr lang="en-US" baseline="0" dirty="0" smtClean="0"/>
              <a:t>Settings are synced with Slot settings across all slots that are specified.</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61462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Works</a:t>
            </a:r>
            <a:r>
              <a:rPr lang="en-US" baseline="0" dirty="0" smtClean="0"/>
              <a:t> well when keys are hardcoded or should not be changed too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dirty="0" smtClean="0"/>
              <a:t>By default azure functions are public . So you deploy them and the endpoint is available publicly via the address on the function. </a:t>
            </a:r>
          </a:p>
          <a:p>
            <a:r>
              <a:rPr lang="en-US" dirty="0" smtClean="0"/>
              <a:t>You can build functions inside a </a:t>
            </a:r>
            <a:r>
              <a:rPr lang="en-US" dirty="0" err="1" smtClean="0"/>
              <a:t>VNet</a:t>
            </a:r>
            <a:r>
              <a:rPr lang="en-US" dirty="0" smtClean="0"/>
              <a:t> using the azure environment service. But for this you pay good money and you have to use the service plan version of azure functions.</a:t>
            </a:r>
          </a:p>
          <a:p>
            <a:r>
              <a:rPr lang="en-US" sz="1200" b="0" i="0" kern="1200" dirty="0" smtClean="0">
                <a:solidFill>
                  <a:schemeClr val="tx1"/>
                </a:solidFill>
                <a:effectLst/>
                <a:latin typeface="+mn-lt"/>
                <a:ea typeface="+mn-ea"/>
                <a:cs typeface="+mn-cs"/>
              </a:rPr>
              <a:t>Another solution is </a:t>
            </a:r>
            <a:r>
              <a:rPr lang="en-US" sz="1200" b="1" i="0" kern="1200" dirty="0" smtClean="0">
                <a:solidFill>
                  <a:schemeClr val="tx1"/>
                </a:solidFill>
                <a:effectLst/>
                <a:latin typeface="+mn-lt"/>
                <a:ea typeface="+mn-ea"/>
                <a:cs typeface="+mn-cs"/>
              </a:rPr>
              <a:t>API Management</a:t>
            </a:r>
            <a:r>
              <a:rPr lang="en-US" sz="1200" b="1" i="0" kern="1200" baseline="0" dirty="0" smtClean="0">
                <a:solidFill>
                  <a:schemeClr val="tx1"/>
                </a:solidFill>
                <a:effectLst/>
                <a:latin typeface="+mn-lt"/>
                <a:ea typeface="+mn-ea"/>
                <a:cs typeface="+mn-cs"/>
              </a:rPr>
              <a:t>/Built in security or </a:t>
            </a:r>
            <a:r>
              <a:rPr lang="en-US" sz="1200" b="1" i="0" kern="1200" baseline="0" dirty="0" err="1" smtClean="0">
                <a:solidFill>
                  <a:schemeClr val="tx1"/>
                </a:solidFill>
                <a:effectLst/>
                <a:latin typeface="+mn-lt"/>
                <a:ea typeface="+mn-ea"/>
                <a:cs typeface="+mn-cs"/>
              </a:rPr>
              <a:t>EasyAuth</a:t>
            </a:r>
            <a:r>
              <a:rPr lang="en-US" sz="1200" b="1" i="0"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Management is a way to expose your </a:t>
            </a:r>
            <a:r>
              <a:rPr lang="en-US" dirty="0" err="1" smtClean="0"/>
              <a:t>apis</a:t>
            </a:r>
            <a:r>
              <a:rPr lang="en-US" dirty="0" smtClean="0"/>
              <a:t> to consumers but maintain lots of control over the usage. The </a:t>
            </a:r>
            <a:r>
              <a:rPr lang="en-US" dirty="0" err="1" smtClean="0"/>
              <a:t>Api</a:t>
            </a:r>
            <a:r>
              <a:rPr lang="en-US" dirty="0" smtClean="0"/>
              <a:t> Management component does not prevent the public azure address being available but I have implemented pattern in code which checks for a special token which is appended to a http request as part of the app management pass-through. Or alternatively you can set IP restrictions on the Function app to allow traffic only from the API Management endpoint. (IP Address) So effectively you can only go to the function via the app management. </a:t>
            </a:r>
          </a:p>
          <a:p>
            <a:endParaRPr lang="en-US" dirty="0" smtClean="0"/>
          </a:p>
          <a:p>
            <a:r>
              <a:rPr lang="en-US" dirty="0" smtClean="0"/>
              <a:t>Just a note on the above, Azure portal has removed the ability to set IP restrictions via the standard functions network tab. So you need to go into the resource explorer and set the IP restrictions manually in the web </a:t>
            </a:r>
            <a:r>
              <a:rPr lang="en-US" dirty="0" err="1" smtClean="0"/>
              <a:t>config</a:t>
            </a:r>
            <a:r>
              <a:rPr lang="en-US" dirty="0" smtClean="0"/>
              <a:t> section.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72326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slot in place, we can deploy our code. It's important to notice that the slot operates on the whole Function app and not individual functions.</a:t>
            </a:r>
          </a:p>
          <a:p>
            <a:r>
              <a:rPr lang="en-US" dirty="0" smtClean="0"/>
              <a:t>This means that if you plan on using this feature for testing, you'll need to replicate the whole "live" Function code</a:t>
            </a:r>
          </a:p>
          <a:p>
            <a:endParaRPr lang="en-US" dirty="0" smtClean="0"/>
          </a:p>
          <a:p>
            <a:r>
              <a:rPr lang="en-US" dirty="0" smtClean="0"/>
              <a:t>Assuming that all our tests pass and everyone has signed off the new code, we can now swap the </a:t>
            </a:r>
            <a:r>
              <a:rPr lang="en-US" b="1" dirty="0" smtClean="0"/>
              <a:t>Production</a:t>
            </a:r>
            <a:r>
              <a:rPr lang="en-US" dirty="0" smtClean="0"/>
              <a:t> and </a:t>
            </a:r>
            <a:r>
              <a:rPr lang="en-US" b="1" dirty="0" smtClean="0"/>
              <a:t>Beta</a:t>
            </a:r>
            <a:r>
              <a:rPr lang="en-US" dirty="0" smtClean="0"/>
              <a:t> slots. To do this, you need to use the </a:t>
            </a:r>
            <a:r>
              <a:rPr lang="en-US" b="1" dirty="0" smtClean="0"/>
              <a:t>Swap</a:t>
            </a:r>
            <a:r>
              <a:rPr lang="en-US" dirty="0" smtClean="0"/>
              <a:t> button which is a new addition to the UI.</a:t>
            </a:r>
          </a:p>
          <a:p>
            <a:endParaRPr lang="en-US" dirty="0" smtClean="0"/>
          </a:p>
          <a:p>
            <a:r>
              <a:rPr lang="en-US" dirty="0" smtClean="0"/>
              <a:t>Keeps the destination slot unchanged so existing workload on that slot (e.g. production) is not impacted.</a:t>
            </a:r>
          </a:p>
          <a:p>
            <a:r>
              <a:rPr lang="en-US" dirty="0" smtClean="0"/>
              <a:t>Applies the configuration elements of the destination slot to the source slot, including the slot-specific connection strings and app settings.</a:t>
            </a:r>
          </a:p>
          <a:p>
            <a:r>
              <a:rPr lang="en-US" dirty="0" smtClean="0"/>
              <a:t>Restarts the worker processes on the source slot using these aforementioned configuration elements.</a:t>
            </a:r>
          </a:p>
          <a:p>
            <a:r>
              <a:rPr lang="en-US" dirty="0" smtClean="0"/>
              <a:t>When you complete the swap: Moves the pre-warmed-up source slot into the destination slot. The destination slot is moved into the source slot as in a manual swap.</a:t>
            </a:r>
          </a:p>
          <a:p>
            <a:r>
              <a:rPr lang="en-US" dirty="0" smtClean="0"/>
              <a:t>When you cancel the swap: Reapplies the configuration elements of the source slot to the source slot.</a:t>
            </a:r>
          </a:p>
          <a:p>
            <a:endParaRPr lang="en-US" dirty="0" smtClean="0"/>
          </a:p>
          <a:p>
            <a:r>
              <a:rPr lang="en-US" b="1" dirty="0" smtClean="0"/>
              <a:t>Settings that are not swapped</a:t>
            </a:r>
            <a:r>
              <a:rPr lang="en-US" dirty="0" smtClean="0"/>
              <a:t>:</a:t>
            </a:r>
          </a:p>
          <a:p>
            <a:pPr lvl="1"/>
            <a:r>
              <a:rPr lang="en-US" dirty="0" smtClean="0"/>
              <a:t>Publishing endpoints</a:t>
            </a:r>
          </a:p>
          <a:p>
            <a:pPr lvl="1"/>
            <a:r>
              <a:rPr lang="en-US" dirty="0" smtClean="0"/>
              <a:t>Custom Domain Names</a:t>
            </a:r>
          </a:p>
          <a:p>
            <a:pPr lvl="1"/>
            <a:r>
              <a:rPr lang="en-US" dirty="0" smtClean="0"/>
              <a:t>SSL certificates and bindings</a:t>
            </a:r>
          </a:p>
          <a:p>
            <a:pPr lvl="1"/>
            <a:r>
              <a:rPr lang="en-US" dirty="0" smtClean="0"/>
              <a:t>Scale settings</a:t>
            </a:r>
          </a:p>
          <a:p>
            <a:pPr lvl="1"/>
            <a:r>
              <a:rPr lang="en-US" dirty="0" err="1" smtClean="0"/>
              <a:t>WebJobs</a:t>
            </a:r>
            <a:r>
              <a:rPr lang="en-US" dirty="0" smtClean="0"/>
              <a:t> schedulers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19</a:t>
            </a:fld>
            <a:endParaRPr lang="en-US"/>
          </a:p>
        </p:txBody>
      </p:sp>
    </p:spTree>
    <p:extLst>
      <p:ext uri="{BB962C8B-B14F-4D97-AF65-F5344CB8AC3E}">
        <p14:creationId xmlns:p14="http://schemas.microsoft.com/office/powerpoint/2010/main" val="1411468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Function &gt; API</a:t>
            </a:r>
            <a:r>
              <a:rPr lang="en-US" baseline="0" dirty="0" smtClean="0"/>
              <a:t> definition, unfortunately it’s not supported by v2 functions right now, but should be starting from 2019 Q1</a:t>
            </a:r>
          </a:p>
          <a:p>
            <a:endParaRPr lang="en-US" baseline="0" dirty="0" smtClean="0"/>
          </a:p>
          <a:p>
            <a:r>
              <a:rPr lang="en-US" baseline="0" dirty="0" err="1" smtClean="0"/>
              <a:t>OpenAPI</a:t>
            </a:r>
            <a:r>
              <a:rPr lang="en-US" baseline="0" dirty="0" smtClean="0"/>
              <a:t> will be part of </a:t>
            </a:r>
            <a:r>
              <a:rPr lang="en-US" baseline="0" dirty="0" err="1" smtClean="0"/>
              <a:t>dotnet</a:t>
            </a:r>
            <a:r>
              <a:rPr lang="en-US" baseline="0" dirty="0" smtClean="0"/>
              <a:t> core 2.2 and should be heavily used with by Azure Functions and API Management;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20</a:t>
            </a:fld>
            <a:endParaRPr lang="en-US"/>
          </a:p>
        </p:txBody>
      </p:sp>
    </p:spTree>
    <p:extLst>
      <p:ext uri="{BB962C8B-B14F-4D97-AF65-F5344CB8AC3E}">
        <p14:creationId xmlns:p14="http://schemas.microsoft.com/office/powerpoint/2010/main" val="9372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21</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Serverless</a:t>
            </a:r>
            <a:r>
              <a:rPr lang="en-US" dirty="0" smtClean="0"/>
              <a:t> is also named as FAAS;</a:t>
            </a:r>
          </a:p>
          <a:p>
            <a:endParaRPr lang="en-US" dirty="0" smtClean="0"/>
          </a:p>
          <a:p>
            <a:r>
              <a:rPr lang="en-US" sz="1200" b="1" i="0" u="none" strike="noStrike" kern="1200" baseline="0" dirty="0" smtClean="0">
                <a:solidFill>
                  <a:schemeClr val="tx1"/>
                </a:solidFill>
                <a:latin typeface="+mn-lt"/>
                <a:ea typeface="+mn-ea"/>
                <a:cs typeface="+mn-cs"/>
              </a:rPr>
              <a:t>For Windows-based functions, </a:t>
            </a:r>
            <a:r>
              <a:rPr lang="en-US" sz="1200" b="0" i="0" u="none" strike="noStrike" kern="1200" baseline="0" dirty="0" smtClean="0">
                <a:solidFill>
                  <a:schemeClr val="tx1"/>
                </a:solidFill>
                <a:latin typeface="+mn-lt"/>
                <a:ea typeface="+mn-ea"/>
                <a:cs typeface="+mn-cs"/>
              </a:rPr>
              <a:t>the host runs as PaaS and scales out the .NET runtime.  (Underneath it uses IIS, IIS worker process)</a:t>
            </a:r>
          </a:p>
          <a:p>
            <a:r>
              <a:rPr lang="en-US" sz="1200" b="0" i="0" u="none" strike="noStrike" kern="1200" baseline="0" dirty="0" smtClean="0">
                <a:solidFill>
                  <a:schemeClr val="tx1"/>
                </a:solidFill>
                <a:latin typeface="+mn-lt"/>
                <a:ea typeface="+mn-ea"/>
                <a:cs typeface="+mn-cs"/>
              </a:rPr>
              <a:t> (You can go to App Settings and show Platform features =&gt; Advanced tools, Kudu =&gt; Process Explorer)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For Linux-based functions</a:t>
            </a:r>
            <a:r>
              <a:rPr lang="en-US" sz="1200" b="0" i="0" u="none" strike="noStrike" kern="1200" baseline="0" dirty="0" smtClean="0">
                <a:solidFill>
                  <a:schemeClr val="tx1"/>
                </a:solidFill>
                <a:latin typeface="+mn-lt"/>
                <a:ea typeface="+mn-ea"/>
                <a:cs typeface="+mn-cs"/>
              </a:rPr>
              <a:t>, the host leverages containers.</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70632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b="1" dirty="0" smtClean="0"/>
              <a:t>Write functions to be stateless;</a:t>
            </a:r>
          </a:p>
          <a:p>
            <a:endParaRPr lang="en-US" b="1" dirty="0" smtClean="0"/>
          </a:p>
          <a:p>
            <a:r>
              <a:rPr lang="en-US" b="1" dirty="0" smtClean="0"/>
              <a:t>Idempotent functions is your best option;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Receive messages in batch whenever possible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22</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3F91CC-576B-4BC5-8FF1-9A29F75A1649}" type="slidenum">
              <a:rPr lang="en-US" smtClean="0"/>
              <a:t>23</a:t>
            </a:fld>
            <a:endParaRPr lang="en-US"/>
          </a:p>
        </p:txBody>
      </p:sp>
    </p:spTree>
    <p:extLst>
      <p:ext uri="{BB962C8B-B14F-4D97-AF65-F5344CB8AC3E}">
        <p14:creationId xmlns:p14="http://schemas.microsoft.com/office/powerpoint/2010/main" val="3761083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r>
              <a:rPr lang="en-US" dirty="0" smtClean="0"/>
              <a:t>4) There is no DI out-of</a:t>
            </a:r>
            <a:r>
              <a:rPr lang="en-US" baseline="0" dirty="0" smtClean="0"/>
              <a:t>-the-box right now, so consider writing your own;</a:t>
            </a: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24</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a:t>
            </a:r>
          </a:p>
          <a:p>
            <a:endParaRPr lang="en-US" dirty="0" smtClean="0"/>
          </a:p>
          <a:p>
            <a:r>
              <a:rPr lang="en-US" dirty="0" smtClean="0"/>
              <a:t> In a given function app deployment, each function lives in a named </a:t>
            </a:r>
            <a:r>
              <a:rPr lang="en-US" b="1" dirty="0" smtClean="0"/>
              <a:t>subdirectory</a:t>
            </a:r>
            <a:r>
              <a:rPr lang="en-US" dirty="0" smtClean="0"/>
              <a:t>,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a:t>
            </a:r>
          </a:p>
          <a:p>
            <a:endParaRPr lang="en-US" dirty="0" smtClean="0"/>
          </a:p>
          <a:p>
            <a:r>
              <a:rPr lang="en-US" dirty="0" smtClean="0"/>
              <a:t>Each 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25</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p>
          <a:p>
            <a:endParaRPr lang="en-US" dirty="0" smtClean="0"/>
          </a:p>
          <a:p>
            <a:r>
              <a:rPr lang="en-US" dirty="0" smtClean="0"/>
              <a:t>3)</a:t>
            </a:r>
            <a:r>
              <a:rPr lang="en-US" baseline="0" dirty="0" smtClean="0"/>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as with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in general, are stateless by default. Avoiding state enables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to</a:t>
            </a:r>
          </a:p>
          <a:p>
            <a:r>
              <a:rPr lang="en-US" sz="1200" b="0" i="0" u="none" strike="noStrike" kern="1200" baseline="0" dirty="0" smtClean="0">
                <a:solidFill>
                  <a:schemeClr val="tx1"/>
                </a:solidFill>
                <a:latin typeface="+mn-lt"/>
                <a:ea typeface="+mn-ea"/>
                <a:cs typeface="+mn-cs"/>
              </a:rPr>
              <a:t>be ephemeral, to scale out, and to provide resiliency without a central point of failure. You can adopt a model other</a:t>
            </a:r>
          </a:p>
          <a:p>
            <a:r>
              <a:rPr lang="en-US" sz="1200" b="0" i="0" u="none" strike="noStrike" kern="1200" baseline="0" dirty="0" smtClean="0">
                <a:solidFill>
                  <a:schemeClr val="tx1"/>
                </a:solidFill>
                <a:latin typeface="+mn-lt"/>
                <a:ea typeface="+mn-ea"/>
                <a:cs typeface="+mn-cs"/>
              </a:rPr>
              <a:t>than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or interact with a separate service that provides state.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Implement a keep-alive mechanism (ping the endpoint to keep it "awake");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5) Changes to database schemas are difficult to synchronize with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updates. Additional challenges are posed when</a:t>
            </a:r>
          </a:p>
          <a:p>
            <a:r>
              <a:rPr lang="en-US" sz="1200" b="0" i="0" u="none" strike="noStrike" kern="1200" baseline="0" dirty="0" smtClean="0">
                <a:solidFill>
                  <a:schemeClr val="tx1"/>
                </a:solidFill>
                <a:latin typeface="+mn-lt"/>
                <a:ea typeface="+mn-ea"/>
                <a:cs typeface="+mn-cs"/>
              </a:rPr>
              <a:t>things go wrong and the changes must be rolled back. Data integrity is one reason that a best practice for</a:t>
            </a:r>
          </a:p>
          <a:p>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is that they own their own data. It is possible to deploy changes as a single</a:t>
            </a:r>
          </a:p>
          <a:p>
            <a:r>
              <a:rPr lang="en-US" sz="1200" b="0" i="0" u="none" strike="noStrike" kern="1200" baseline="0" dirty="0" smtClean="0">
                <a:solidFill>
                  <a:schemeClr val="tx1"/>
                </a:solidFill>
                <a:latin typeface="+mn-lt"/>
                <a:ea typeface="+mn-ea"/>
                <a:cs typeface="+mn-cs"/>
              </a:rPr>
              <a:t>unit of compute and data. The reality is that many legacy systems feature a large back-end database that must be</a:t>
            </a:r>
          </a:p>
          <a:p>
            <a:r>
              <a:rPr lang="en-US" sz="1200" b="0" i="0" u="none" strike="noStrike" kern="1200" baseline="0" dirty="0" smtClean="0">
                <a:solidFill>
                  <a:schemeClr val="tx1"/>
                </a:solidFill>
                <a:latin typeface="+mn-lt"/>
                <a:ea typeface="+mn-ea"/>
                <a:cs typeface="+mn-cs"/>
              </a:rPr>
              <a:t>reconciled with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27</a:t>
            </a:fld>
            <a:endParaRPr lang="en-US"/>
          </a:p>
        </p:txBody>
      </p:sp>
    </p:spTree>
    <p:extLst>
      <p:ext uri="{BB962C8B-B14F-4D97-AF65-F5344CB8AC3E}">
        <p14:creationId xmlns:p14="http://schemas.microsoft.com/office/powerpoint/2010/main" val="264968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30</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31</a:t>
            </a:fld>
            <a:endParaRPr lang="en-US"/>
          </a:p>
        </p:txBody>
      </p:sp>
    </p:spTree>
    <p:extLst>
      <p:ext uri="{BB962C8B-B14F-4D97-AF65-F5344CB8AC3E}">
        <p14:creationId xmlns:p14="http://schemas.microsoft.com/office/powerpoint/2010/main" val="2890351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p>
          <a:p>
            <a:pPr marL="228600" indent="-228600">
              <a:buAutoNum type="arabicParenR"/>
            </a:pPr>
            <a:endParaRPr lang="en-US" baseline="0" dirty="0" smtClean="0"/>
          </a:p>
          <a:p>
            <a:r>
              <a:rPr lang="en-US" sz="1200" b="1" i="0" u="none" strike="noStrike" kern="1200" baseline="0" dirty="0" smtClean="0">
                <a:solidFill>
                  <a:schemeClr val="tx1"/>
                </a:solidFill>
                <a:latin typeface="+mn-lt"/>
                <a:ea typeface="+mn-ea"/>
                <a:cs typeface="+mn-cs"/>
              </a:rPr>
              <a:t>High density. </a:t>
            </a:r>
            <a:r>
              <a:rPr lang="en-US" sz="1200" b="0" i="0" u="none" strike="noStrike" kern="1200" baseline="0" dirty="0" smtClean="0">
                <a:solidFill>
                  <a:schemeClr val="tx1"/>
                </a:solidFill>
                <a:latin typeface="+mn-lt"/>
                <a:ea typeface="+mn-ea"/>
                <a:cs typeface="+mn-cs"/>
              </a:rPr>
              <a:t>Many instances of the same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code can run on the same host compared to containers</a:t>
            </a:r>
          </a:p>
          <a:p>
            <a:r>
              <a:rPr lang="en-US" sz="1200" b="0" i="0" u="none" strike="noStrike" kern="1200" baseline="0" dirty="0" smtClean="0">
                <a:solidFill>
                  <a:schemeClr val="tx1"/>
                </a:solidFill>
                <a:latin typeface="+mn-lt"/>
                <a:ea typeface="+mn-ea"/>
                <a:cs typeface="+mn-cs"/>
              </a:rPr>
              <a:t>or virtual machines. The instances scale across multiple hosts scale out and resiliency.</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Micro-billing</a:t>
            </a:r>
            <a:r>
              <a:rPr lang="en-US" sz="1200" b="0" i="0" u="none" strike="noStrike" kern="1200" baseline="0" dirty="0" smtClean="0">
                <a:solidFill>
                  <a:schemeClr val="tx1"/>
                </a:solidFill>
                <a:latin typeface="+mn-lt"/>
                <a:ea typeface="+mn-ea"/>
                <a:cs typeface="+mn-cs"/>
              </a:rPr>
              <a:t>.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providers bill based on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executions, enabling massive cost savings in</a:t>
            </a:r>
          </a:p>
          <a:p>
            <a:r>
              <a:rPr lang="en-US" sz="1200" b="0" i="0" u="none" strike="noStrike" kern="1200" baseline="0" dirty="0" smtClean="0">
                <a:solidFill>
                  <a:schemeClr val="tx1"/>
                </a:solidFill>
                <a:latin typeface="+mn-lt"/>
                <a:ea typeface="+mn-ea"/>
                <a:cs typeface="+mn-cs"/>
              </a:rPr>
              <a:t>certain scenarios.</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Instant scale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can scale to match workloads automatically and quickly.</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Faster time to market </a:t>
            </a:r>
            <a:r>
              <a:rPr lang="en-US" sz="1200" b="0" i="0" u="none" strike="noStrike" kern="1200" baseline="0" dirty="0" smtClean="0">
                <a:solidFill>
                  <a:schemeClr val="tx1"/>
                </a:solidFill>
                <a:latin typeface="+mn-lt"/>
                <a:ea typeface="+mn-ea"/>
                <a:cs typeface="+mn-cs"/>
              </a:rPr>
              <a:t>Developers focus on code and deploy directly to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 Components</a:t>
            </a:r>
          </a:p>
          <a:p>
            <a:r>
              <a:rPr lang="en-US" sz="1200" b="0" i="0" u="none" strike="noStrike" kern="1200" baseline="0" dirty="0" smtClean="0">
                <a:solidFill>
                  <a:schemeClr val="tx1"/>
                </a:solidFill>
                <a:latin typeface="+mn-lt"/>
                <a:ea typeface="+mn-ea"/>
                <a:cs typeface="+mn-cs"/>
              </a:rPr>
              <a:t>can be released independently of each other.</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4</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great features that the Azure Functions has is that the Azure Functions Runtime automatically scales out function instances when it is under load. </a:t>
            </a:r>
            <a:endParaRPr lang="ru-RU" dirty="0" smtClean="0"/>
          </a:p>
          <a:p>
            <a:endParaRPr lang="en-US" dirty="0" smtClean="0"/>
          </a:p>
          <a:p>
            <a:r>
              <a:rPr lang="en-US" dirty="0" smtClean="0"/>
              <a:t>Scaling can vary on a number of factors, and scale differently based on the trigger and language selected. </a:t>
            </a:r>
            <a:endParaRPr lang="ru-RU" dirty="0" smtClean="0"/>
          </a:p>
          <a:p>
            <a:endParaRPr lang="ru-RU" dirty="0" smtClean="0"/>
          </a:p>
          <a:p>
            <a:r>
              <a:rPr lang="en-US" dirty="0" smtClean="0"/>
              <a:t>However there are a few aspects of scaling that exist in the system today:</a:t>
            </a:r>
          </a:p>
          <a:p>
            <a:endParaRPr lang="en-US" dirty="0" smtClean="0"/>
          </a:p>
          <a:p>
            <a:pPr marL="171450" indent="-171450">
              <a:buFont typeface="Arial" panose="020B0604020202020204" pitchFamily="34" charset="0"/>
              <a:buChar char="•"/>
            </a:pPr>
            <a:r>
              <a:rPr lang="en-US" dirty="0" smtClean="0"/>
              <a:t>A single function app will only scale to a maximum of 200 instances. </a:t>
            </a:r>
          </a:p>
          <a:p>
            <a:pPr marL="171450" indent="-171450">
              <a:buFont typeface="Arial" panose="020B0604020202020204" pitchFamily="34" charset="0"/>
              <a:buChar char="•"/>
            </a:pPr>
            <a:r>
              <a:rPr lang="en-US" dirty="0" smtClean="0"/>
              <a:t>A single instance may process more than one message or request at a time though, so there isn't a set limit on number of concurrent executions.</a:t>
            </a:r>
          </a:p>
          <a:p>
            <a:pPr marL="171450" indent="-171450">
              <a:buFont typeface="Arial" panose="020B0604020202020204" pitchFamily="34" charset="0"/>
              <a:buChar char="•"/>
            </a:pPr>
            <a:r>
              <a:rPr lang="en-US" dirty="0" smtClean="0"/>
              <a:t>New instances will only be allocated at most once every 10 seconds.</a:t>
            </a:r>
            <a:endParaRPr lang="ru-RU" dirty="0" smtClean="0"/>
          </a:p>
          <a:p>
            <a:pPr marL="171450" indent="-171450">
              <a:buFont typeface="Arial" panose="020B0604020202020204" pitchFamily="34" charset="0"/>
              <a:buChar char="•"/>
            </a:pPr>
            <a:r>
              <a:rPr lang="en-US" dirty="0" smtClean="0"/>
              <a:t>Different triggers may also have different scaling limits</a:t>
            </a:r>
          </a:p>
          <a:p>
            <a:pPr marL="171450" indent="-171450">
              <a:buFontTx/>
              <a:buChar char="-"/>
            </a:pPr>
            <a:endParaRPr lang="en-US" dirty="0" smtClean="0"/>
          </a:p>
          <a:p>
            <a:pPr marL="171450" indent="-171450">
              <a:buFontTx/>
              <a:buChar cha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a:t>
            </a:r>
            <a:r>
              <a:rPr lang="en-US" b="1" baseline="0" dirty="0" smtClean="0"/>
              <a:t> our </a:t>
            </a:r>
            <a:r>
              <a:rPr lang="en-US" b="1" dirty="0" smtClean="0"/>
              <a:t>case, </a:t>
            </a:r>
            <a:r>
              <a:rPr lang="en-US" dirty="0" smtClean="0"/>
              <a:t>it scales out depending on the volume of messages in the queue it’s listening to. </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However, this feature could cause problems to downstream APIs that it depends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Instead, what we want is to limit its auto-scaling ability to avoid possible DDOS ourselves,</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case of a huge amount of messages arriving. Fortunately, the queue trigger Azure function allows you to constrain its power by using the following two settings in the </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a:t>
            </a:r>
          </a:p>
          <a:p>
            <a:r>
              <a:rPr lang="en-US" dirty="0" smtClean="0"/>
              <a:t>Executions are counted each time a function is executed in response to an event, triggered by a binding. </a:t>
            </a:r>
          </a:p>
          <a:p>
            <a:r>
              <a:rPr lang="en-US" dirty="0" smtClean="0"/>
              <a:t>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Functions are invoked by a </a:t>
            </a:r>
            <a:r>
              <a:rPr lang="en-US" sz="1200" b="1" i="1" u="none" strike="noStrike" kern="1200" baseline="0" dirty="0" smtClean="0">
                <a:solidFill>
                  <a:schemeClr val="tx1"/>
                </a:solidFill>
                <a:latin typeface="+mn-lt"/>
                <a:ea typeface="+mn-ea"/>
                <a:cs typeface="+mn-cs"/>
              </a:rPr>
              <a:t>trigger</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can have exactly one.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addition to invoking the function, certain triggers also serve as bindings. You may also define multiple bindings in addition to the trigger.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Bindings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provide a declarative way to connect data to your code. They can be passed in (input) or receive data (output). Triggers and</a:t>
            </a:r>
          </a:p>
          <a:p>
            <a:r>
              <a:rPr lang="en-US" sz="1200" b="0" i="0" u="none" strike="noStrike" kern="1200" baseline="0" dirty="0" smtClean="0">
                <a:solidFill>
                  <a:schemeClr val="tx1"/>
                </a:solidFill>
                <a:latin typeface="+mn-lt"/>
                <a:ea typeface="+mn-ea"/>
                <a:cs typeface="+mn-cs"/>
              </a:rPr>
              <a:t>bindings make functions easy to work with.</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p>
          <a:p>
            <a:endParaRPr lang="en-US" dirty="0" smtClean="0"/>
          </a:p>
          <a:p>
            <a:r>
              <a:rPr lang="en-US" dirty="0" smtClean="0"/>
              <a:t>A </a:t>
            </a:r>
            <a:r>
              <a:rPr lang="en-US" b="1" i="0" dirty="0" smtClean="0"/>
              <a:t>trigger</a:t>
            </a:r>
            <a:r>
              <a:rPr lang="en-US" dirty="0" smtClean="0"/>
              <a:t> defines how a function is invoked. </a:t>
            </a:r>
          </a:p>
          <a:p>
            <a:r>
              <a:rPr lang="en-US" dirty="0" smtClean="0"/>
              <a:t>A function must have exactly one trigger. </a:t>
            </a:r>
          </a:p>
          <a:p>
            <a:r>
              <a:rPr lang="en-US" dirty="0" smtClean="0"/>
              <a:t>Triggers have associated data, which is usually the payload that triggered the function</a:t>
            </a:r>
            <a:endParaRPr lang="ru-RU" dirty="0" smtClean="0"/>
          </a:p>
          <a:p>
            <a:endParaRPr lang="ru-RU"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99092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23-Aug-18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23-Aug-18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23-Aug-18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23-Aug-18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9.xml"/><Relationship Id="rId16" Type="http://schemas.openxmlformats.org/officeDocument/2006/relationships/hyperlink" Target="http://www.nuget.org/packages/Microsoft.Azure.WebJobs.Extensions.Http"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azure/azure-functions/functions-triggers-bindings#binding-expressions---app-setting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medium.com/statuscode/getting-key-vault-secrets-in-azure-functions-37620fd20a0b" TargetMode="External"/><Relationship Id="rId13" Type="http://schemas.openxmlformats.org/officeDocument/2006/relationships/hyperlink" Target="https://opdhsblobprod02.blob.core.windows.net/contents/c6aea4f5457448ee818b7292ba695982/b9f1e6449c221062e6bc9ebd899135d7?sv=2015-04-05&amp;sr=b&amp;sig=qYoSna1nzItUjphd3n/RBlqwPMJ1zGUXCzpIRyB6YX8%3D&amp;st=2018-08-10T08:22:31Z&amp;se=2018-08-11T08:32:31Z&amp;sp=r" TargetMode="External"/><Relationship Id="rId3" Type="http://schemas.openxmlformats.org/officeDocument/2006/relationships/hyperlink" Target="https://github.com/EvilAvenger/TrackApartmentsApp" TargetMode="External"/><Relationship Id="rId7" Type="http://schemas.openxmlformats.org/officeDocument/2006/relationships/hyperlink" Target="https://www.quora.com/What-are-some-good-uses-for-Azure-Functions" TargetMode="External"/><Relationship Id="rId12" Type="http://schemas.openxmlformats.org/officeDocument/2006/relationships/hyperlink" Target="https://github.com/Azure/Azure-Functions/wiki/App-Insight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www.ben-morris.com/writing-unit-tests-for-azure-functions-using-c/" TargetMode="External"/><Relationship Id="rId11" Type="http://schemas.openxmlformats.org/officeDocument/2006/relationships/hyperlink" Target="https://github.com/Azure-Samples/functions-unittesting-sample" TargetMode="External"/><Relationship Id="rId5" Type="http://schemas.openxmlformats.org/officeDocument/2006/relationships/hyperlink" Target="https://docs.microsoft.com/en-us/azure/azure-functions/functions-scale" TargetMode="External"/><Relationship Id="rId15" Type="http://schemas.openxmlformats.org/officeDocument/2006/relationships/hyperlink" Target="https://docs.microsoft.com/en-us/azure/azure-functions/functions-monitoring" TargetMode="External"/><Relationship Id="rId10" Type="http://schemas.openxmlformats.org/officeDocument/2006/relationships/hyperlink" Target="https://docs.microsoft.com/en-us/azure/azure-functions/functions-best-practices" TargetMode="External"/><Relationship Id="rId4" Type="http://schemas.openxmlformats.org/officeDocument/2006/relationships/hyperlink" Target="https://www.azurefromthetrenches.com/azure-functions-significant-improvements-in-http-trigger-scaling/" TargetMode="External"/><Relationship Id="rId9" Type="http://schemas.openxmlformats.org/officeDocument/2006/relationships/hyperlink" Target="https://medium.com/@tsuyoshiushio/writing-unit-test-for-azure-durable-functions-80f2af07c65e" TargetMode="External"/><Relationship Id="rId14" Type="http://schemas.openxmlformats.org/officeDocument/2006/relationships/hyperlink" Target="https://stackoverflow.com/questions/50206034/how-to-sync-local-setting-json-in-vs-and-azure"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kvaes.wordpress.com/2017/09/01/putting-azure-api-management-in-front-of-an-azure-function-api/" TargetMode="External"/><Relationship Id="rId13" Type="http://schemas.openxmlformats.org/officeDocument/2006/relationships/hyperlink" Target="http://microsoftintegration.guru/2018/01/06/considerations-for-hardening-apis-built-with-azure-api-management-azure-functions/" TargetMode="External"/><Relationship Id="rId3" Type="http://schemas.openxmlformats.org/officeDocument/2006/relationships/hyperlink" Target="https://github.com/MicrosoftDocs/azure-docs/blob/master/articles/azure-functions/functions-bindings-storage-blob.md" TargetMode="External"/><Relationship Id="rId7" Type="http://schemas.openxmlformats.org/officeDocument/2006/relationships/hyperlink" Target="https://stackoverflow.com/questions/46617942/what-are-the-ways-to-secure-azure-functions" TargetMode="External"/><Relationship Id="rId12" Type="http://schemas.openxmlformats.org/officeDocument/2006/relationships/hyperlink" Target="https://cmatskas.com/introduction-azure-functions-deployment-slo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http-webhook#authorization-keys" TargetMode="External"/><Relationship Id="rId11" Type="http://schemas.openxmlformats.org/officeDocument/2006/relationships/hyperlink" Target="https://markheath.net/post/secure-azure-functions-app-easy-auth-adb2c" TargetMode="External"/><Relationship Id="rId5" Type="http://schemas.openxmlformats.org/officeDocument/2006/relationships/hyperlink" Target="https://vincentlauzon.com/2017/12/04/azure-functions-http-authorization-levels/" TargetMode="External"/><Relationship Id="rId10" Type="http://schemas.openxmlformats.org/officeDocument/2006/relationships/hyperlink" Target="https://weblogs.asp.net/pglavich/using-google-as-your-identity-provider-with-azure-api-management" TargetMode="External"/><Relationship Id="rId4" Type="http://schemas.openxmlformats.org/officeDocument/2006/relationships/hyperlink" Target="https://medium.com/asos-techblog/things-i-learnt-in-my-first-azure-functions-project-a02c0aa5d24e" TargetMode="External"/><Relationship Id="rId9" Type="http://schemas.openxmlformats.org/officeDocument/2006/relationships/hyperlink" Target="https://docs.microsoft.com/en-us/azure/api-management/add-api-manuall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6056293"/>
              </p:ext>
            </p:extLst>
          </p:nvPr>
        </p:nvGraphicFramePr>
        <p:xfrm>
          <a:off x="432079" y="1216305"/>
          <a:ext cx="11372886" cy="4945461"/>
        </p:xfrm>
        <a:graphic>
          <a:graphicData uri="http://schemas.openxmlformats.org/drawingml/2006/table">
            <a:tbl>
              <a:tblPr/>
              <a:tblGrid>
                <a:gridCol w="2340614">
                  <a:extLst>
                    <a:ext uri="{9D8B030D-6E8A-4147-A177-3AD203B41FA5}">
                      <a16:colId xmlns:a16="http://schemas.microsoft.com/office/drawing/2014/main" val="2792672260"/>
                    </a:ext>
                  </a:extLst>
                </a:gridCol>
                <a:gridCol w="2258068">
                  <a:extLst>
                    <a:ext uri="{9D8B030D-6E8A-4147-A177-3AD203B41FA5}">
                      <a16:colId xmlns:a16="http://schemas.microsoft.com/office/drawing/2014/main" val="211611987"/>
                    </a:ext>
                  </a:extLst>
                </a:gridCol>
                <a:gridCol w="2258068">
                  <a:extLst>
                    <a:ext uri="{9D8B030D-6E8A-4147-A177-3AD203B41FA5}">
                      <a16:colId xmlns:a16="http://schemas.microsoft.com/office/drawing/2014/main" val="3695039545"/>
                    </a:ext>
                  </a:extLst>
                </a:gridCol>
                <a:gridCol w="2258068">
                  <a:extLst>
                    <a:ext uri="{9D8B030D-6E8A-4147-A177-3AD203B41FA5}">
                      <a16:colId xmlns:a16="http://schemas.microsoft.com/office/drawing/2014/main" val="2445797956"/>
                    </a:ext>
                  </a:extLst>
                </a:gridCol>
                <a:gridCol w="2258068">
                  <a:extLst>
                    <a:ext uri="{9D8B030D-6E8A-4147-A177-3AD203B41FA5}">
                      <a16:colId xmlns:a16="http://schemas.microsoft.com/office/drawing/2014/main" val="1128305674"/>
                    </a:ext>
                  </a:extLst>
                </a:gridCol>
              </a:tblGrid>
              <a:tr h="303017">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03017">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03017">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03017">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03017">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03017">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03017">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30281">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03017">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03017">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03017">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03017">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dirty="0">
                          <a:effectLst/>
                        </a:rPr>
                        <a:t>✔</a:t>
                      </a:r>
                      <a:r>
                        <a:rPr lang="en-US" sz="1800" baseline="30000" dirty="0">
                          <a:effectLst/>
                        </a:rPr>
                        <a:t>1</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03017">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03017">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03017">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
        <p:nvSpPr>
          <p:cNvPr id="3" name="Rectangle 2"/>
          <p:cNvSpPr/>
          <p:nvPr/>
        </p:nvSpPr>
        <p:spPr>
          <a:xfrm>
            <a:off x="2572377" y="6347991"/>
            <a:ext cx="7817617" cy="369332"/>
          </a:xfrm>
          <a:prstGeom prst="rect">
            <a:avLst/>
          </a:prstGeom>
        </p:spPr>
        <p:txBody>
          <a:bodyPr wrap="square">
            <a:spAutoFit/>
          </a:bodyPr>
          <a:lstStyle/>
          <a:p>
            <a:r>
              <a:rPr lang="en-US" dirty="0"/>
              <a:t>The HTTP bindings are provided in the </a:t>
            </a:r>
            <a:r>
              <a:rPr lang="en-US" dirty="0" err="1">
                <a:hlinkClick r:id="rId16"/>
              </a:rPr>
              <a:t>Microsoft.Azure.WebJobs.Extensions</a:t>
            </a:r>
            <a:endParaRPr lang="en-US" dirty="0"/>
          </a:p>
        </p:txBody>
      </p:sp>
    </p:spTree>
    <p:extLst>
      <p:ext uri="{BB962C8B-B14F-4D97-AF65-F5344CB8AC3E}">
        <p14:creationId xmlns:p14="http://schemas.microsoft.com/office/powerpoint/2010/main" val="59810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62968"/>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281"/>
            <a:ext cx="10515600" cy="1325563"/>
          </a:xfrm>
        </p:spPr>
        <p:txBody>
          <a:bodyPr/>
          <a:lstStyle/>
          <a:p>
            <a:r>
              <a:rPr lang="en-US" dirty="0" smtClean="0"/>
              <a:t>App Settings</a:t>
            </a:r>
            <a:endParaRPr lang="en-US" dirty="0"/>
          </a:p>
        </p:txBody>
      </p:sp>
      <p:pic>
        <p:nvPicPr>
          <p:cNvPr id="4" name="Content Placeholder 3"/>
          <p:cNvPicPr>
            <a:picLocks noGrp="1" noChangeAspect="1"/>
          </p:cNvPicPr>
          <p:nvPr>
            <p:ph idx="1"/>
          </p:nvPr>
        </p:nvPicPr>
        <p:blipFill>
          <a:blip r:embed="rId3"/>
          <a:stretch>
            <a:fillRect/>
          </a:stretch>
        </p:blipFill>
        <p:spPr>
          <a:xfrm>
            <a:off x="838200" y="1690688"/>
            <a:ext cx="6524625" cy="2171700"/>
          </a:xfrm>
          <a:prstGeom prst="rect">
            <a:avLst/>
          </a:prstGeom>
        </p:spPr>
      </p:pic>
      <p:pic>
        <p:nvPicPr>
          <p:cNvPr id="5" name="Picture 4"/>
          <p:cNvPicPr>
            <a:picLocks noChangeAspect="1"/>
          </p:cNvPicPr>
          <p:nvPr/>
        </p:nvPicPr>
        <p:blipFill>
          <a:blip r:embed="rId4"/>
          <a:stretch>
            <a:fillRect/>
          </a:stretch>
        </p:blipFill>
        <p:spPr>
          <a:xfrm>
            <a:off x="838200" y="4714142"/>
            <a:ext cx="10934700" cy="1790700"/>
          </a:xfrm>
          <a:prstGeom prst="rect">
            <a:avLst/>
          </a:prstGeom>
        </p:spPr>
      </p:pic>
      <p:sp>
        <p:nvSpPr>
          <p:cNvPr id="6" name="TextBox 5"/>
          <p:cNvSpPr txBox="1"/>
          <p:nvPr/>
        </p:nvSpPr>
        <p:spPr>
          <a:xfrm>
            <a:off x="838200" y="4250453"/>
            <a:ext cx="1556195" cy="369332"/>
          </a:xfrm>
          <a:prstGeom prst="rect">
            <a:avLst/>
          </a:prstGeom>
          <a:noFill/>
        </p:spPr>
        <p:txBody>
          <a:bodyPr wrap="none" rtlCol="0">
            <a:spAutoFit/>
          </a:bodyPr>
          <a:lstStyle/>
          <a:p>
            <a:r>
              <a:rPr lang="en-US" dirty="0" smtClean="0"/>
              <a:t>Azure settings</a:t>
            </a:r>
            <a:endParaRPr lang="en-US" dirty="0"/>
          </a:p>
        </p:txBody>
      </p:sp>
      <p:sp>
        <p:nvSpPr>
          <p:cNvPr id="7" name="TextBox 6"/>
          <p:cNvSpPr txBox="1"/>
          <p:nvPr/>
        </p:nvSpPr>
        <p:spPr>
          <a:xfrm>
            <a:off x="838200" y="1274178"/>
            <a:ext cx="663643" cy="369332"/>
          </a:xfrm>
          <a:prstGeom prst="rect">
            <a:avLst/>
          </a:prstGeom>
          <a:noFill/>
        </p:spPr>
        <p:txBody>
          <a:bodyPr wrap="none" rtlCol="0">
            <a:spAutoFit/>
          </a:bodyPr>
          <a:lstStyle/>
          <a:p>
            <a:r>
              <a:rPr lang="en-US" dirty="0" smtClean="0"/>
              <a:t>Local</a:t>
            </a:r>
            <a:endParaRPr lang="en-US" dirty="0"/>
          </a:p>
        </p:txBody>
      </p:sp>
    </p:spTree>
    <p:extLst>
      <p:ext uri="{BB962C8B-B14F-4D97-AF65-F5344CB8AC3E}">
        <p14:creationId xmlns:p14="http://schemas.microsoft.com/office/powerpoint/2010/main" val="113425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lvl="1"/>
            <a:r>
              <a:rPr lang="en-US" sz="1800" dirty="0" smtClean="0"/>
              <a:t>Host </a:t>
            </a:r>
            <a:r>
              <a:rPr lang="en-US" sz="1800" dirty="0"/>
              <a:t>is scoped at the function </a:t>
            </a:r>
            <a:r>
              <a:rPr lang="en-US" sz="1800" b="1" dirty="0"/>
              <a:t>app</a:t>
            </a:r>
            <a:r>
              <a:rPr lang="en-US" sz="1800" dirty="0"/>
              <a:t> </a:t>
            </a:r>
            <a:r>
              <a:rPr lang="en-US" sz="1800" dirty="0" smtClean="0"/>
              <a:t>level;</a:t>
            </a:r>
          </a:p>
          <a:p>
            <a:pPr lvl="1"/>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838200" y="1535457"/>
            <a:ext cx="10515600" cy="1107260"/>
          </a:xfrm>
        </p:spPr>
        <p:txBody>
          <a:bodyPr>
            <a:normAutofit/>
          </a:bodyPr>
          <a:lstStyle/>
          <a:p>
            <a:r>
              <a:rPr lang="en-US" sz="2400" dirty="0" smtClean="0"/>
              <a:t>Function key </a:t>
            </a:r>
            <a:r>
              <a:rPr lang="en-US" sz="2400" b="1" dirty="0" smtClean="0"/>
              <a:t>&gt;</a:t>
            </a:r>
            <a:r>
              <a:rPr lang="en-US" sz="2400" dirty="0" smtClean="0"/>
              <a:t> Host key – when both used, the </a:t>
            </a:r>
            <a:r>
              <a:rPr lang="en-US" sz="2400" dirty="0"/>
              <a:t>former takes </a:t>
            </a:r>
            <a:r>
              <a:rPr lang="en-US" sz="2400" dirty="0" smtClean="0"/>
              <a:t>precedence;</a:t>
            </a:r>
          </a:p>
          <a:p>
            <a:r>
              <a:rPr lang="en-US" sz="2400" dirty="0" smtClean="0"/>
              <a:t>Master key  </a:t>
            </a:r>
            <a:r>
              <a:rPr lang="en-US" sz="2400" b="1" dirty="0" smtClean="0"/>
              <a:t>&gt;</a:t>
            </a:r>
            <a:r>
              <a:rPr lang="en-US" sz="2400" dirty="0" smtClean="0"/>
              <a:t> Other keys – should not be used by or granted to third parties;</a:t>
            </a:r>
            <a:endParaRPr lang="en-US" sz="2400" dirty="0"/>
          </a:p>
        </p:txBody>
      </p:sp>
      <p:sp>
        <p:nvSpPr>
          <p:cNvPr id="5" name="Rectangle 1"/>
          <p:cNvSpPr>
            <a:spLocks noChangeArrowheads="1"/>
          </p:cNvSpPr>
          <p:nvPr/>
        </p:nvSpPr>
        <p:spPr bwMode="auto">
          <a:xfrm>
            <a:off x="838200" y="2760022"/>
            <a:ext cx="9943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a:latin typeface="Arial Unicode MS"/>
              </a:rPr>
              <a:t>Can be included in an </a:t>
            </a:r>
            <a:r>
              <a:rPr lang="en-US" altLang="en-US" sz="1600" dirty="0">
                <a:solidFill>
                  <a:srgbClr val="FF0000"/>
                </a:solidFill>
                <a:latin typeface="Arial Unicode MS"/>
              </a:rPr>
              <a:t>x-functions-key</a:t>
            </a:r>
            <a:r>
              <a:rPr lang="en-US" altLang="en-US" sz="1600" dirty="0">
                <a:latin typeface="Arial Unicode MS"/>
              </a:rPr>
              <a:t> HTTP header</a:t>
            </a:r>
            <a:r>
              <a:rPr lang="en-US" altLang="en-US" sz="1600" dirty="0" smtClean="0">
                <a:latin typeface="Arial Unicode MS"/>
              </a:rPr>
              <a:t>;</a:t>
            </a:r>
            <a:endParaRPr lang="en-US" altLang="en-US" sz="1600" dirty="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lvl="1" eaLnBrk="0" fontAlgn="base" hangingPunct="0">
              <a:spcBef>
                <a:spcPct val="0"/>
              </a:spcBef>
              <a:spcAft>
                <a:spcPct val="0"/>
              </a:spcAft>
            </a:pPr>
            <a:endParaRPr lang="en-US" altLang="en-US" sz="1600" b="1" dirty="0" smtClean="0">
              <a:latin typeface="Arial Unicode MS"/>
            </a:endParaRPr>
          </a:p>
          <a:p>
            <a:pPr lvl="1" eaLnBrk="0" fontAlgn="base" hangingPunct="0">
              <a:spcBef>
                <a:spcPct val="0"/>
              </a:spcBef>
              <a:spcAft>
                <a:spcPct val="0"/>
              </a:spcAft>
            </a:pPr>
            <a:endParaRPr lang="en-US" altLang="en-US" sz="1600" b="1" dirty="0" smtClean="0">
              <a:latin typeface="Arial Unicode MS"/>
            </a:endParaRP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2642717"/>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79118287"/>
              </p:ext>
            </p:extLst>
          </p:nvPr>
        </p:nvGraphicFramePr>
        <p:xfrm>
          <a:off x="1031631" y="4789248"/>
          <a:ext cx="10128738" cy="1483360"/>
        </p:xfrm>
        <a:graphic>
          <a:graphicData uri="http://schemas.openxmlformats.org/drawingml/2006/table">
            <a:tbl>
              <a:tblPr firstRow="1" bandRow="1">
                <a:tableStyleId>{5C22544A-7EE6-4342-B048-85BDC9FD1C3A}</a:tableStyleId>
              </a:tblPr>
              <a:tblGrid>
                <a:gridCol w="5064369">
                  <a:extLst>
                    <a:ext uri="{9D8B030D-6E8A-4147-A177-3AD203B41FA5}">
                      <a16:colId xmlns:a16="http://schemas.microsoft.com/office/drawing/2014/main" val="2733627911"/>
                    </a:ext>
                  </a:extLst>
                </a:gridCol>
                <a:gridCol w="5064369">
                  <a:extLst>
                    <a:ext uri="{9D8B030D-6E8A-4147-A177-3AD203B41FA5}">
                      <a16:colId xmlns:a16="http://schemas.microsoft.com/office/drawing/2014/main" val="2191375558"/>
                    </a:ext>
                  </a:extLst>
                </a:gridCol>
              </a:tblGrid>
              <a:tr h="370840">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065852948"/>
                  </a:ext>
                </a:extLst>
              </a:tr>
              <a:tr h="370840">
                <a:tc>
                  <a:txBody>
                    <a:bodyPr/>
                    <a:lstStyle/>
                    <a:p>
                      <a:r>
                        <a:rPr lang="en-US" dirty="0" smtClean="0"/>
                        <a:t>Keys</a:t>
                      </a:r>
                      <a:r>
                        <a:rPr lang="en-US" baseline="0" dirty="0" smtClean="0"/>
                        <a:t> are stored in a single place</a:t>
                      </a:r>
                      <a:endParaRPr lang="en-US" dirty="0"/>
                    </a:p>
                  </a:txBody>
                  <a:tcPr/>
                </a:tc>
                <a:tc>
                  <a:txBody>
                    <a:bodyPr/>
                    <a:lstStyle/>
                    <a:p>
                      <a:r>
                        <a:rPr lang="en-US" dirty="0" smtClean="0"/>
                        <a:t>Hard</a:t>
                      </a:r>
                      <a:r>
                        <a:rPr lang="en-US" baseline="0" dirty="0" smtClean="0"/>
                        <a:t> to access programmatically;</a:t>
                      </a:r>
                      <a:endParaRPr lang="en-US" dirty="0"/>
                    </a:p>
                  </a:txBody>
                  <a:tcPr/>
                </a:tc>
                <a:extLst>
                  <a:ext uri="{0D108BD9-81ED-4DB2-BD59-A6C34878D82A}">
                    <a16:rowId xmlns:a16="http://schemas.microsoft.com/office/drawing/2014/main" val="2370679104"/>
                  </a:ext>
                </a:extLst>
              </a:tr>
              <a:tr h="370840">
                <a:tc>
                  <a:txBody>
                    <a:bodyPr/>
                    <a:lstStyle/>
                    <a:p>
                      <a:r>
                        <a:rPr lang="en-US" dirty="0" smtClean="0"/>
                        <a:t>Strong hierarchy of roles</a:t>
                      </a:r>
                      <a:endParaRPr lang="en-US" dirty="0"/>
                    </a:p>
                  </a:txBody>
                  <a:tcPr/>
                </a:tc>
                <a:tc>
                  <a:txBody>
                    <a:bodyPr/>
                    <a:lstStyle/>
                    <a:p>
                      <a:r>
                        <a:rPr lang="en-US" dirty="0" smtClean="0"/>
                        <a:t>Hardcoded</a:t>
                      </a:r>
                      <a:r>
                        <a:rPr lang="en-US" baseline="0" dirty="0" smtClean="0"/>
                        <a:t> values in Azure Portal;</a:t>
                      </a:r>
                      <a:endParaRPr lang="en-US" dirty="0"/>
                    </a:p>
                  </a:txBody>
                  <a:tcPr/>
                </a:tc>
                <a:extLst>
                  <a:ext uri="{0D108BD9-81ED-4DB2-BD59-A6C34878D82A}">
                    <a16:rowId xmlns:a16="http://schemas.microsoft.com/office/drawing/2014/main" val="427452336"/>
                  </a:ext>
                </a:extLst>
              </a:tr>
              <a:tr h="370840">
                <a:tc>
                  <a:txBody>
                    <a:bodyPr/>
                    <a:lstStyle/>
                    <a:p>
                      <a:endParaRPr lang="en-US" dirty="0"/>
                    </a:p>
                  </a:txBody>
                  <a:tcPr/>
                </a:tc>
                <a:tc>
                  <a:txBody>
                    <a:bodyPr/>
                    <a:lstStyle/>
                    <a:p>
                      <a:r>
                        <a:rPr lang="en-US" dirty="0" smtClean="0"/>
                        <a:t>Hard to manage when</a:t>
                      </a:r>
                      <a:r>
                        <a:rPr lang="en-US" baseline="0" dirty="0" smtClean="0"/>
                        <a:t> API grows up;</a:t>
                      </a:r>
                      <a:endParaRPr lang="en-US" dirty="0"/>
                    </a:p>
                  </a:txBody>
                  <a:tcPr/>
                </a:tc>
                <a:extLst>
                  <a:ext uri="{0D108BD9-81ED-4DB2-BD59-A6C34878D82A}">
                    <a16:rowId xmlns:a16="http://schemas.microsoft.com/office/drawing/2014/main" val="3434559234"/>
                  </a:ext>
                </a:extLst>
              </a:tr>
            </a:tbl>
          </a:graphicData>
        </a:graphic>
      </p:graphicFrame>
    </p:spTree>
    <p:extLst>
      <p:ext uri="{BB962C8B-B14F-4D97-AF65-F5344CB8AC3E}">
        <p14:creationId xmlns:p14="http://schemas.microsoft.com/office/powerpoint/2010/main" val="89443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a:t>API Management</a:t>
            </a:r>
          </a:p>
        </p:txBody>
      </p:sp>
      <p:sp>
        <p:nvSpPr>
          <p:cNvPr id="6" name="TextBox 5"/>
          <p:cNvSpPr txBox="1"/>
          <p:nvPr/>
        </p:nvSpPr>
        <p:spPr>
          <a:xfrm>
            <a:off x="2470333" y="5549889"/>
            <a:ext cx="8883467" cy="369332"/>
          </a:xfrm>
          <a:prstGeom prst="rect">
            <a:avLst/>
          </a:prstGeom>
          <a:noFill/>
        </p:spPr>
        <p:txBody>
          <a:bodyPr wrap="square" rtlCol="0">
            <a:spAutoFit/>
          </a:bodyPr>
          <a:lstStyle/>
          <a:p>
            <a:r>
              <a:rPr lang="en-US" dirty="0" smtClean="0"/>
              <a:t>Add a token inside of API Management and validate it in Azure Functions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7" y="1874393"/>
            <a:ext cx="8620125" cy="3048000"/>
          </a:xfrm>
        </p:spPr>
      </p:pic>
    </p:spTree>
    <p:extLst>
      <p:ext uri="{BB962C8B-B14F-4D97-AF65-F5344CB8AC3E}">
        <p14:creationId xmlns:p14="http://schemas.microsoft.com/office/powerpoint/2010/main" val="306486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3" name="Picture 2"/>
          <p:cNvPicPr>
            <a:picLocks noChangeAspect="1"/>
          </p:cNvPicPr>
          <p:nvPr/>
        </p:nvPicPr>
        <p:blipFill>
          <a:blip r:embed="rId3"/>
          <a:stretch>
            <a:fillRect/>
          </a:stretch>
        </p:blipFill>
        <p:spPr>
          <a:xfrm>
            <a:off x="838200" y="1403036"/>
            <a:ext cx="5842916" cy="5238774"/>
          </a:xfrm>
          <a:prstGeom prst="rect">
            <a:avLst/>
          </a:prstGeom>
        </p:spPr>
      </p:pic>
      <p:sp>
        <p:nvSpPr>
          <p:cNvPr id="4" name="Rectangle 3"/>
          <p:cNvSpPr/>
          <p:nvPr/>
        </p:nvSpPr>
        <p:spPr>
          <a:xfrm>
            <a:off x="6822783" y="1403036"/>
            <a:ext cx="5510884" cy="6555641"/>
          </a:xfrm>
          <a:prstGeom prst="rect">
            <a:avLst/>
          </a:prstGeom>
        </p:spPr>
        <p:txBody>
          <a:bodyPr wrap="square">
            <a:spAutoFit/>
          </a:bodyPr>
          <a:lstStyle/>
          <a:p>
            <a:r>
              <a:rPr lang="en-US" sz="2400" b="1" dirty="0" smtClean="0"/>
              <a:t>Settings </a:t>
            </a:r>
            <a:r>
              <a:rPr lang="en-US" sz="2400" b="1" dirty="0"/>
              <a:t>that are swapped</a:t>
            </a:r>
            <a:r>
              <a:rPr lang="en-US" sz="2400" dirty="0" smtClean="0"/>
              <a:t>:</a:t>
            </a:r>
          </a:p>
          <a:p>
            <a:endParaRPr lang="en-US" sz="2400" dirty="0"/>
          </a:p>
          <a:p>
            <a:pPr marL="285750" indent="-285750">
              <a:buFont typeface="Arial" panose="020B0604020202020204" pitchFamily="34" charset="0"/>
              <a:buChar char="•"/>
            </a:pPr>
            <a:r>
              <a:rPr lang="en-US" sz="2200" dirty="0"/>
              <a:t>General settings - such as framework version, 32/64-bit, Web </a:t>
            </a:r>
            <a:r>
              <a:rPr lang="en-US" sz="2200" dirty="0" smtClean="0"/>
              <a:t>sockets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App settings (can be configured to stick to a slot</a:t>
            </a:r>
            <a:r>
              <a:rPr lang="en-US" sz="2200" dirty="0" smtClean="0"/>
              <a:t>)</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Connection strings (can be configured to stick to a slot</a:t>
            </a:r>
            <a:r>
              <a:rPr lang="en-US" sz="2200" dirty="0" smtClean="0"/>
              <a:t>)</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Handler </a:t>
            </a:r>
            <a:r>
              <a:rPr lang="en-US" sz="2200" dirty="0" smtClean="0"/>
              <a:t>mappings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Monitoring and diagnostic </a:t>
            </a:r>
            <a:r>
              <a:rPr lang="en-US" sz="2200" dirty="0" smtClean="0"/>
              <a:t>settings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172815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pPr marL="0" indent="0">
              <a:buNone/>
            </a:pPr>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886" y="3612995"/>
            <a:ext cx="8249783" cy="22468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OpenAPI</a:t>
            </a:r>
            <a:r>
              <a:rPr lang="en-US" dirty="0" smtClean="0"/>
              <a:t> (Swagger)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368" y="1560060"/>
            <a:ext cx="7938334" cy="4177548"/>
          </a:xfrm>
          <a:prstGeom prst="rect">
            <a:avLst/>
          </a:prstGeom>
        </p:spPr>
      </p:pic>
      <p:sp>
        <p:nvSpPr>
          <p:cNvPr id="5" name="TextBox 4"/>
          <p:cNvSpPr txBox="1"/>
          <p:nvPr/>
        </p:nvSpPr>
        <p:spPr>
          <a:xfrm>
            <a:off x="4079631" y="5737608"/>
            <a:ext cx="3314562" cy="369332"/>
          </a:xfrm>
          <a:prstGeom prst="rect">
            <a:avLst/>
          </a:prstGeom>
          <a:noFill/>
        </p:spPr>
        <p:txBody>
          <a:bodyPr wrap="none" rtlCol="0">
            <a:spAutoFit/>
          </a:bodyPr>
          <a:lstStyle/>
          <a:p>
            <a:r>
              <a:rPr lang="en-US" dirty="0" smtClean="0"/>
              <a:t>Currently is not supported by v2</a:t>
            </a:r>
            <a:endParaRPr lang="en-US" dirty="0"/>
          </a:p>
        </p:txBody>
      </p:sp>
    </p:spTree>
    <p:extLst>
      <p:ext uri="{BB962C8B-B14F-4D97-AF65-F5344CB8AC3E}">
        <p14:creationId xmlns:p14="http://schemas.microsoft.com/office/powerpoint/2010/main" val="348740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Client</a:t>
            </a:r>
            <a:endParaRPr lang="en-US" dirty="0"/>
          </a:p>
        </p:txBody>
      </p:sp>
      <p:sp>
        <p:nvSpPr>
          <p:cNvPr id="3" name="Content Placeholder 2"/>
          <p:cNvSpPr>
            <a:spLocks noGrp="1"/>
          </p:cNvSpPr>
          <p:nvPr>
            <p:ph idx="1"/>
          </p:nvPr>
        </p:nvSpPr>
        <p:spPr/>
        <p:txBody>
          <a:bodyPr/>
          <a:lstStyle/>
          <a:p>
            <a:r>
              <a:rPr lang="en-US" dirty="0"/>
              <a:t>Here are some guidelines to follow when using a service-specific client in an Azure Functions application:</a:t>
            </a:r>
          </a:p>
          <a:p>
            <a:r>
              <a:rPr lang="en-US" b="1" dirty="0"/>
              <a:t>DO NOT</a:t>
            </a:r>
            <a:r>
              <a:rPr lang="en-US" dirty="0"/>
              <a:t> create a new client with every function invocation.</a:t>
            </a:r>
          </a:p>
          <a:p>
            <a:r>
              <a:rPr lang="en-US" b="1" dirty="0"/>
              <a:t>DO</a:t>
            </a:r>
            <a:r>
              <a:rPr lang="en-US" dirty="0"/>
              <a:t> create a single, static client that can be used by every function invocation.</a:t>
            </a:r>
          </a:p>
          <a:p>
            <a:r>
              <a:rPr lang="en-US" b="1" dirty="0"/>
              <a:t>CONSIDER</a:t>
            </a:r>
            <a:r>
              <a:rPr lang="en-US" dirty="0"/>
              <a:t> creating a single, static client in a shared helper class if different functions use the same service.</a:t>
            </a:r>
          </a:p>
          <a:p>
            <a:endParaRPr lang="en-US" dirty="0"/>
          </a:p>
        </p:txBody>
      </p:sp>
    </p:spTree>
    <p:extLst>
      <p:ext uri="{BB962C8B-B14F-4D97-AF65-F5344CB8AC3E}">
        <p14:creationId xmlns:p14="http://schemas.microsoft.com/office/powerpoint/2010/main" val="412447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713849" y="2361168"/>
            <a:ext cx="5953125" cy="2362200"/>
          </a:xfrm>
          <a:prstGeom prst="rect">
            <a:avLst/>
          </a:prstGeom>
        </p:spPr>
      </p:pic>
      <p:sp>
        <p:nvSpPr>
          <p:cNvPr id="7" name="Rectangle 6"/>
          <p:cNvSpPr/>
          <p:nvPr/>
        </p:nvSpPr>
        <p:spPr>
          <a:xfrm>
            <a:off x="838200" y="627594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874623" y="4799217"/>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cxnSp>
        <p:nvCxnSpPr>
          <p:cNvPr id="9" name="Straight Arrow Connector 8"/>
          <p:cNvCxnSpPr/>
          <p:nvPr/>
        </p:nvCxnSpPr>
        <p:spPr>
          <a:xfrm flipV="1">
            <a:off x="4672431" y="3406391"/>
            <a:ext cx="693389" cy="10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64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a:xfrm>
            <a:off x="838200" y="1483980"/>
            <a:ext cx="10515600" cy="5268511"/>
          </a:xfrm>
        </p:spPr>
        <p:txBody>
          <a:bodyPr/>
          <a:lstStyle/>
          <a:p>
            <a:r>
              <a:rPr lang="en-US" dirty="0" smtClean="0"/>
              <a:t>Implementation lock-in;</a:t>
            </a:r>
          </a:p>
          <a:p>
            <a:r>
              <a:rPr lang="en-US" dirty="0" smtClean="0"/>
              <a:t>You have to split your Domain into small, well-grained Bounded Contexts;</a:t>
            </a:r>
          </a:p>
          <a:p>
            <a:r>
              <a:rPr lang="en-US" dirty="0" smtClean="0"/>
              <a:t>You need a dedicated </a:t>
            </a:r>
            <a:r>
              <a:rPr lang="en-US" dirty="0" err="1" smtClean="0"/>
              <a:t>DevOPS</a:t>
            </a:r>
            <a:r>
              <a:rPr lang="en-US" dirty="0" smtClean="0"/>
              <a:t>, who will setup the processes;</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endParaRPr lang="ru-RU" dirty="0" smtClean="0"/>
          </a:p>
          <a:p>
            <a:r>
              <a:rPr lang="en-US" dirty="0" smtClean="0"/>
              <a:t>Inapplicable in case of stateful apps scenario;</a:t>
            </a:r>
          </a:p>
          <a:p>
            <a:r>
              <a:rPr lang="en-US" dirty="0" smtClean="0"/>
              <a:t>Can’t handle long-running processes;</a:t>
            </a:r>
          </a:p>
          <a:p>
            <a:r>
              <a:rPr lang="en-US" dirty="0" smtClean="0"/>
              <a:t>Cold-starts are not acceptable;</a:t>
            </a:r>
          </a:p>
          <a:p>
            <a:r>
              <a:rPr lang="en-US" dirty="0"/>
              <a:t>Database updates and </a:t>
            </a:r>
            <a:r>
              <a:rPr lang="en-US" dirty="0" smtClean="0"/>
              <a:t>migrations are presented;</a:t>
            </a:r>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tackled here</a:t>
            </a:r>
            <a:endParaRPr lang="en-US" dirty="0"/>
          </a:p>
        </p:txBody>
      </p:sp>
      <p:sp>
        <p:nvSpPr>
          <p:cNvPr id="3" name="Content Placeholder 2"/>
          <p:cNvSpPr>
            <a:spLocks noGrp="1"/>
          </p:cNvSpPr>
          <p:nvPr>
            <p:ph idx="1"/>
          </p:nvPr>
        </p:nvSpPr>
        <p:spPr/>
        <p:txBody>
          <a:bodyPr/>
          <a:lstStyle/>
          <a:p>
            <a:r>
              <a:rPr lang="en-US" dirty="0"/>
              <a:t>S</a:t>
            </a:r>
            <a:r>
              <a:rPr lang="en-US" dirty="0" smtClean="0"/>
              <a:t>ervice </a:t>
            </a:r>
            <a:r>
              <a:rPr lang="en-US" dirty="0"/>
              <a:t>discovery mechanism, such as a </a:t>
            </a:r>
            <a:r>
              <a:rPr lang="en-US" dirty="0" smtClean="0"/>
              <a:t>registry;</a:t>
            </a:r>
          </a:p>
          <a:p>
            <a:r>
              <a:rPr lang="en-US" i="1" dirty="0"/>
              <a:t>C</a:t>
            </a:r>
            <a:r>
              <a:rPr lang="en-US" i="1" dirty="0" smtClean="0"/>
              <a:t>ircuit-breaker pattern</a:t>
            </a:r>
            <a:r>
              <a:rPr lang="en-US" dirty="0" smtClean="0"/>
              <a:t>;</a:t>
            </a:r>
          </a:p>
          <a:p>
            <a:r>
              <a:rPr lang="en-US" dirty="0" smtClean="0"/>
              <a:t>Versioning and </a:t>
            </a:r>
            <a:r>
              <a:rPr lang="en-US" dirty="0"/>
              <a:t>green/blue </a:t>
            </a:r>
            <a:r>
              <a:rPr lang="en-US" dirty="0" smtClean="0"/>
              <a:t>deployments;</a:t>
            </a:r>
          </a:p>
          <a:p>
            <a:r>
              <a:rPr lang="en-US" dirty="0" smtClean="0"/>
              <a:t>Durable functions (stateful functions);</a:t>
            </a:r>
          </a:p>
          <a:p>
            <a:r>
              <a:rPr lang="en-US" dirty="0" smtClean="0"/>
              <a:t>Azure Functions Proxies.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5699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approaches</a:t>
            </a:r>
            <a:endParaRPr lang="en-US" dirty="0"/>
          </a:p>
        </p:txBody>
      </p:sp>
      <p:pic>
        <p:nvPicPr>
          <p:cNvPr id="4" name="Picture 3"/>
          <p:cNvPicPr>
            <a:picLocks noChangeAspect="1"/>
          </p:cNvPicPr>
          <p:nvPr/>
        </p:nvPicPr>
        <p:blipFill>
          <a:blip r:embed="rId3"/>
          <a:stretch>
            <a:fillRect/>
          </a:stretch>
        </p:blipFill>
        <p:spPr>
          <a:xfrm>
            <a:off x="663609" y="1360189"/>
            <a:ext cx="10670513" cy="4742450"/>
          </a:xfrm>
          <a:prstGeom prst="rect">
            <a:avLst/>
          </a:prstGeom>
        </p:spPr>
      </p:pic>
      <p:cxnSp>
        <p:nvCxnSpPr>
          <p:cNvPr id="6" name="Straight Arrow Connector 5"/>
          <p:cNvCxnSpPr/>
          <p:nvPr/>
        </p:nvCxnSpPr>
        <p:spPr>
          <a:xfrm>
            <a:off x="838200" y="6611815"/>
            <a:ext cx="10606873" cy="301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86295" y="6191977"/>
            <a:ext cx="5225142" cy="369332"/>
          </a:xfrm>
          <a:prstGeom prst="rect">
            <a:avLst/>
          </a:prstGeom>
          <a:noFill/>
        </p:spPr>
        <p:txBody>
          <a:bodyPr wrap="square" rtlCol="0">
            <a:spAutoFit/>
          </a:bodyPr>
          <a:lstStyle/>
          <a:p>
            <a:pPr algn="ctr"/>
            <a:r>
              <a:rPr lang="en-US" dirty="0" smtClean="0"/>
              <a:t>Less to handle</a:t>
            </a:r>
            <a:endParaRPr lang="en-US" dirty="0"/>
          </a:p>
        </p:txBody>
      </p:sp>
    </p:spTree>
    <p:extLst>
      <p:ext uri="{BB962C8B-B14F-4D97-AF65-F5344CB8AC3E}">
        <p14:creationId xmlns:p14="http://schemas.microsoft.com/office/powerpoint/2010/main" val="335026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resources - 1</a:t>
            </a:r>
            <a:endParaRPr lang="en-US" dirty="0"/>
          </a:p>
        </p:txBody>
      </p:sp>
      <p:sp>
        <p:nvSpPr>
          <p:cNvPr id="3" name="Content Placeholder 2"/>
          <p:cNvSpPr>
            <a:spLocks noGrp="1"/>
          </p:cNvSpPr>
          <p:nvPr>
            <p:ph idx="1"/>
          </p:nvPr>
        </p:nvSpPr>
        <p:spPr>
          <a:xfrm>
            <a:off x="838200" y="1238250"/>
            <a:ext cx="10515600" cy="5059519"/>
          </a:xfrm>
        </p:spPr>
        <p:txBody>
          <a:bodyPr>
            <a:normAutofit/>
          </a:bodyPr>
          <a:lstStyle/>
          <a:p>
            <a:r>
              <a:rPr lang="en-US" sz="1400" b="1" dirty="0">
                <a:hlinkClick r:id="rId3"/>
              </a:rPr>
              <a:t>https://</a:t>
            </a:r>
            <a:r>
              <a:rPr lang="en-US" sz="1400" b="1" dirty="0" smtClean="0">
                <a:hlinkClick r:id="rId3"/>
              </a:rPr>
              <a:t>github.com/EvilAvenger/TrackApartmentsApp</a:t>
            </a:r>
            <a:endParaRPr lang="en-US" sz="1400" b="1" dirty="0" smtClean="0">
              <a:hlinkClick r:id="rId4"/>
            </a:endParaRPr>
          </a:p>
          <a:p>
            <a:r>
              <a:rPr lang="en-US" sz="1400" dirty="0" smtClean="0">
                <a:hlinkClick r:id="rId4"/>
              </a:rPr>
              <a:t>https://www.azurefromthetrenches.com/azure-functions-significant-improvements-in-http-trigger-scaling/</a:t>
            </a:r>
            <a:endParaRPr lang="en-US" sz="1400" dirty="0" smtClean="0"/>
          </a:p>
          <a:p>
            <a:r>
              <a:rPr lang="en-US" sz="1400" dirty="0">
                <a:hlinkClick r:id="rId5"/>
              </a:rPr>
              <a:t>https://</a:t>
            </a:r>
            <a:r>
              <a:rPr lang="en-US" sz="1400" dirty="0" smtClean="0">
                <a:hlinkClick r:id="rId5"/>
              </a:rPr>
              <a:t>docs.microsoft.com/en-us/azure/azure-functions/functions-scale</a:t>
            </a:r>
            <a:endParaRPr lang="en-US" sz="1400" dirty="0" smtClean="0"/>
          </a:p>
          <a:p>
            <a:r>
              <a:rPr lang="en-US" sz="1400" dirty="0">
                <a:hlinkClick r:id="rId6"/>
              </a:rPr>
              <a:t>http://www.ben-morris.com/writing-unit-tests-for-azure-functions-using-c</a:t>
            </a:r>
            <a:r>
              <a:rPr lang="en-US" sz="1400" dirty="0" smtClean="0">
                <a:hlinkClick r:id="rId6"/>
              </a:rPr>
              <a:t>/</a:t>
            </a:r>
            <a:endParaRPr lang="en-US" sz="1400" dirty="0" smtClean="0"/>
          </a:p>
          <a:p>
            <a:r>
              <a:rPr lang="en-US" sz="1400" dirty="0">
                <a:hlinkClick r:id="rId7"/>
              </a:rPr>
              <a:t>https://</a:t>
            </a:r>
            <a:r>
              <a:rPr lang="en-US" sz="1400" dirty="0" smtClean="0">
                <a:hlinkClick r:id="rId7"/>
              </a:rPr>
              <a:t>www.quora.com/What-are-some-good-uses-for-Azure-Functions</a:t>
            </a:r>
            <a:endParaRPr lang="en-US" sz="1400" dirty="0" smtClean="0"/>
          </a:p>
          <a:p>
            <a:r>
              <a:rPr lang="en-US" sz="1400" dirty="0">
                <a:hlinkClick r:id="rId8"/>
              </a:rPr>
              <a:t>https://</a:t>
            </a:r>
            <a:r>
              <a:rPr lang="en-US" sz="1400" dirty="0" smtClean="0">
                <a:hlinkClick r:id="rId8"/>
              </a:rPr>
              <a:t>medium.com/statuscode/getting-key-vault-secrets-in-azure-functions-37620fd20a0b</a:t>
            </a:r>
            <a:endParaRPr lang="en-US" sz="1400" dirty="0" smtClean="0"/>
          </a:p>
          <a:p>
            <a:r>
              <a:rPr lang="en-US" sz="1400" dirty="0">
                <a:hlinkClick r:id="rId9"/>
              </a:rPr>
              <a:t>https://medium.com/@</a:t>
            </a:r>
            <a:r>
              <a:rPr lang="en-US" sz="1400" dirty="0" smtClean="0">
                <a:hlinkClick r:id="rId9"/>
              </a:rPr>
              <a:t>tsuyoshiushio/writing-unit-test-for-azure-durable-functions-80f2af07c65e</a:t>
            </a:r>
            <a:endParaRPr lang="en-US" sz="1400" dirty="0" smtClean="0"/>
          </a:p>
          <a:p>
            <a:r>
              <a:rPr lang="en-US" sz="1400" dirty="0">
                <a:hlinkClick r:id="rId10"/>
              </a:rPr>
              <a:t>https://</a:t>
            </a:r>
            <a:r>
              <a:rPr lang="en-US" sz="1400" dirty="0" smtClean="0">
                <a:hlinkClick r:id="rId10"/>
              </a:rPr>
              <a:t>docs.microsoft.com/en-us/azure/azure-functions/functions-best-practices</a:t>
            </a:r>
            <a:endParaRPr lang="en-US" sz="1400" dirty="0" smtClean="0"/>
          </a:p>
          <a:p>
            <a:r>
              <a:rPr lang="en-US" sz="1400" dirty="0">
                <a:hlinkClick r:id="rId11"/>
              </a:rPr>
              <a:t>https://</a:t>
            </a:r>
            <a:r>
              <a:rPr lang="en-US" sz="1400" dirty="0" smtClean="0">
                <a:hlinkClick r:id="rId11"/>
              </a:rPr>
              <a:t>github.com/Azure-Samples/functions-unittesting-sample</a:t>
            </a:r>
            <a:endParaRPr lang="en-US" sz="1400" dirty="0" smtClean="0"/>
          </a:p>
          <a:p>
            <a:r>
              <a:rPr lang="en-US" sz="1400" dirty="0">
                <a:hlinkClick r:id="rId12"/>
              </a:rPr>
              <a:t>https://</a:t>
            </a:r>
            <a:r>
              <a:rPr lang="en-US" sz="1400" dirty="0" smtClean="0">
                <a:hlinkClick r:id="rId12"/>
              </a:rPr>
              <a:t>github.com/Azure/Azure-Functions/wiki/App-Insights</a:t>
            </a:r>
            <a:endParaRPr lang="en-US" sz="1400" dirty="0" smtClean="0"/>
          </a:p>
          <a:p>
            <a:r>
              <a:rPr lang="en-US" sz="1400" dirty="0" smtClean="0">
                <a:hlinkClick r:id="rId13"/>
              </a:rPr>
              <a:t>https</a:t>
            </a:r>
            <a:r>
              <a:rPr lang="en-US" sz="1400" dirty="0">
                <a:hlinkClick r:id="rId13"/>
              </a:rPr>
              <a:t>://</a:t>
            </a:r>
            <a:r>
              <a:rPr lang="en-US" sz="1400" dirty="0" smtClean="0">
                <a:hlinkClick r:id="rId13"/>
              </a:rPr>
              <a:t>opdhsblobprod02.blob.core.windows.net/contents/c6aea4f5457448ee818b7292ba695982/b9f1e6449c221062e6bc9ebd899135d7?sv=2015-04-05&amp;sr=b&amp;sig=qYoSna1nzItUjphd3n%2FRBlqwPMJ1zGUXCzpIRyB6YX8%3D&amp;st=2018-08-10T08%3A22%3A31Z&amp;se=2018-08-11T08%3A32%3A31Z&amp;sp=r</a:t>
            </a:r>
            <a:endParaRPr lang="en-US" sz="1400" dirty="0" smtClean="0"/>
          </a:p>
          <a:p>
            <a:r>
              <a:rPr lang="en-US" sz="1400" dirty="0">
                <a:hlinkClick r:id="rId14"/>
              </a:rPr>
              <a:t>https://</a:t>
            </a:r>
            <a:r>
              <a:rPr lang="en-US" sz="1400" dirty="0" smtClean="0">
                <a:hlinkClick r:id="rId14"/>
              </a:rPr>
              <a:t>stackoverflow.com/questions/50206034/how-to-sync-local-setting-json-in-vs-and-azure</a:t>
            </a:r>
            <a:endParaRPr lang="en-US" sz="1400" dirty="0" smtClean="0"/>
          </a:p>
          <a:p>
            <a:r>
              <a:rPr lang="en-US" sz="1400" dirty="0" smtClean="0">
                <a:hlinkClick r:id="rId15"/>
              </a:rPr>
              <a:t>https://docs.microsoft.com/en-us/azure/azure-functions/functions-monitoring</a:t>
            </a:r>
            <a:endParaRPr lang="en-US" sz="1400" dirty="0" smtClean="0"/>
          </a:p>
          <a:p>
            <a:r>
              <a:rPr lang="en-US" sz="1400" dirty="0" smtClean="0">
                <a:hlinkClick r:id="rId12"/>
              </a:rPr>
              <a:t>https://github.com/Azure/Azure-Functions/wiki/App-Insights</a:t>
            </a: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3527515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Used resources - </a:t>
            </a:r>
            <a:r>
              <a:rPr lang="en-US" dirty="0" smtClean="0"/>
              <a:t>2</a:t>
            </a:r>
            <a:endParaRPr lang="en-US" dirty="0"/>
          </a:p>
        </p:txBody>
      </p:sp>
      <p:sp>
        <p:nvSpPr>
          <p:cNvPr id="3" name="Content Placeholder 2"/>
          <p:cNvSpPr>
            <a:spLocks noGrp="1"/>
          </p:cNvSpPr>
          <p:nvPr>
            <p:ph idx="1"/>
          </p:nvPr>
        </p:nvSpPr>
        <p:spPr/>
        <p:txBody>
          <a:bodyPr>
            <a:normAutofit fontScale="62500" lnSpcReduction="20000"/>
          </a:bodyPr>
          <a:lstStyle/>
          <a:p>
            <a:r>
              <a:rPr lang="en-US" dirty="0">
                <a:hlinkClick r:id="rId3"/>
              </a:rPr>
              <a:t>https://github.com/MicrosoftDocs/azure-docs/blob/master/articles/azure-functions/functions-bindings-storage-blob.md</a:t>
            </a:r>
            <a:endParaRPr lang="en-US" dirty="0"/>
          </a:p>
          <a:p>
            <a:r>
              <a:rPr lang="en-US" dirty="0">
                <a:hlinkClick r:id="rId4"/>
              </a:rPr>
              <a:t>https://medium.com/asos-techblog/things-i-learnt-in-my-first-azure-functions-project-a02c0aa5d24e</a:t>
            </a:r>
            <a:endParaRPr lang="en-US" dirty="0"/>
          </a:p>
          <a:p>
            <a:r>
              <a:rPr lang="en-US" dirty="0">
                <a:hlinkClick r:id="rId5"/>
              </a:rPr>
              <a:t>https://vincentlauzon.com/2017/12/04/azure-functions-http-authorization-levels/</a:t>
            </a:r>
            <a:endParaRPr lang="en-US" dirty="0"/>
          </a:p>
          <a:p>
            <a:r>
              <a:rPr lang="en-US" dirty="0">
                <a:hlinkClick r:id="rId6"/>
              </a:rPr>
              <a:t>https://docs.microsoft.com/en-us/azure/azure-functions/functions-bindings-http-webhook#authorization-keys</a:t>
            </a:r>
            <a:endParaRPr lang="en-US" dirty="0"/>
          </a:p>
          <a:p>
            <a:r>
              <a:rPr lang="en-US" dirty="0">
                <a:hlinkClick r:id="rId7"/>
              </a:rPr>
              <a:t>https://stackoverflow.com/questions/46617942/what-are-the-ways-to-secure-azure-functions</a:t>
            </a:r>
            <a:endParaRPr lang="en-US" dirty="0"/>
          </a:p>
          <a:p>
            <a:r>
              <a:rPr lang="en-US" dirty="0">
                <a:hlinkClick r:id="rId8"/>
              </a:rPr>
              <a:t>https://kvaes.wordpress.com/2017/09/01/putting-azure-api-management-in-front-of-an-azure-function-api/</a:t>
            </a:r>
            <a:endParaRPr lang="en-US" dirty="0"/>
          </a:p>
          <a:p>
            <a:r>
              <a:rPr lang="en-US" dirty="0">
                <a:hlinkClick r:id="rId9"/>
              </a:rPr>
              <a:t>https://docs.microsoft.com/en-us/azure/api-management/add-api-manually</a:t>
            </a:r>
            <a:endParaRPr lang="en-US" dirty="0"/>
          </a:p>
          <a:p>
            <a:r>
              <a:rPr lang="en-US" dirty="0">
                <a:hlinkClick r:id="rId10"/>
              </a:rPr>
              <a:t>https://weblogs.asp.net/pglavich/using-google-as-your-identity-provider-with-azure-api-management</a:t>
            </a:r>
            <a:endParaRPr lang="en-US" dirty="0"/>
          </a:p>
          <a:p>
            <a:r>
              <a:rPr lang="en-US" dirty="0">
                <a:hlinkClick r:id="rId11"/>
              </a:rPr>
              <a:t>https://markheath.net/post/secure-azure-functions-app-easy-auth-adb2c</a:t>
            </a:r>
            <a:endParaRPr lang="en-US" dirty="0"/>
          </a:p>
          <a:p>
            <a:r>
              <a:rPr lang="en-US" dirty="0">
                <a:hlinkClick r:id="rId12"/>
              </a:rPr>
              <a:t>https://cmatskas.com/introduction-azure-functions-deployment-slots/</a:t>
            </a:r>
            <a:endParaRPr lang="en-US" dirty="0"/>
          </a:p>
          <a:p>
            <a:r>
              <a:rPr lang="en-US" dirty="0">
                <a:hlinkClick r:id="rId13"/>
              </a:rPr>
              <a:t>http://microsoftintegration.guru/2018/01/06/considerations-for-hardening-apis-built-with-azure-api-management-azure-functions/</a:t>
            </a:r>
            <a:endParaRPr lang="en-US" dirty="0"/>
          </a:p>
          <a:p>
            <a:endParaRPr lang="en-US" dirty="0"/>
          </a:p>
        </p:txBody>
      </p:sp>
    </p:spTree>
    <p:extLst>
      <p:ext uri="{BB962C8B-B14F-4D97-AF65-F5344CB8AC3E}">
        <p14:creationId xmlns:p14="http://schemas.microsoft.com/office/powerpoint/2010/main" val="26050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or pay for idle VMs;</a:t>
            </a:r>
          </a:p>
          <a:p>
            <a:r>
              <a:rPr lang="en-US" dirty="0" smtClean="0"/>
              <a:t>Server management and scaling are invisible to the user;</a:t>
            </a:r>
          </a:p>
          <a:p>
            <a:r>
              <a:rPr lang="en-US" dirty="0" smtClean="0"/>
              <a:t>No need in </a:t>
            </a:r>
            <a:r>
              <a:rPr lang="en-US" dirty="0"/>
              <a:t>c</a:t>
            </a:r>
            <a:r>
              <a:rPr lang="en-US" dirty="0" smtClean="0"/>
              <a:t>onfiguring load </a:t>
            </a:r>
            <a:r>
              <a:rPr lang="en-US" dirty="0"/>
              <a:t>balancers.</a:t>
            </a:r>
            <a:endParaRPr lang="en-US" dirty="0" smtClean="0"/>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06022"/>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4625416"/>
          </a:xfrm>
        </p:spPr>
        <p:txBody>
          <a:bodyPr/>
          <a:lstStyle/>
          <a:p>
            <a:r>
              <a:rPr lang="en-US" dirty="0" smtClean="0"/>
              <a:t>You have long periods when users are not active;</a:t>
            </a:r>
          </a:p>
          <a:p>
            <a:r>
              <a:rPr lang="en-US" dirty="0" smtClean="0"/>
              <a:t>You need to scale up or down constantly;</a:t>
            </a:r>
          </a:p>
          <a:p>
            <a:r>
              <a:rPr lang="en-US" dirty="0" smtClean="0"/>
              <a:t>Processing  pipelines, e.g. brokered messages from SB/RQ;</a:t>
            </a:r>
          </a:p>
          <a:p>
            <a:r>
              <a:rPr lang="en-US" dirty="0"/>
              <a:t>Infrequent </a:t>
            </a:r>
            <a:r>
              <a:rPr lang="en-US" dirty="0" smtClean="0"/>
              <a:t>tasks;</a:t>
            </a:r>
          </a:p>
          <a:p>
            <a:r>
              <a:rPr lang="en-US" dirty="0"/>
              <a:t>Processes that run periodically </a:t>
            </a:r>
            <a:r>
              <a:rPr lang="en-US" dirty="0" smtClean="0"/>
              <a:t>(timer-based </a:t>
            </a:r>
            <a:r>
              <a:rPr lang="en-US" dirty="0"/>
              <a:t>database clean-up</a:t>
            </a:r>
            <a:r>
              <a:rPr lang="en-US" dirty="0" smtClean="0"/>
              <a:t>);</a:t>
            </a:r>
          </a:p>
          <a:p>
            <a:r>
              <a:rPr lang="en-US" dirty="0"/>
              <a:t>Message-driven applications </a:t>
            </a:r>
            <a:r>
              <a:rPr lang="en-US" dirty="0" smtClean="0"/>
              <a:t>(IOT/Device monitoring);</a:t>
            </a:r>
          </a:p>
          <a:p>
            <a:r>
              <a:rPr lang="en-US" dirty="0"/>
              <a:t>Apps focused on data transformation </a:t>
            </a:r>
            <a:r>
              <a:rPr lang="en-US" dirty="0" smtClean="0"/>
              <a:t>(import </a:t>
            </a:r>
            <a:r>
              <a:rPr lang="en-US" dirty="0"/>
              <a:t>triggered by file upload</a:t>
            </a:r>
            <a:r>
              <a:rPr lang="en-US" dirty="0" smtClean="0"/>
              <a:t>);</a:t>
            </a:r>
          </a:p>
          <a:p>
            <a:pPr marL="0" indent="0">
              <a:buNone/>
            </a:pPr>
            <a:endParaRPr lang="en-US" dirty="0"/>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plan</a:t>
            </a:r>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
        <p:nvSpPr>
          <p:cNvPr id="3" name="Rectangle 2"/>
          <p:cNvSpPr/>
          <p:nvPr/>
        </p:nvSpPr>
        <p:spPr>
          <a:xfrm>
            <a:off x="9821201" y="6229421"/>
            <a:ext cx="1787797" cy="369332"/>
          </a:xfrm>
          <a:prstGeom prst="rect">
            <a:avLst/>
          </a:prstGeom>
        </p:spPr>
        <p:txBody>
          <a:bodyPr wrap="none">
            <a:spAutoFit/>
          </a:bodyPr>
          <a:lstStyle/>
          <a:p>
            <a:r>
              <a:rPr lang="en-US" dirty="0" smtClean="0">
                <a:hlinkClick r:id="rId4"/>
              </a:rPr>
              <a:t>Pricing calculator</a:t>
            </a:r>
            <a:endParaRPr lang="en-US" dirty="0"/>
          </a:p>
        </p:txBody>
      </p:sp>
    </p:spTree>
    <p:extLst>
      <p:ext uri="{BB962C8B-B14F-4D97-AF65-F5344CB8AC3E}">
        <p14:creationId xmlns:p14="http://schemas.microsoft.com/office/powerpoint/2010/main" val="317525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12526</TotalTime>
  <Words>4372</Words>
  <Application>Microsoft Office PowerPoint</Application>
  <PresentationFormat>Widescreen</PresentationFormat>
  <Paragraphs>560</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Unicode MS</vt:lpstr>
      <vt:lpstr>Calibri</vt:lpstr>
      <vt:lpstr>Calibri Light</vt:lpstr>
      <vt:lpstr>Office Theme</vt:lpstr>
      <vt:lpstr>Azure functions</vt:lpstr>
      <vt:lpstr>What?</vt:lpstr>
      <vt:lpstr>Architecture approaches</vt:lpstr>
      <vt:lpstr>Why?</vt:lpstr>
      <vt:lpstr>When</vt:lpstr>
      <vt:lpstr>Traditional App Service load</vt:lpstr>
      <vt:lpstr>Azure Functions Scaling model </vt:lpstr>
      <vt:lpstr>Hosting plans</vt:lpstr>
      <vt:lpstr>Pricing</vt:lpstr>
      <vt:lpstr>Azure function setup</vt:lpstr>
      <vt:lpstr>Bindings</vt:lpstr>
      <vt:lpstr>Binding expressions and patterns</vt:lpstr>
      <vt:lpstr>App Settings</vt:lpstr>
      <vt:lpstr>Key Vault and settings security</vt:lpstr>
      <vt:lpstr>Secure Azure Functions : API Keys</vt:lpstr>
      <vt:lpstr>Secure Azure Functions : API Keys</vt:lpstr>
      <vt:lpstr>Secure Azure Functions: API Management</vt:lpstr>
      <vt:lpstr>Application Insights</vt:lpstr>
      <vt:lpstr>Staging</vt:lpstr>
      <vt:lpstr>OpenAPI (Swagger)</vt:lpstr>
      <vt:lpstr>Best practices</vt:lpstr>
      <vt:lpstr>Best practices</vt:lpstr>
      <vt:lpstr>Http Client</vt:lpstr>
      <vt:lpstr>Testing best practices</vt:lpstr>
      <vt:lpstr>Continuous deployment</vt:lpstr>
      <vt:lpstr>Cons</vt:lpstr>
      <vt:lpstr>Not tackled here</vt:lpstr>
      <vt:lpstr>End</vt:lpstr>
      <vt:lpstr>Questions?</vt:lpstr>
      <vt:lpstr>Used resources - 1</vt:lpstr>
      <vt:lpstr>Used resources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137</cp:revision>
  <dcterms:created xsi:type="dcterms:W3CDTF">2018-08-06T15:12:07Z</dcterms:created>
  <dcterms:modified xsi:type="dcterms:W3CDTF">2018-08-23T10:37:13Z</dcterms:modified>
</cp:coreProperties>
</file>