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88" r:id="rId4"/>
    <p:sldId id="260" r:id="rId5"/>
    <p:sldId id="275" r:id="rId6"/>
    <p:sldId id="261" r:id="rId7"/>
    <p:sldId id="271" r:id="rId8"/>
    <p:sldId id="262" r:id="rId9"/>
    <p:sldId id="263" r:id="rId10"/>
    <p:sldId id="282" r:id="rId11"/>
    <p:sldId id="279" r:id="rId12"/>
    <p:sldId id="292" r:id="rId13"/>
    <p:sldId id="267" r:id="rId14"/>
    <p:sldId id="280" r:id="rId15"/>
    <p:sldId id="283" r:id="rId16"/>
    <p:sldId id="284" r:id="rId17"/>
    <p:sldId id="285" r:id="rId18"/>
    <p:sldId id="293" r:id="rId19"/>
    <p:sldId id="265" r:id="rId20"/>
    <p:sldId id="287" r:id="rId21"/>
    <p:sldId id="268" r:id="rId22"/>
    <p:sldId id="286" r:id="rId23"/>
    <p:sldId id="276" r:id="rId24"/>
    <p:sldId id="278" r:id="rId25"/>
    <p:sldId id="273" r:id="rId26"/>
    <p:sldId id="264" r:id="rId27"/>
    <p:sldId id="274" r:id="rId28"/>
    <p:sldId id="290" r:id="rId29"/>
    <p:sldId id="257" r:id="rId30"/>
    <p:sldId id="281"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27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17-Aug-18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gillum.tech/2016/02/01/architecture-of-azure-app-service-authentication-authoriza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trigger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3) </a:t>
            </a:r>
            <a:r>
              <a:rPr lang="en-US" sz="1200" b="0" i="0" u="none" strike="noStrike" kern="1200" baseline="0" dirty="0" smtClean="0">
                <a:solidFill>
                  <a:schemeClr val="tx1"/>
                </a:solidFill>
                <a:latin typeface="+mn-lt"/>
                <a:ea typeface="+mn-ea"/>
                <a:cs typeface="+mn-cs"/>
              </a:rPr>
              <a:t>Azure functions provide 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compute experience. A function is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(such as access to an</a:t>
            </a:r>
          </a:p>
          <a:p>
            <a:r>
              <a:rPr lang="en-US" sz="1200" b="0" i="0" u="none" strike="noStrike" kern="1200" baseline="0" dirty="0" smtClean="0">
                <a:solidFill>
                  <a:schemeClr val="tx1"/>
                </a:solidFill>
                <a:latin typeface="+mn-lt"/>
                <a:ea typeface="+mn-ea"/>
                <a:cs typeface="+mn-cs"/>
              </a:rPr>
              <a:t>HTTP endpoint or a timer) and executes a block of code or business logic. Functions also support specialized</a:t>
            </a:r>
          </a:p>
          <a:p>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that connect to resources like storage and queues.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Local settings are</a:t>
            </a:r>
            <a:r>
              <a:rPr lang="en-US" baseline="0" dirty="0" smtClean="0"/>
              <a:t> by default removed from deployment and store some valuable information inside, by convention it is restricted to commit those settings in  you VCS;</a:t>
            </a:r>
          </a:p>
          <a:p>
            <a:pPr marL="228600" indent="-228600">
              <a:buAutoNum type="arabicParenR"/>
            </a:pPr>
            <a:r>
              <a:rPr lang="en-US" baseline="0" dirty="0" smtClean="0"/>
              <a:t>Local settings can be uploaded to </a:t>
            </a:r>
            <a:r>
              <a:rPr lang="en-US" baseline="0" dirty="0" err="1" smtClean="0"/>
              <a:t>Aplication</a:t>
            </a:r>
            <a:r>
              <a:rPr lang="en-US" baseline="0" dirty="0" smtClean="0"/>
              <a:t> settings in you azure portal via publish profile; (Show how)</a:t>
            </a:r>
          </a:p>
          <a:p>
            <a:pPr marL="228600" indent="-228600">
              <a:buAutoNum type="arabicParenR"/>
            </a:pPr>
            <a:r>
              <a:rPr lang="en-US" baseline="0" dirty="0" err="1" smtClean="0"/>
              <a:t>ConnectionString</a:t>
            </a:r>
            <a:r>
              <a:rPr lang="en-US" baseline="0" dirty="0" smtClean="0"/>
              <a:t> setting by default is not sync with Azure, so you have to add them manually;</a:t>
            </a:r>
          </a:p>
          <a:p>
            <a:pPr marL="228600" indent="-228600">
              <a:buAutoNum type="arabicParenR"/>
            </a:pPr>
            <a:r>
              <a:rPr lang="en-US" baseline="0" dirty="0" smtClean="0"/>
              <a:t>The same as for App Services, slots exist. </a:t>
            </a:r>
            <a:r>
              <a:rPr lang="en-US" dirty="0" smtClean="0"/>
              <a:t>Each deployment slot can be treated as a standalone Function App with its own URL, its own content, and differentiated configuration.  Staging can be used here;</a:t>
            </a:r>
            <a:r>
              <a:rPr lang="en-US" baseline="0" dirty="0" smtClean="0"/>
              <a:t> (Swap, Test</a:t>
            </a:r>
            <a:r>
              <a:rPr lang="en-US" baseline="0" smtClean="0"/>
              <a:t>, deploy)</a:t>
            </a: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61462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Functions comes with three levels of authorization. Anonymous means anyone can call your function, Function means only someone with the function key can call it, and Admin means only someone with the admin key can call it.</a:t>
            </a:r>
          </a:p>
          <a:p>
            <a:r>
              <a:rPr lang="en-US" dirty="0" smtClean="0"/>
              <a:t>What this means is that to secure our Azure functions </a:t>
            </a:r>
            <a:r>
              <a:rPr lang="en-US" b="1" dirty="0" smtClean="0"/>
              <a:t>we must pre-share the secret key with the client</a:t>
            </a:r>
            <a:r>
              <a:rPr lang="en-US" dirty="0" smtClean="0"/>
              <a:t>. Once they have that key they can call the function, passing it as a HTTP header or query parameter. But this approach is not great for </a:t>
            </a:r>
            <a:r>
              <a:rPr lang="en-US" dirty="0" err="1" smtClean="0"/>
              <a:t>serverless</a:t>
            </a:r>
            <a:r>
              <a:rPr lang="en-US" dirty="0" smtClean="0"/>
              <a:t> single page apps. </a:t>
            </a:r>
          </a:p>
          <a:p>
            <a:endParaRPr lang="ru-RU" dirty="0" smtClean="0"/>
          </a:p>
          <a:p>
            <a:r>
              <a:rPr lang="en-US" dirty="0" smtClean="0"/>
              <a:t>“</a:t>
            </a:r>
            <a:r>
              <a:rPr lang="en-US" dirty="0" smtClean="0">
                <a:hlinkClick r:id="rId3"/>
              </a:rPr>
              <a:t>Easy </a:t>
            </a:r>
            <a:r>
              <a:rPr lang="en-US" dirty="0" err="1" smtClean="0">
                <a:hlinkClick r:id="rId3"/>
              </a:rPr>
              <a:t>Auth</a:t>
            </a:r>
            <a:r>
              <a:rPr lang="en-US" dirty="0" smtClean="0"/>
              <a:t>”. Azure Function apps support this by virtue of being built on top of App Service. Easy </a:t>
            </a:r>
            <a:r>
              <a:rPr lang="en-US" dirty="0" err="1" smtClean="0"/>
              <a:t>Auth</a:t>
            </a:r>
            <a:r>
              <a:rPr lang="en-US" dirty="0" smtClean="0"/>
              <a:t> is an on-off switch. If you turn it on for your App Service, then </a:t>
            </a:r>
            <a:r>
              <a:rPr lang="en-US" i="1" dirty="0" smtClean="0"/>
              <a:t>every</a:t>
            </a:r>
            <a:r>
              <a:rPr lang="en-US" dirty="0" smtClean="0"/>
              <a:t> incoming HTTP request must be authorized. If you’re not authorized you’ll get redirected to log in at the authorization server.</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392559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slot in place, we can deploy our code. It's important to notice that the slot operates on the whole Function app and not individual functions.</a:t>
            </a:r>
          </a:p>
          <a:p>
            <a:r>
              <a:rPr lang="en-US" dirty="0" smtClean="0"/>
              <a:t>This means that if you plan on using this feature for testing, you'll need to replicate the whole "live" Function code</a:t>
            </a:r>
          </a:p>
          <a:p>
            <a:endParaRPr lang="en-US" dirty="0" smtClean="0"/>
          </a:p>
          <a:p>
            <a:r>
              <a:rPr lang="en-US" dirty="0" smtClean="0"/>
              <a:t>Assuming that all our tests pass and everyone has signed off the new code, we can now swap the </a:t>
            </a:r>
            <a:r>
              <a:rPr lang="en-US" b="1" dirty="0" smtClean="0"/>
              <a:t>Production</a:t>
            </a:r>
            <a:r>
              <a:rPr lang="en-US" dirty="0" smtClean="0"/>
              <a:t> and </a:t>
            </a:r>
            <a:r>
              <a:rPr lang="en-US" b="1" dirty="0" smtClean="0"/>
              <a:t>Beta</a:t>
            </a:r>
            <a:r>
              <a:rPr lang="en-US" dirty="0" smtClean="0"/>
              <a:t> slots. To do this, you need to use the </a:t>
            </a:r>
            <a:r>
              <a:rPr lang="en-US" b="1" dirty="0" smtClean="0"/>
              <a:t>Swap</a:t>
            </a:r>
            <a:r>
              <a:rPr lang="en-US" dirty="0" smtClean="0"/>
              <a:t> button which is a new addition to the UI.</a:t>
            </a:r>
          </a:p>
          <a:p>
            <a:endParaRPr lang="en-US" dirty="0" smtClean="0"/>
          </a:p>
          <a:p>
            <a:r>
              <a:rPr lang="en-US" dirty="0" smtClean="0"/>
              <a:t>Keeps the destination slot unchanged so existing workload on that slot (e.g. production) is not impacted.</a:t>
            </a:r>
          </a:p>
          <a:p>
            <a:r>
              <a:rPr lang="en-US" dirty="0" smtClean="0"/>
              <a:t>Applies the configuration elements of the destination slot to the source slot, including the slot-specific connection strings and app settings.</a:t>
            </a:r>
          </a:p>
          <a:p>
            <a:r>
              <a:rPr lang="en-US" dirty="0" smtClean="0"/>
              <a:t>Restarts the worker processes on the source slot using these aforementioned configuration elements.</a:t>
            </a:r>
          </a:p>
          <a:p>
            <a:r>
              <a:rPr lang="en-US" dirty="0" smtClean="0"/>
              <a:t>When you complete the swap: Moves the pre-warmed-up source slot into the destination slot. The destination slot is moved into the source slot as in a manual swap.</a:t>
            </a:r>
          </a:p>
          <a:p>
            <a:r>
              <a:rPr lang="en-US" dirty="0" smtClean="0"/>
              <a:t>When you cancel the swap: Reapplies the configuration elements of the source slot to the source slot.</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141146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Function &gt; API</a:t>
            </a:r>
            <a:r>
              <a:rPr lang="en-US" baseline="0" dirty="0" smtClean="0"/>
              <a:t> definition, unfortunately it’s not supported by v2 functions right now, but should be starting from 2019 Q1</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9372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a:t>
            </a:r>
            <a:r>
              <a:rPr lang="en-US" dirty="0" err="1" smtClean="0"/>
              <a:t>FaAS</a:t>
            </a:r>
            <a:r>
              <a:rPr lang="en-US" dirty="0" smtClean="0"/>
              <a:t>;</a:t>
            </a:r>
          </a:p>
          <a:p>
            <a:endParaRPr lang="en-US" dirty="0" smtClean="0"/>
          </a:p>
          <a:p>
            <a:r>
              <a:rPr lang="en-US" sz="1200" b="0" i="0" u="none" strike="noStrike" kern="1200" baseline="0" dirty="0" smtClean="0">
                <a:solidFill>
                  <a:schemeClr val="tx1"/>
                </a:solidFill>
                <a:latin typeface="+mn-lt"/>
                <a:ea typeface="+mn-ea"/>
                <a:cs typeface="+mn-cs"/>
              </a:rPr>
              <a:t>For Windows-based functions, the host runs as PaaS and</a:t>
            </a:r>
          </a:p>
          <a:p>
            <a:r>
              <a:rPr lang="en-US" sz="1200" b="0" i="0" u="none" strike="noStrike" kern="1200" baseline="0" dirty="0" smtClean="0">
                <a:solidFill>
                  <a:schemeClr val="tx1"/>
                </a:solidFill>
                <a:latin typeface="+mn-lt"/>
                <a:ea typeface="+mn-ea"/>
                <a:cs typeface="+mn-cs"/>
              </a:rPr>
              <a:t>scales out the .NET runtime. For Linux-based functions,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31</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features that the Azure Functions has is that the Azure Functions Runtime automatically scales out function instances when it is under load. </a:t>
            </a:r>
            <a:endParaRPr lang="en-US" dirty="0" smtClean="0"/>
          </a:p>
          <a:p>
            <a:r>
              <a:rPr lang="en-US" dirty="0" smtClean="0"/>
              <a:t>Scaling </a:t>
            </a:r>
            <a:r>
              <a:rPr lang="en-US" dirty="0" smtClean="0"/>
              <a:t>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pPr marL="171450" indent="-171450">
              <a:buFontTx/>
              <a:buChar char="-"/>
            </a:pPr>
            <a:r>
              <a:rPr lang="en-US" dirty="0" smtClean="0"/>
              <a:t>Different </a:t>
            </a:r>
            <a:r>
              <a:rPr lang="en-US" dirty="0" smtClean="0"/>
              <a:t>triggers may also have different scaling </a:t>
            </a:r>
            <a:r>
              <a:rPr lang="en-US" dirty="0" smtClean="0"/>
              <a:t>limits</a:t>
            </a:r>
          </a:p>
          <a:p>
            <a:pPr marL="171450" indent="-171450">
              <a:buFontTx/>
              <a:buChar char="-"/>
            </a:pPr>
            <a:endParaRPr lang="en-US" dirty="0" smtClean="0"/>
          </a:p>
          <a:p>
            <a:pPr marL="171450" indent="-171450">
              <a:buFontTx/>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our </a:t>
            </a:r>
            <a:r>
              <a:rPr lang="en-US" dirty="0" smtClean="0"/>
              <a:t>case, it scales out depending on the volume of messages in the queue it’s listening to. However, this feature could cause problems to downstream APIs that it depends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Instead, what we want is to limit its auto-scaling ability to avoid possible DDOS ourselves, in case of a huge amount of messages arriving. Fortunately, the queue trigger Azure function allows you to constrain its power by using the following two settings in the </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and can have exactly one. In addition to invoking the function, certain triggers</a:t>
            </a:r>
          </a:p>
          <a:p>
            <a:r>
              <a:rPr lang="en-US" sz="1200" b="0" i="0" u="none" strike="noStrike" kern="1200" baseline="0" dirty="0" smtClean="0">
                <a:solidFill>
                  <a:schemeClr val="tx1"/>
                </a:solidFill>
                <a:latin typeface="+mn-lt"/>
                <a:ea typeface="+mn-ea"/>
                <a:cs typeface="+mn-cs"/>
              </a:rPr>
              <a:t>also serve as bindings. You may also define multiple bindings in addition to the trigger. </a:t>
            </a:r>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provide a</a:t>
            </a:r>
          </a:p>
          <a:p>
            <a:r>
              <a:rPr lang="en-US" sz="1200" b="0" i="0" u="none" strike="noStrike" kern="1200" baseline="0" dirty="0" smtClean="0">
                <a:solidFill>
                  <a:schemeClr val="tx1"/>
                </a:solidFill>
                <a:latin typeface="+mn-lt"/>
                <a:ea typeface="+mn-ea"/>
                <a:cs typeface="+mn-cs"/>
              </a:rPr>
              <a:t>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endParaRPr lang="en-US" dirty="0" smtClean="0"/>
          </a:p>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17-Aug-18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17-Aug-18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17-Aug-18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17-Aug-18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docs.microsoft.com/en-us/azure/azure-functions/functions-triggers-bindings#binding-expressions---app-setting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medium.com/statuscode/getting-key-vault-secrets-in-azure-functions-37620fd20a0b"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github.com/EvilAvenger/TrackApartmentsApp" TargetMode="External"/><Relationship Id="rId21" Type="http://schemas.openxmlformats.org/officeDocument/2006/relationships/hyperlink" Target="https://docs.microsoft.com/en-us/azure/api-management/add-api-manually" TargetMode="External"/><Relationship Id="rId7" Type="http://schemas.openxmlformats.org/officeDocument/2006/relationships/hyperlink" Target="https://www.quora.com/What-are-some-good-uses-for-Azure-Functions" TargetMode="External"/><Relationship Id="rId12" Type="http://schemas.openxmlformats.org/officeDocument/2006/relationships/hyperlink" Target="https://github.com/Azure/Azure-Functions/wiki/App-Insights"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5.xml"/><Relationship Id="rId16" Type="http://schemas.openxmlformats.org/officeDocument/2006/relationships/hyperlink" Target="https://medium.com/asos-techblog/things-i-learnt-in-my-first-azure-functions-project-a02c0aa5d24e" TargetMode="External"/><Relationship Id="rId20" Type="http://schemas.openxmlformats.org/officeDocument/2006/relationships/hyperlink" Target="https://kvaes.wordpress.com/2017/09/01/putting-azure-api-management-in-front-of-an-azure-function-api/" TargetMode="External"/><Relationship Id="rId1" Type="http://schemas.openxmlformats.org/officeDocument/2006/relationships/slideLayout" Target="../slideLayouts/slideLayout2.xml"/><Relationship Id="rId6" Type="http://schemas.openxmlformats.org/officeDocument/2006/relationships/hyperlink" Target="http://www.ben-morris.com/writing-unit-tests-for-azure-functions-using-c/" TargetMode="External"/><Relationship Id="rId11" Type="http://schemas.openxmlformats.org/officeDocument/2006/relationships/hyperlink" Target="https://github.com/Azure-Samples/functions-unittesting-sample" TargetMode="External"/><Relationship Id="rId24" Type="http://schemas.openxmlformats.org/officeDocument/2006/relationships/hyperlink" Target="https://cmatskas.com/introduction-azure-functions-deployment-slots/" TargetMode="External"/><Relationship Id="rId5" Type="http://schemas.openxmlformats.org/officeDocument/2006/relationships/hyperlink" Target="https://docs.microsoft.com/en-us/azure/azure-functions/functions-scale" TargetMode="External"/><Relationship Id="rId15" Type="http://schemas.openxmlformats.org/officeDocument/2006/relationships/hyperlink" Target="https://github.com/MicrosoftDocs/azure-docs/blob/master/articles/azure-functions/functions-bindings-storage-blob.md" TargetMode="External"/><Relationship Id="rId23" Type="http://schemas.openxmlformats.org/officeDocument/2006/relationships/hyperlink" Target="https://markheath.net/post/secure-azure-functions-app-easy-auth-adb2c" TargetMode="External"/><Relationship Id="rId10" Type="http://schemas.openxmlformats.org/officeDocument/2006/relationships/hyperlink" Target="https://docs.microsoft.com/en-us/azure/azure-functions/functions-best-practices" TargetMode="External"/><Relationship Id="rId19" Type="http://schemas.openxmlformats.org/officeDocument/2006/relationships/hyperlink" Target="https://stackoverflow.com/questions/46617942/what-are-the-ways-to-secure-azure-functions" TargetMode="External"/><Relationship Id="rId4" Type="http://schemas.openxmlformats.org/officeDocument/2006/relationships/hyperlink" Target="https://www.azurefromthetrenches.com/azure-functions-significant-improvements-in-http-trigger-scaling/" TargetMode="External"/><Relationship Id="rId9" Type="http://schemas.openxmlformats.org/officeDocument/2006/relationships/hyperlink" Target="https://medium.com/@tsuyoshiushio/writing-unit-test-for-azure-durable-functions-80f2af07c65e" TargetMode="External"/><Relationship Id="rId14" Type="http://schemas.openxmlformats.org/officeDocument/2006/relationships/hyperlink" Target="https://docs.microsoft.com/en-us/azure/azure-functions/functions-monitoring" TargetMode="External"/><Relationship Id="rId22" Type="http://schemas.openxmlformats.org/officeDocument/2006/relationships/hyperlink" Target="https://weblogs.asp.net/pglavich/using-google-as-your-identity-provider-with-azure-api-managemen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281"/>
            <a:ext cx="10515600" cy="1325563"/>
          </a:xfrm>
        </p:spPr>
        <p:txBody>
          <a:bodyPr/>
          <a:lstStyle/>
          <a:p>
            <a:r>
              <a:rPr lang="en-US" dirty="0" smtClean="0"/>
              <a:t>App Settings</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524625" cy="2171700"/>
          </a:xfrm>
          <a:prstGeom prst="rect">
            <a:avLst/>
          </a:prstGeom>
        </p:spPr>
      </p:pic>
      <p:pic>
        <p:nvPicPr>
          <p:cNvPr id="5" name="Picture 4"/>
          <p:cNvPicPr>
            <a:picLocks noChangeAspect="1"/>
          </p:cNvPicPr>
          <p:nvPr/>
        </p:nvPicPr>
        <p:blipFill>
          <a:blip r:embed="rId4"/>
          <a:stretch>
            <a:fillRect/>
          </a:stretch>
        </p:blipFill>
        <p:spPr>
          <a:xfrm>
            <a:off x="838200" y="4714142"/>
            <a:ext cx="10934700" cy="1790700"/>
          </a:xfrm>
          <a:prstGeom prst="rect">
            <a:avLst/>
          </a:prstGeom>
        </p:spPr>
      </p:pic>
      <p:sp>
        <p:nvSpPr>
          <p:cNvPr id="6" name="TextBox 5"/>
          <p:cNvSpPr txBox="1"/>
          <p:nvPr/>
        </p:nvSpPr>
        <p:spPr>
          <a:xfrm>
            <a:off x="838200" y="4250453"/>
            <a:ext cx="1556195" cy="369332"/>
          </a:xfrm>
          <a:prstGeom prst="rect">
            <a:avLst/>
          </a:prstGeom>
          <a:noFill/>
        </p:spPr>
        <p:txBody>
          <a:bodyPr wrap="none" rtlCol="0">
            <a:spAutoFit/>
          </a:bodyPr>
          <a:lstStyle/>
          <a:p>
            <a:r>
              <a:rPr lang="en-US" dirty="0" smtClean="0"/>
              <a:t>Azure settings</a:t>
            </a:r>
            <a:endParaRPr lang="en-US" dirty="0"/>
          </a:p>
        </p:txBody>
      </p:sp>
      <p:sp>
        <p:nvSpPr>
          <p:cNvPr id="7" name="TextBox 6"/>
          <p:cNvSpPr txBox="1"/>
          <p:nvPr/>
        </p:nvSpPr>
        <p:spPr>
          <a:xfrm>
            <a:off x="838200" y="1274178"/>
            <a:ext cx="663643" cy="369332"/>
          </a:xfrm>
          <a:prstGeom prst="rect">
            <a:avLst/>
          </a:prstGeom>
          <a:noFill/>
        </p:spPr>
        <p:txBody>
          <a:bodyPr wrap="none" rtlCol="0">
            <a:spAutoFit/>
          </a:bodyPr>
          <a:lstStyle/>
          <a:p>
            <a:r>
              <a:rPr lang="en-US" dirty="0" smtClean="0"/>
              <a:t>Local</a:t>
            </a:r>
            <a:endParaRPr lang="en-US" dirty="0"/>
          </a:p>
        </p:txBody>
      </p:sp>
    </p:spTree>
    <p:extLst>
      <p:ext uri="{BB962C8B-B14F-4D97-AF65-F5344CB8AC3E}">
        <p14:creationId xmlns:p14="http://schemas.microsoft.com/office/powerpoint/2010/main" val="113425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err="1" smtClean="0"/>
              <a:t>Auth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84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5" name="Picture 4"/>
          <p:cNvPicPr>
            <a:picLocks noChangeAspect="1"/>
          </p:cNvPicPr>
          <p:nvPr/>
        </p:nvPicPr>
        <p:blipFill rotWithShape="1">
          <a:blip r:embed="rId3"/>
          <a:srcRect r="49963"/>
          <a:stretch/>
        </p:blipFill>
        <p:spPr>
          <a:xfrm>
            <a:off x="838200" y="1690688"/>
            <a:ext cx="3808326" cy="4659639"/>
          </a:xfrm>
          <a:prstGeom prst="rect">
            <a:avLst/>
          </a:prstGeom>
        </p:spPr>
      </p:pic>
    </p:spTree>
    <p:extLst>
      <p:ext uri="{BB962C8B-B14F-4D97-AF65-F5344CB8AC3E}">
        <p14:creationId xmlns:p14="http://schemas.microsoft.com/office/powerpoint/2010/main" val="17281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OpenAPI</a:t>
            </a:r>
            <a:r>
              <a:rPr lang="en-US" dirty="0" smtClean="0"/>
              <a:t> (Swagger)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68" y="1560060"/>
            <a:ext cx="7938334" cy="4177548"/>
          </a:xfrm>
          <a:prstGeom prst="rect">
            <a:avLst/>
          </a:prstGeom>
        </p:spPr>
      </p:pic>
      <p:sp>
        <p:nvSpPr>
          <p:cNvPr id="5" name="TextBox 4"/>
          <p:cNvSpPr txBox="1"/>
          <p:nvPr/>
        </p:nvSpPr>
        <p:spPr>
          <a:xfrm>
            <a:off x="4079631" y="5737608"/>
            <a:ext cx="3314562" cy="369332"/>
          </a:xfrm>
          <a:prstGeom prst="rect">
            <a:avLst/>
          </a:prstGeom>
          <a:noFill/>
        </p:spPr>
        <p:txBody>
          <a:bodyPr wrap="none" rtlCol="0">
            <a:spAutoFit/>
          </a:bodyPr>
          <a:lstStyle/>
          <a:p>
            <a:r>
              <a:rPr lang="en-US" dirty="0" smtClean="0"/>
              <a:t>Currently is not supported by v2</a:t>
            </a:r>
            <a:endParaRPr lang="en-US" dirty="0"/>
          </a:p>
        </p:txBody>
      </p:sp>
    </p:spTree>
    <p:extLst>
      <p:ext uri="{BB962C8B-B14F-4D97-AF65-F5344CB8AC3E}">
        <p14:creationId xmlns:p14="http://schemas.microsoft.com/office/powerpoint/2010/main" val="348740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Contexts;</a:t>
            </a:r>
          </a:p>
          <a:p>
            <a:r>
              <a:rPr lang="en-US" dirty="0" smtClean="0"/>
              <a:t>You 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endParaRPr lang="ru-RU" dirty="0" smtClean="0"/>
          </a:p>
          <a:p>
            <a:r>
              <a:rPr lang="en-US" dirty="0" smtClean="0"/>
              <a:t>Inapplicable in case of stateful apps scenario;</a:t>
            </a:r>
          </a:p>
          <a:p>
            <a:r>
              <a:rPr lang="en-US" dirty="0" smtClean="0"/>
              <a:t>Can’t handle long-running processes;</a:t>
            </a:r>
          </a:p>
          <a:p>
            <a:r>
              <a:rPr lang="en-US" dirty="0" smtClean="0"/>
              <a:t>Cold-starts are not acceptable;</a:t>
            </a:r>
          </a:p>
          <a:p>
            <a:r>
              <a:rPr lang="en-US" dirty="0"/>
              <a:t>Database updates and </a:t>
            </a:r>
            <a:r>
              <a:rPr lang="en-US" dirty="0" smtClean="0"/>
              <a:t>migrations are presented;</a:t>
            </a:r>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fontScale="92500" lnSpcReduction="20000"/>
          </a:bodyPr>
          <a:lstStyle/>
          <a:p>
            <a:pPr>
              <a:buFont typeface="+mj-lt"/>
              <a:buAutoNum type="arabicPeriod"/>
            </a:pPr>
            <a:r>
              <a:rPr lang="en-US" sz="1000" b="1" dirty="0">
                <a:hlinkClick r:id="rId3"/>
              </a:rPr>
              <a:t>https://</a:t>
            </a:r>
            <a:r>
              <a:rPr lang="en-US" sz="1000" b="1" dirty="0" smtClean="0">
                <a:hlinkClick r:id="rId3"/>
              </a:rPr>
              <a:t>github.com/EvilAvenger/TrackApartmentsApp</a:t>
            </a:r>
            <a:endParaRPr lang="en-US" sz="1000" b="1" dirty="0" smtClean="0">
              <a:hlinkClick r:id="rId4"/>
            </a:endParaRPr>
          </a:p>
          <a:p>
            <a:pPr>
              <a:buFont typeface="+mj-lt"/>
              <a:buAutoNum type="arabicPeriod"/>
            </a:pPr>
            <a:r>
              <a:rPr lang="en-US" sz="1000" dirty="0" smtClean="0">
                <a:hlinkClick r:id="rId4"/>
              </a:rPr>
              <a:t>https</a:t>
            </a:r>
            <a:r>
              <a:rPr lang="en-US" sz="1000" dirty="0" smtClean="0">
                <a:hlinkClick r:id="rId4"/>
              </a:rPr>
              <a:t>://www.azurefromthetrenches.com/azure-functions-significant-improvements-in-http-trigger-scaling/</a:t>
            </a:r>
            <a:endParaRPr lang="en-US" sz="1000" dirty="0" smtClean="0"/>
          </a:p>
          <a:p>
            <a:pPr>
              <a:buFont typeface="+mj-lt"/>
              <a:buAutoNum type="arabicPeriod"/>
            </a:pPr>
            <a:r>
              <a:rPr lang="en-US" sz="1000" dirty="0">
                <a:hlinkClick r:id="rId5"/>
              </a:rPr>
              <a:t>https://</a:t>
            </a:r>
            <a:r>
              <a:rPr lang="en-US" sz="1000" dirty="0" smtClean="0">
                <a:hlinkClick r:id="rId5"/>
              </a:rPr>
              <a:t>docs.microsoft.com/en-us/azure/azure-functions/functions-scale</a:t>
            </a:r>
            <a:endParaRPr lang="en-US" sz="1000" dirty="0" smtClean="0"/>
          </a:p>
          <a:p>
            <a:pPr>
              <a:buFont typeface="+mj-lt"/>
              <a:buAutoNum type="arabicPeriod"/>
            </a:pPr>
            <a:r>
              <a:rPr lang="en-US" sz="1000" dirty="0">
                <a:hlinkClick r:id="rId6"/>
              </a:rPr>
              <a:t>http://www.ben-morris.com/writing-unit-tests-for-azure-functions-using-c</a:t>
            </a:r>
            <a:r>
              <a:rPr lang="en-US" sz="1000" dirty="0" smtClean="0">
                <a:hlinkClick r:id="rId6"/>
              </a:rPr>
              <a:t>/</a:t>
            </a:r>
            <a:endParaRPr lang="en-US" sz="1000" dirty="0" smtClean="0"/>
          </a:p>
          <a:p>
            <a:pPr>
              <a:buFont typeface="+mj-lt"/>
              <a:buAutoNum type="arabicPeriod"/>
            </a:pPr>
            <a:r>
              <a:rPr lang="en-US" sz="1000" dirty="0">
                <a:hlinkClick r:id="rId7"/>
              </a:rPr>
              <a:t>https://</a:t>
            </a:r>
            <a:r>
              <a:rPr lang="en-US" sz="1000" dirty="0" smtClean="0">
                <a:hlinkClick r:id="rId7"/>
              </a:rPr>
              <a:t>www.quora.com/What-are-some-good-uses-for-Azure-Functions</a:t>
            </a:r>
            <a:endParaRPr lang="en-US" sz="1000" dirty="0" smtClean="0"/>
          </a:p>
          <a:p>
            <a:pPr>
              <a:buFont typeface="+mj-lt"/>
              <a:buAutoNum type="arabicPeriod"/>
            </a:pPr>
            <a:r>
              <a:rPr lang="en-US" sz="1000" dirty="0">
                <a:hlinkClick r:id="rId8"/>
              </a:rPr>
              <a:t>https://</a:t>
            </a:r>
            <a:r>
              <a:rPr lang="en-US" sz="1000" dirty="0" smtClean="0">
                <a:hlinkClick r:id="rId8"/>
              </a:rPr>
              <a:t>medium.com/statuscode/getting-key-vault-secrets-in-azure-functions-37620fd20a0b</a:t>
            </a:r>
            <a:endParaRPr lang="en-US" sz="1000" dirty="0" smtClean="0"/>
          </a:p>
          <a:p>
            <a:pPr>
              <a:buFont typeface="+mj-lt"/>
              <a:buAutoNum type="arabicPeriod"/>
            </a:pPr>
            <a:r>
              <a:rPr lang="en-US" sz="1000" dirty="0">
                <a:hlinkClick r:id="rId9"/>
              </a:rPr>
              <a:t>https://medium.com/@</a:t>
            </a:r>
            <a:r>
              <a:rPr lang="en-US" sz="1000" dirty="0" smtClean="0">
                <a:hlinkClick r:id="rId9"/>
              </a:rPr>
              <a:t>tsuyoshiushio/writing-unit-test-for-azure-durable-functions-80f2af07c65e</a:t>
            </a:r>
            <a:endParaRPr lang="en-US" sz="1000" dirty="0" smtClean="0"/>
          </a:p>
          <a:p>
            <a:pPr>
              <a:buFont typeface="+mj-lt"/>
              <a:buAutoNum type="arabicPeriod"/>
            </a:pPr>
            <a:r>
              <a:rPr lang="en-US" sz="1000" dirty="0">
                <a:hlinkClick r:id="rId10"/>
              </a:rPr>
              <a:t>https://</a:t>
            </a:r>
            <a:r>
              <a:rPr lang="en-US" sz="1000" dirty="0" smtClean="0">
                <a:hlinkClick r:id="rId10"/>
              </a:rPr>
              <a:t>docs.microsoft.com/en-us/azure/azure-functions/functions-best-practices</a:t>
            </a:r>
            <a:endParaRPr lang="en-US" sz="1000" dirty="0" smtClean="0"/>
          </a:p>
          <a:p>
            <a:pPr>
              <a:buFont typeface="+mj-lt"/>
              <a:buAutoNum type="arabicPeriod"/>
            </a:pPr>
            <a:r>
              <a:rPr lang="en-US" sz="1000" dirty="0">
                <a:hlinkClick r:id="rId11"/>
              </a:rPr>
              <a:t>https://</a:t>
            </a:r>
            <a:r>
              <a:rPr lang="en-US" sz="1000" dirty="0" smtClean="0">
                <a:hlinkClick r:id="rId11"/>
              </a:rPr>
              <a:t>github.com/Azure-Samples/functions-unittesting-sample</a:t>
            </a:r>
            <a:endParaRPr lang="en-US" sz="1000" dirty="0" smtClean="0"/>
          </a:p>
          <a:p>
            <a:pPr>
              <a:buFont typeface="+mj-lt"/>
              <a:buAutoNum type="arabicPeriod"/>
            </a:pPr>
            <a:r>
              <a:rPr lang="en-US" sz="1000" dirty="0">
                <a:hlinkClick r:id="rId12"/>
              </a:rPr>
              <a:t>https://</a:t>
            </a:r>
            <a:r>
              <a:rPr lang="en-US" sz="1000" dirty="0" smtClean="0">
                <a:hlinkClick r:id="rId12"/>
              </a:rPr>
              <a:t>github.com/Azure/Azure-Functions/wiki/App-Insights</a:t>
            </a:r>
            <a:endParaRPr lang="en-US" sz="1000" dirty="0" smtClean="0"/>
          </a:p>
          <a:p>
            <a:pPr>
              <a:buFont typeface="+mj-lt"/>
              <a:buAutoNum type="arabicPeriod"/>
            </a:pPr>
            <a:r>
              <a:rPr lang="en-US" sz="1000" dirty="0" smtClean="0"/>
              <a:t>https</a:t>
            </a:r>
            <a:r>
              <a:rPr lang="en-US" sz="1000" dirty="0"/>
              <a:t>://</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2"/>
              </a:rPr>
              <a:t>https://</a:t>
            </a:r>
            <a:r>
              <a:rPr lang="en-US" sz="1000" dirty="0" smtClean="0">
                <a:hlinkClick r:id="rId12"/>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r>
              <a:rPr lang="en-US" sz="1000" dirty="0">
                <a:hlinkClick r:id="rId19"/>
              </a:rPr>
              <a:t>https://</a:t>
            </a:r>
            <a:r>
              <a:rPr lang="en-US" sz="1000" dirty="0" smtClean="0">
                <a:hlinkClick r:id="rId19"/>
              </a:rPr>
              <a:t>stackoverflow.com/questions/46617942/what-are-the-ways-to-secure-azure-functions</a:t>
            </a:r>
            <a:endParaRPr lang="en-US" sz="1000" dirty="0" smtClean="0"/>
          </a:p>
          <a:p>
            <a:pPr>
              <a:buFont typeface="+mj-lt"/>
              <a:buAutoNum type="arabicPeriod"/>
            </a:pPr>
            <a:r>
              <a:rPr lang="en-US" sz="1000" dirty="0">
                <a:hlinkClick r:id="rId20"/>
              </a:rPr>
              <a:t>https://kvaes.wordpress.com/2017/09/01/putting-azure-api-management-in-front-of-an-azure-function-api</a:t>
            </a:r>
            <a:r>
              <a:rPr lang="en-US" sz="1000" dirty="0" smtClean="0">
                <a:hlinkClick r:id="rId20"/>
              </a:rPr>
              <a:t>/</a:t>
            </a:r>
            <a:endParaRPr lang="en-US" sz="1000" dirty="0" smtClean="0"/>
          </a:p>
          <a:p>
            <a:pPr>
              <a:buFont typeface="+mj-lt"/>
              <a:buAutoNum type="arabicPeriod"/>
            </a:pPr>
            <a:r>
              <a:rPr lang="en-US" sz="1000" dirty="0">
                <a:hlinkClick r:id="rId21"/>
              </a:rPr>
              <a:t>https://</a:t>
            </a:r>
            <a:r>
              <a:rPr lang="en-US" sz="1000" dirty="0" smtClean="0">
                <a:hlinkClick r:id="rId21"/>
              </a:rPr>
              <a:t>docs.microsoft.com/en-us/azure/api-management/add-api-manually</a:t>
            </a:r>
            <a:endParaRPr lang="en-US" sz="1000" dirty="0" smtClean="0"/>
          </a:p>
          <a:p>
            <a:pPr>
              <a:buFont typeface="+mj-lt"/>
              <a:buAutoNum type="arabicPeriod"/>
            </a:pPr>
            <a:r>
              <a:rPr lang="en-US" sz="1000" dirty="0">
                <a:hlinkClick r:id="rId22"/>
              </a:rPr>
              <a:t>https://</a:t>
            </a:r>
            <a:r>
              <a:rPr lang="en-US" sz="1000" dirty="0" smtClean="0">
                <a:hlinkClick r:id="rId22"/>
              </a:rPr>
              <a:t>weblogs.asp.net/pglavich/using-google-as-your-identity-provider-with-azure-api-management</a:t>
            </a:r>
            <a:endParaRPr lang="en-US" sz="1000" dirty="0" smtClean="0"/>
          </a:p>
          <a:p>
            <a:pPr>
              <a:buFont typeface="+mj-lt"/>
              <a:buAutoNum type="arabicPeriod"/>
            </a:pPr>
            <a:r>
              <a:rPr lang="en-US" sz="1000" dirty="0">
                <a:hlinkClick r:id="rId23"/>
              </a:rPr>
              <a:t>https://</a:t>
            </a:r>
            <a:r>
              <a:rPr lang="en-US" sz="1000" dirty="0" smtClean="0">
                <a:hlinkClick r:id="rId23"/>
              </a:rPr>
              <a:t>markheath.net/post/secure-azure-functions-app-easy-auth-adb2c</a:t>
            </a:r>
            <a:endParaRPr lang="en-US" sz="1000" dirty="0" smtClean="0"/>
          </a:p>
          <a:p>
            <a:pPr>
              <a:buFont typeface="+mj-lt"/>
              <a:buAutoNum type="arabicPeriod"/>
            </a:pPr>
            <a:r>
              <a:rPr lang="en-US" sz="1000" dirty="0">
                <a:hlinkClick r:id="rId24"/>
              </a:rPr>
              <a:t>https://cmatskas.com/introduction-azure-functions-deployment-slots</a:t>
            </a:r>
            <a:r>
              <a:rPr lang="en-US" sz="1000" dirty="0" smtClean="0">
                <a:hlinkClick r:id="rId24"/>
              </a:rPr>
              <a:t>/</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or pay for idle VMs;</a:t>
            </a:r>
          </a:p>
          <a:p>
            <a:r>
              <a:rPr lang="en-US" dirty="0" smtClean="0"/>
              <a:t>Server management and scaling are invisible to the user;</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need to scale up or down constantly;</a:t>
            </a:r>
          </a:p>
          <a:p>
            <a:r>
              <a:rPr lang="en-US" dirty="0" smtClean="0"/>
              <a:t>Processing  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12337</TotalTime>
  <Words>4381</Words>
  <Application>Microsoft Office PowerPoint</Application>
  <PresentationFormat>Widescreen</PresentationFormat>
  <Paragraphs>511</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App Settings</vt:lpstr>
      <vt:lpstr>Key Vault and settings security</vt:lpstr>
      <vt:lpstr>Binding expressions and patterns</vt:lpstr>
      <vt:lpstr>Secure Azure Functions : API Keys</vt:lpstr>
      <vt:lpstr>Secure Azure Functions : API Keys</vt:lpstr>
      <vt:lpstr>Secure Azure Functions: API Management</vt:lpstr>
      <vt:lpstr>Secure Azure Functions: Auth</vt:lpstr>
      <vt:lpstr>Application Insights</vt:lpstr>
      <vt:lpstr>Staging</vt:lpstr>
      <vt:lpstr>Performance considerations</vt:lpstr>
      <vt:lpstr>OpenAPI (Swagger)</vt:lpstr>
      <vt:lpstr>Best practices</vt:lpstr>
      <vt:lpstr>Best practices</vt:lpstr>
      <vt:lpstr>Testing best practices</vt:lpstr>
      <vt:lpstr>Continuous deployment</vt:lpstr>
      <vt:lpstr>Cons</vt:lpstr>
      <vt:lpstr>Not tackled here</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116</cp:revision>
  <dcterms:created xsi:type="dcterms:W3CDTF">2018-08-06T15:12:07Z</dcterms:created>
  <dcterms:modified xsi:type="dcterms:W3CDTF">2018-08-20T11:20:35Z</dcterms:modified>
</cp:coreProperties>
</file>