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40" r:id="rId3"/>
    <p:sldId id="393" r:id="rId4"/>
    <p:sldId id="258" r:id="rId5"/>
    <p:sldId id="336" r:id="rId6"/>
    <p:sldId id="311" r:id="rId7"/>
    <p:sldId id="368" r:id="rId8"/>
    <p:sldId id="339" r:id="rId9"/>
    <p:sldId id="337" r:id="rId10"/>
    <p:sldId id="394" r:id="rId11"/>
    <p:sldId id="290" r:id="rId12"/>
    <p:sldId id="289" r:id="rId13"/>
    <p:sldId id="331" r:id="rId14"/>
    <p:sldId id="259" r:id="rId15"/>
    <p:sldId id="279" r:id="rId16"/>
    <p:sldId id="280" r:id="rId17"/>
    <p:sldId id="396" r:id="rId18"/>
    <p:sldId id="306" r:id="rId19"/>
    <p:sldId id="329" r:id="rId20"/>
    <p:sldId id="307" r:id="rId21"/>
    <p:sldId id="308" r:id="rId22"/>
    <p:sldId id="302" r:id="rId23"/>
    <p:sldId id="282" r:id="rId24"/>
    <p:sldId id="369" r:id="rId25"/>
    <p:sldId id="397" r:id="rId26"/>
    <p:sldId id="399" r:id="rId27"/>
    <p:sldId id="264" r:id="rId28"/>
    <p:sldId id="380" r:id="rId29"/>
    <p:sldId id="266" r:id="rId30"/>
    <p:sldId id="381" r:id="rId31"/>
    <p:sldId id="388" r:id="rId32"/>
    <p:sldId id="389" r:id="rId33"/>
    <p:sldId id="390" r:id="rId34"/>
    <p:sldId id="391" r:id="rId35"/>
    <p:sldId id="392" r:id="rId36"/>
    <p:sldId id="39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63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AA76A-69A0-436C-9DEC-0560F8BEA50C}" type="datetimeFigureOut">
              <a:rPr lang="ru-RU" smtClean="0"/>
              <a:pPr/>
              <a:t>24.10.2021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8BA75-C23B-43F6-AF3D-7C8F6956DD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9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8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613B5-A949-4FDC-A40C-33238B9067D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0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6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101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22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5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10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69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782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f0069c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f0069c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Накоплено очень много разнообразных данных, и теперь насущная задача лингвистики - научиться эти данные хранить так, чтобы ими мог пользоваться кто-то, кроме вас самих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8409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f0069c7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f0069c7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37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81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0a8e8d926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0a8e8d926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02620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Глоттолог</a:t>
            </a:r>
            <a:r>
              <a:rPr lang="ru-RU" dirty="0"/>
              <a:t>, лейпцигские конвенции, список </a:t>
            </a:r>
            <a:r>
              <a:rPr lang="ru-RU" dirty="0" err="1"/>
              <a:t>Сводеша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675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5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6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38"/>
              </a:spcBef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200" dirty="0">
              <a:solidFill>
                <a:srgbClr val="000000"/>
              </a:solidFill>
              <a:latin typeface="Calibri" pitchFamily="32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70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2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27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9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BA75-C23B-43F6-AF3D-7C8F6956DD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37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614B-3383-4B9A-9E1D-2AA8F409D2E7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B59-06E5-4618-812A-0583FFBFECCD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26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2BA0-7E92-4D6F-82FA-FE629BD9CF0A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90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4015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8083" y="5757334"/>
            <a:ext cx="3784600" cy="498471"/>
          </a:xfrm>
          <a:prstGeom prst="rect">
            <a:avLst/>
          </a:prstGeom>
        </p:spPr>
        <p:txBody>
          <a:bodyPr/>
          <a:lstStyle/>
          <a:p>
            <a:fld id="{09A1BBD0-9575-4B83-9411-12BD4676A93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2" y="5757334"/>
            <a:ext cx="5499719" cy="49847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13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11F-437B-47BB-8068-6F97C240DA53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3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D8F1-4C04-4DE0-BBDD-5B15F0AE502A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09EE-3626-45A7-A8D4-BFF0604FCE07}" type="datetime1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E1E-2255-4166-8240-3594E1D71100}" type="datetime1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5C6-401A-47A4-A5C0-ABEA28BE1884}" type="datetime1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3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F8CF-21B5-4933-A45D-951B6106E0C5}" type="datetime1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33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5576-8150-4CBB-867E-FBB93814C894}" type="datetime1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397E-55FF-4662-9724-E92BBAE396EF}" type="datetime1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5D83-DA5B-4322-9464-18A645479BE3}" type="datetime1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16A5-4997-4D56-B83C-F4A874FB13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0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ria.ryzhova@mail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3639" y="1122363"/>
            <a:ext cx="11140226" cy="22905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Неоднозначность в языке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метафора и метонимия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EA9FC-25B7-482C-BDE8-6168399C1750}"/>
              </a:ext>
            </a:extLst>
          </p:cNvPr>
          <p:cNvSpPr txBox="1"/>
          <p:nvPr/>
        </p:nvSpPr>
        <p:spPr>
          <a:xfrm>
            <a:off x="6096000" y="4753786"/>
            <a:ext cx="5239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/>
              <a:t>Даша Рыжова</a:t>
            </a:r>
            <a:endParaRPr lang="en-US" sz="2800" dirty="0"/>
          </a:p>
          <a:p>
            <a:pPr algn="r"/>
            <a:r>
              <a:rPr lang="en-US" sz="2800" dirty="0">
                <a:hlinkClick r:id="rId3"/>
              </a:rPr>
              <a:t>daria.ryzhova@mail.ru</a:t>
            </a:r>
            <a:endParaRPr lang="en-US" sz="2800" dirty="0"/>
          </a:p>
          <a:p>
            <a:pPr algn="r"/>
            <a:r>
              <a:rPr lang="en-US" sz="2800" dirty="0"/>
              <a:t>+7-915-286-74-76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11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262" y="257680"/>
            <a:ext cx="10515600" cy="826799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62" y="1125490"/>
            <a:ext cx="11039475" cy="5320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Введение: неоднозначность как свойство языка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Метафора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Традиционный</a:t>
            </a:r>
            <a:r>
              <a:rPr lang="en-US" dirty="0">
                <a:cs typeface="Arial" panose="020B0604020202020204" pitchFamily="34" charset="0"/>
              </a:rPr>
              <a:t> vs. </a:t>
            </a:r>
            <a:r>
              <a:rPr lang="ru-RU" dirty="0">
                <a:cs typeface="Arial" panose="020B0604020202020204" pitchFamily="34" charset="0"/>
              </a:rPr>
              <a:t>когнитивный взгляд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Типы и свойства метафор</a:t>
            </a:r>
          </a:p>
          <a:p>
            <a:r>
              <a:rPr lang="ru-RU" dirty="0">
                <a:cs typeface="Arial" panose="020B0604020202020204" pitchFamily="34" charset="0"/>
              </a:rPr>
              <a:t>Обсуждение статьи по метафоре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Метонимия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Традиционный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vs.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когнитивный взгляд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Типы и свойства метонимий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Обсуждение статьи по метонимии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Ресурсы: БД семантических сдвигов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0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221" y="301679"/>
            <a:ext cx="11035579" cy="842385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Метафора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традиционный взгляд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603948"/>
            <a:ext cx="10823367" cy="4968301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Метафора – это фигура речи, наравне со сравнением, метонимией, оксюмороном, гиперболой и др.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Метафоры нужны для украшения, яркости и образности выражения мысли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преимущественно в поэтике и риторике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6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286689"/>
            <a:ext cx="11601450" cy="77787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Метафора с позиций исторической лингвистики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460310"/>
            <a:ext cx="11601450" cy="511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Метафора – механизм семантической эволюции:</a:t>
            </a:r>
          </a:p>
          <a:p>
            <a:pPr lvl="1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Русск.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око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было вымещено существительным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глаз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&lt;‘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шар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 к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XVI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веку, а сейчас, помимо нейтрального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глаз,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употребляется и сленговое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шар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ср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выкатить шары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Нем.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Kopf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фр.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tête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голова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восходят к значению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горшок, кастрюля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фокусе внимания то, как одно значение переходит в другое, а не синхронная полисемия.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46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51271"/>
            <a:ext cx="10515600" cy="97342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Metaphor: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взгляд философов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330256"/>
            <a:ext cx="11672456" cy="5339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Джон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Searle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Грайс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Paul Grice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Метафора как чисто лингвистический феномен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Фигура речи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Процесс восприятия метафоры: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убедиться, что буквальное значение не подходит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оскольку мы верим, что говорящий не хочет ввести нас в заблуждение, мы подбираем другие значения для слов, буквальное прочтение которых не дало осмысленных результатов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таком случае метафоры не производятся автоматически, а порождаются алгоритмически в процессе речи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98" y="503093"/>
            <a:ext cx="1264502" cy="18761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330" y="503093"/>
            <a:ext cx="1546178" cy="184352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798-86D6-4D0B-AB7B-6EF0FDC0D70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727" y="365125"/>
            <a:ext cx="9708473" cy="7986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Метафора с позиций</a:t>
            </a:r>
            <a:b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когнитивной лингвистики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025" y="1400175"/>
            <a:ext cx="11772900" cy="5089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Лакофф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Джонсон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Метафоры, которыми мы живем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(1980)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Ре-интерпретация метафоры: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Метафоры существуют не только в риторике и поэтике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Метафора – это регулярный когнитивный феномен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Наше сознание метафорично, а язык просто это отражает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Изучая метафоры в языке, мы изучаем наше метафорическое мышление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5" y="314442"/>
            <a:ext cx="1466850" cy="1905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4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4" y="276591"/>
            <a:ext cx="11530013" cy="101585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Конвенциональные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поэтические метафоры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948721"/>
            <a:ext cx="11530013" cy="463268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Поэтические («живые») метафоры – в художественных произведениях, отражают индивидуальное сознание автора.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Конвенциональные («мертвые») метафоры – в повседневной речи, не ощущаются носителями как метафоры, используются в готовом виде и не порождаются в процессе речи. С системной, лингвистической точки зрения они интереснее, поскольку отражают особенности сознания всего языкового сообщества.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8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35083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Метафора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Cross-domain mapping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825625"/>
            <a:ext cx="11039475" cy="428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Структурирование одного домена в терминах другого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838200" y="3282846"/>
            <a:ext cx="9344488" cy="1742493"/>
            <a:chOff x="1336734" y="2423037"/>
            <a:chExt cx="9344488" cy="174249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336734" y="2423037"/>
              <a:ext cx="2971800" cy="1060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52372" y="3703865"/>
              <a:ext cx="2228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Target domain</a:t>
              </a:r>
              <a:endParaRPr lang="ru-RU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9146" y="3663949"/>
              <a:ext cx="2719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Source domain</a:t>
              </a:r>
              <a:endParaRPr lang="ru-RU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5211027" y="2798653"/>
              <a:ext cx="2243137" cy="517744"/>
            </a:xfrm>
            <a:prstGeom prst="rightArrow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1" name="Облако 10">
            <a:extLst>
              <a:ext uri="{FF2B5EF4-FFF2-40B4-BE49-F238E27FC236}">
                <a16:creationId xmlns:a16="http://schemas.microsoft.com/office/drawing/2014/main" id="{42163ED5-D8F5-4BAF-B27A-E0B01667527C}"/>
              </a:ext>
            </a:extLst>
          </p:cNvPr>
          <p:cNvSpPr/>
          <p:nvPr/>
        </p:nvSpPr>
        <p:spPr>
          <a:xfrm>
            <a:off x="7778033" y="3132945"/>
            <a:ext cx="2580461" cy="13908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1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262" y="257680"/>
            <a:ext cx="10515600" cy="826799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62" y="1125490"/>
            <a:ext cx="11039475" cy="5320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Введение: неоднозначность как свойство языка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Метафора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Традиционный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vs.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когнитивный взгляд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Обсуждение статьи по метафоре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Метонимия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Традиционный</a:t>
            </a:r>
            <a:r>
              <a:rPr lang="en-US" dirty="0">
                <a:cs typeface="Arial" panose="020B0604020202020204" pitchFamily="34" charset="0"/>
              </a:rPr>
              <a:t> vs. </a:t>
            </a:r>
            <a:r>
              <a:rPr lang="ru-RU" dirty="0">
                <a:cs typeface="Arial" panose="020B0604020202020204" pitchFamily="34" charset="0"/>
              </a:rPr>
              <a:t>когнитивный взгляд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Обсуждение статьи по метонимии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Ресурсы: БД семантических сдвигов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5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080" y="31053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Метонимия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традиционный взгляд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733266"/>
            <a:ext cx="11327215" cy="489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Метонимия – это фигура речи, наравне со сравнением, метафорой, оксюмороном, гиперболой и др.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Весь зал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аплодировал.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лучшие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умы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нашего университета.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66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836" y="211282"/>
            <a:ext cx="10515600" cy="1089602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Метонимия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новый взгляд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836" y="1425287"/>
            <a:ext cx="10515600" cy="5181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Ronald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Метонимия – регулярный когнитивный феномен,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и метафора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Cognitive salience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(когнитивная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выделенность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– основной принцип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Самый распространенный тип: часть – целое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выбираем наиболее характерную черту и используем ее в качестве обозначения объекта целиком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255" y="5763494"/>
            <a:ext cx="900545" cy="9005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46" y="211282"/>
            <a:ext cx="2219325" cy="20574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798-86D6-4D0B-AB7B-6EF0FDC0D70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1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262" y="257680"/>
            <a:ext cx="10515600" cy="826799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62" y="1125490"/>
            <a:ext cx="11039475" cy="5320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Введение: неоднозначность как свойство языка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Метафора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Традиционный</a:t>
            </a:r>
            <a:r>
              <a:rPr lang="en-US" dirty="0">
                <a:cs typeface="Arial" panose="020B0604020202020204" pitchFamily="34" charset="0"/>
              </a:rPr>
              <a:t> vs. </a:t>
            </a:r>
            <a:r>
              <a:rPr lang="ru-RU" dirty="0">
                <a:cs typeface="Arial" panose="020B0604020202020204" pitchFamily="34" charset="0"/>
              </a:rPr>
              <a:t>когнитивный взгляд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Обсуждение статьи по метафоре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Метонимия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Традиционный</a:t>
            </a:r>
            <a:r>
              <a:rPr lang="en-US" dirty="0">
                <a:cs typeface="Arial" panose="020B0604020202020204" pitchFamily="34" charset="0"/>
              </a:rPr>
              <a:t> vs. </a:t>
            </a:r>
            <a:r>
              <a:rPr lang="ru-RU" dirty="0">
                <a:cs typeface="Arial" panose="020B0604020202020204" pitchFamily="34" charset="0"/>
              </a:rPr>
              <a:t>когнитивный взгляд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ru-RU" dirty="0">
                <a:cs typeface="Arial" panose="020B0604020202020204" pitchFamily="34" charset="0"/>
              </a:rPr>
              <a:t>Обсуждение статьи по метонимии</a:t>
            </a: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Ресурсы: БД семантических сдвигов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6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080" y="310535"/>
            <a:ext cx="10515600" cy="945060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Метонимия: новый взгляд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473958"/>
            <a:ext cx="11327215" cy="51588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Джордж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Лакофф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Метонимия, как и метафора, -- это когнитивный процесс, а не фигура речи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Metonymic concepts are part of the ordinary, everyday way we think and act as well as talk.</a:t>
            </a:r>
          </a:p>
          <a:p>
            <a:pPr marL="0" indent="0" algn="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Lakoff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1980: 37)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52" y="310535"/>
            <a:ext cx="1466850" cy="1905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1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255943"/>
            <a:ext cx="10515600" cy="904117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Метонимия в повседневной жизни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" y="3510676"/>
            <a:ext cx="1308620" cy="130862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51" y="3674448"/>
            <a:ext cx="1209675" cy="981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06" y="3510676"/>
            <a:ext cx="1328252" cy="16373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18" y="3738565"/>
            <a:ext cx="1613777" cy="1409412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14325" y="1487605"/>
            <a:ext cx="11641114" cy="5076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14325" y="1697162"/>
            <a:ext cx="11327215" cy="4331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Буква М часто используется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метонимически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7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080" y="31053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Метонимия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метафора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825626"/>
            <a:ext cx="11327215" cy="4807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Metaphor and metonymy are different kinds of processes. Metaphor is principally a way of 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conceiving of one thing in terms of another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and its primary function is understanding. Metonymy, on the other hand, has primarily a referential function, that is, it allows us to 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one entity to stand for another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Lakoff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1980: 36)</a:t>
            </a:r>
          </a:p>
          <a:p>
            <a:pPr marL="0" indent="0" algn="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9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255943"/>
            <a:ext cx="10515600" cy="904117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 нужна метонимия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514901"/>
            <a:ext cx="11641114" cy="507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Один объект (одна характеристика, часть объекта) более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салиентная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чем другая.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Говорящий хочет сэкономить усилия и выбирает самую яркую черту, чтобы реферировать к нужному объекту.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Зал аплодировал.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Люди в зале аплодировали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Я слушаю Бетховена.</a:t>
            </a: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Я слушаю музыку Бетховена.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1980"/>
            <a:ext cx="10515600" cy="107745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Упражнение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(Macmillan dictionary)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25417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move quickly downwards from a higher position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become lower in level, amount, or value: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temperature has been falling steadily all day.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people fall in a war, they are killed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hang down: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Her long black hair fell over her shoulders.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place falls in a war, a different army takes control of it: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city is expected to fall within days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happen on a particular day or date: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Christmas falls on a Saturday this 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someone’s voice falls, it becomes quieter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10601-0562-4986-8DA1-2AD16142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Упражнение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найдите в тексте все метафоры и метонимии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A227D-0071-4360-A1C9-5421ADA4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671"/>
            <a:ext cx="10515600" cy="41532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Строительство проходило под девизом «Создадим дворец для народа!», поэтому архитектура подземки отличалась монументальностью и торжественностью. Станции «Площадь Революции», «Маяковская», «Театральная» можно назвать шедеврами архитектурной мысли. Это оценили и зарубежные специалисты: в 1939-м проект «Маяковской» получил Гран-при на Всемирной выставке в Нью-Йорке.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A3384-2AA2-42FE-AC07-6764AD6F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262" y="257680"/>
            <a:ext cx="10515600" cy="826799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62" y="1125490"/>
            <a:ext cx="11039475" cy="5320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Введение: неоднозначность как свойство языка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Метафора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Традиционный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vs.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когнитивный взгляд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Обсуждение статьи по метафоре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Метонимия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Традиционный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vs.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когнитивный взгляд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Обсуждение статьи по метонимии</a:t>
            </a: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Ресурсы: БД семантических сдвигов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6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Database of </a:t>
            </a:r>
            <a:r>
              <a:rPr lang="ru">
                <a:solidFill>
                  <a:srgbClr val="FF0000"/>
                </a:solidFill>
              </a:rPr>
              <a:t>C</a:t>
            </a:r>
            <a:r>
              <a:rPr lang="ru"/>
              <a:t>ross-</a:t>
            </a:r>
            <a:r>
              <a:rPr lang="ru">
                <a:solidFill>
                  <a:srgbClr val="FF0000"/>
                </a:solidFill>
              </a:rPr>
              <a:t>Li</a:t>
            </a:r>
            <a:r>
              <a:rPr lang="ru"/>
              <a:t>nguistic </a:t>
            </a:r>
            <a:r>
              <a:rPr lang="ru">
                <a:solidFill>
                  <a:srgbClr val="FF0000"/>
                </a:solidFill>
              </a:rPr>
              <a:t>C</a:t>
            </a:r>
            <a:r>
              <a:rPr lang="ru"/>
              <a:t>olexification</a:t>
            </a:r>
            <a:r>
              <a:rPr lang="ru">
                <a:solidFill>
                  <a:srgbClr val="FF0000"/>
                </a:solidFill>
              </a:rPr>
              <a:t>s (CLICS)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178800" y="2353340"/>
            <a:ext cx="9933600" cy="3767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Агрегатор доступных электронных словарей (словников) и баз данных</a:t>
            </a: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Содержит: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Набор лексических значений («концептов»)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Сведения о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колексификации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Колексификация</a:t>
            </a:r>
            <a:endParaRPr dirty="0"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256200" y="1734867"/>
            <a:ext cx="9374000" cy="39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Clr>
                <a:srgbClr val="000000"/>
              </a:buClr>
              <a:buSzPts val="1800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Два или более значений покрываются одним и тем же словом</a:t>
            </a:r>
            <a:r>
              <a:rPr lang="ru" sz="2400" dirty="0">
                <a:solidFill>
                  <a:srgbClr val="000000"/>
                </a:solidFill>
              </a:rPr>
              <a:t>:</a:t>
            </a:r>
            <a:endParaRPr sz="2400" dirty="0">
              <a:solidFill>
                <a:srgbClr val="000000"/>
              </a:solidFill>
            </a:endParaRPr>
          </a:p>
          <a:p>
            <a:pPr indent="0">
              <a:spcBef>
                <a:spcPts val="2133"/>
              </a:spcBef>
              <a:buNone/>
            </a:pPr>
            <a:r>
              <a:rPr lang="ru" sz="2400" dirty="0">
                <a:solidFill>
                  <a:srgbClr val="000000"/>
                </a:solidFill>
              </a:rPr>
              <a:t>ср.</a:t>
            </a:r>
            <a:br>
              <a:rPr lang="ru" sz="2400" dirty="0">
                <a:solidFill>
                  <a:srgbClr val="000000"/>
                </a:solidFill>
              </a:rPr>
            </a:br>
            <a:r>
              <a:rPr lang="ru-RU" sz="2400" dirty="0">
                <a:solidFill>
                  <a:srgbClr val="000000"/>
                </a:solidFill>
              </a:rPr>
              <a:t>младший</a:t>
            </a:r>
            <a:r>
              <a:rPr lang="ru" sz="2400" dirty="0">
                <a:solidFill>
                  <a:srgbClr val="000000"/>
                </a:solidFill>
              </a:rPr>
              <a:t> брат</a:t>
            </a:r>
            <a:br>
              <a:rPr lang="ru" sz="2400" dirty="0">
                <a:solidFill>
                  <a:srgbClr val="000000"/>
                </a:solidFill>
              </a:rPr>
            </a:br>
            <a:r>
              <a:rPr lang="ru" sz="2400" dirty="0">
                <a:solidFill>
                  <a:srgbClr val="000000"/>
                </a:solidFill>
              </a:rPr>
              <a:t>старший брат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ru" sz="2400" dirty="0">
                <a:solidFill>
                  <a:srgbClr val="000000"/>
                </a:solidFill>
              </a:rPr>
              <a:t>vs. ДИСЛЕКСИФИКАЦИЯ:</a:t>
            </a:r>
            <a:endParaRPr sz="2400" dirty="0">
              <a:solidFill>
                <a:srgbClr val="000000"/>
              </a:solidFill>
            </a:endParaRPr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ru-RU" sz="2400" dirty="0">
                <a:solidFill>
                  <a:srgbClr val="000000"/>
                </a:solidFill>
              </a:rPr>
              <a:t>младший</a:t>
            </a:r>
            <a:r>
              <a:rPr lang="ru" sz="2400" dirty="0">
                <a:solidFill>
                  <a:srgbClr val="000000"/>
                </a:solidFill>
              </a:rPr>
              <a:t> брат</a:t>
            </a:r>
            <a:br>
              <a:rPr lang="ru" sz="2400" dirty="0">
                <a:solidFill>
                  <a:srgbClr val="000000"/>
                </a:solidFill>
              </a:rPr>
            </a:br>
            <a:r>
              <a:rPr lang="ru" sz="2400" dirty="0">
                <a:solidFill>
                  <a:srgbClr val="000000"/>
                </a:solidFill>
              </a:rPr>
              <a:t>старший брат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4518433" y="3089600"/>
            <a:ext cx="785600" cy="6788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7" name="Google Shape;337;p22"/>
          <p:cNvSpPr txBox="1"/>
          <p:nvPr/>
        </p:nvSpPr>
        <p:spPr>
          <a:xfrm>
            <a:off x="5697151" y="3089600"/>
            <a:ext cx="3893200" cy="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Nunito"/>
                <a:ea typeface="Nunito"/>
                <a:cs typeface="Nunito"/>
                <a:sym typeface="Nunito"/>
              </a:rPr>
              <a:t>Eng. </a:t>
            </a:r>
            <a:r>
              <a:rPr lang="ru" sz="2400" i="1" dirty="0">
                <a:latin typeface="Nunito"/>
                <a:ea typeface="Nunito"/>
                <a:cs typeface="Nunito"/>
                <a:sym typeface="Nunito"/>
              </a:rPr>
              <a:t>brother, </a:t>
            </a:r>
            <a:r>
              <a:rPr lang="ru" sz="2400" dirty="0">
                <a:latin typeface="Nunito"/>
                <a:ea typeface="Nunito"/>
                <a:cs typeface="Nunito"/>
                <a:sym typeface="Nunito"/>
              </a:rPr>
              <a:t>Rus. </a:t>
            </a:r>
            <a:r>
              <a:rPr lang="ru" sz="2400" i="1" dirty="0">
                <a:latin typeface="Nunito"/>
                <a:ea typeface="Nunito"/>
                <a:cs typeface="Nunito"/>
                <a:sym typeface="Nunito"/>
              </a:rPr>
              <a:t>брат</a:t>
            </a:r>
            <a:endParaRPr sz="2400" i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4431166" y="4705167"/>
            <a:ext cx="553600" cy="1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9" name="Google Shape;339;p22"/>
          <p:cNvSpPr txBox="1"/>
          <p:nvPr/>
        </p:nvSpPr>
        <p:spPr>
          <a:xfrm>
            <a:off x="5350781" y="4774535"/>
            <a:ext cx="2178800" cy="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Nunito"/>
                <a:ea typeface="Nunito"/>
                <a:cs typeface="Nunito"/>
                <a:sym typeface="Nunito"/>
              </a:rPr>
              <a:t>akɪn</a:t>
            </a:r>
            <a:endParaRPr sz="2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4431166" y="5015735"/>
            <a:ext cx="553600" cy="1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1" name="Google Shape;341;p22"/>
          <p:cNvSpPr txBox="1"/>
          <p:nvPr/>
        </p:nvSpPr>
        <p:spPr>
          <a:xfrm>
            <a:off x="5349892" y="4442283"/>
            <a:ext cx="3893200" cy="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Nunito"/>
                <a:ea typeface="Nunito"/>
                <a:cs typeface="Nunito"/>
                <a:sym typeface="Nunito"/>
              </a:rPr>
              <a:t>ɲɪray nəkun</a:t>
            </a:r>
            <a:endParaRPr sz="2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5063777" y="5322916"/>
            <a:ext cx="3382071" cy="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-RU" sz="2133" dirty="0">
                <a:latin typeface="Nunito"/>
                <a:ea typeface="Nunito"/>
                <a:cs typeface="Nunito"/>
                <a:sym typeface="Nunito"/>
              </a:rPr>
              <a:t>О</a:t>
            </a:r>
            <a:r>
              <a:rPr lang="ru" sz="2133" dirty="0">
                <a:latin typeface="Nunito"/>
                <a:ea typeface="Nunito"/>
                <a:cs typeface="Nunito"/>
                <a:sym typeface="Nunito"/>
              </a:rPr>
              <a:t>рокский язык</a:t>
            </a:r>
            <a:br>
              <a:rPr lang="ru" sz="2133" dirty="0">
                <a:latin typeface="Nunito"/>
                <a:ea typeface="Nunito"/>
                <a:cs typeface="Nunito"/>
                <a:sym typeface="Nunito"/>
              </a:rPr>
            </a:br>
            <a:r>
              <a:rPr lang="ru" sz="2133" dirty="0">
                <a:latin typeface="Nunito"/>
                <a:ea typeface="Nunito"/>
                <a:cs typeface="Nunito"/>
                <a:sym typeface="Nunito"/>
              </a:rPr>
              <a:t>(тунгусо-маньчжурский)</a:t>
            </a:r>
            <a:endParaRPr sz="2133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732" y="4426434"/>
            <a:ext cx="3817933" cy="227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>
            <a:spLocks noGrp="1"/>
          </p:cNvSpPr>
          <p:nvPr>
            <p:ph type="title"/>
          </p:nvPr>
        </p:nvSpPr>
        <p:spPr>
          <a:xfrm>
            <a:off x="1482097" y="126847"/>
            <a:ext cx="10369663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Кластер ‘older brother’</a:t>
            </a:r>
            <a:endParaRPr dirty="0"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01" y="1003100"/>
            <a:ext cx="8468767" cy="555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262" y="257680"/>
            <a:ext cx="10515600" cy="826799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62" y="1125490"/>
            <a:ext cx="11039475" cy="5320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Введение: неоднозначность как свойство языка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Метафора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Традиционный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vs.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когнитивный взгляд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Типы и свойства метафор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Обсуждение статьи по метафоре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Метонимия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Традиционный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vs.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когнитивный взгляд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Типы и свойства метонимий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Обсуждение статьи по метонимии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Ресурсы: БД семантических сдвигов</a:t>
            </a:r>
            <a:endParaRPr lang="en-US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37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976284"/>
            <a:ext cx="3416427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CLICS </a:t>
            </a:r>
            <a:r>
              <a:rPr lang="ru-RU" cap="none" dirty="0"/>
              <a:t>целиком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55" y="1"/>
            <a:ext cx="7035035" cy="66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3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23804"/>
            <a:ext cx="3535795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Набор концептов</a:t>
            </a:r>
          </a:p>
        </p:txBody>
      </p:sp>
      <p:graphicFrame>
        <p:nvGraphicFramePr>
          <p:cNvPr id="4" name="Google Shape;419;p35"/>
          <p:cNvGraphicFramePr/>
          <p:nvPr/>
        </p:nvGraphicFramePr>
        <p:xfrm>
          <a:off x="2542480" y="329561"/>
          <a:ext cx="8820237" cy="62785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4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3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Dataset</a:t>
                      </a:r>
                      <a:endParaRPr sz="2100" b="1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Concepts</a:t>
                      </a:r>
                      <a:endParaRPr sz="1600" b="1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Language varieties</a:t>
                      </a:r>
                      <a:endParaRPr sz="1600" b="1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Families</a:t>
                      </a:r>
                      <a:endParaRPr sz="1600" b="1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Bantu Basic Vocabulary Database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415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Chinese Dialect Vocabularies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700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3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Computational Phylogenetics and the Internal Structure of Pama-Nyungan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338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Comparative vocabulary</a:t>
                      </a:r>
                      <a:endParaRPr sz="1600" b="1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343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69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Intercontinental Dictionary Series</a:t>
                      </a:r>
                      <a:endParaRPr sz="1600" b="1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1310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321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60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Chadic Wordlists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428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67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NorthEuraLex</a:t>
                      </a:r>
                      <a:endParaRPr sz="1600" b="1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940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53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Phylogenetic inference of the Tibeto-Burman languages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418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Tibeto-Burman phonology and lexicon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915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Tanzania Language Survey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1037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120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Solomon Islands Languages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315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111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691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World Loanword Database</a:t>
                      </a:r>
                      <a:endParaRPr sz="1600" b="1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1460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41</a:t>
                      </a:r>
                      <a:endParaRPr sz="160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solidFill>
                            <a:schemeClr val="bg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24</a:t>
                      </a:r>
                      <a:endParaRPr sz="1600" dirty="0">
                        <a:solidFill>
                          <a:schemeClr val="bg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9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529" y="154859"/>
            <a:ext cx="10396883" cy="1151965"/>
          </a:xfrm>
        </p:spPr>
        <p:txBody>
          <a:bodyPr>
            <a:normAutofit/>
          </a:bodyPr>
          <a:lstStyle/>
          <a:p>
            <a:r>
              <a:rPr lang="en-US" dirty="0"/>
              <a:t>Intercontinental dictionary series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622321"/>
            <a:ext cx="10394707" cy="4011563"/>
          </a:xfrm>
        </p:spPr>
        <p:txBody>
          <a:bodyPr>
            <a:normAutofit fontScale="85000" lnSpcReduction="10000"/>
          </a:bodyPr>
          <a:lstStyle/>
          <a:p>
            <a:pPr marL="457189" indent="-342891">
              <a:spcBef>
                <a:spcPts val="600"/>
              </a:spcBef>
              <a:buSzPts val="1800"/>
            </a:pP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Автор идеи и руководитель проекта: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Mary Ritchie Key (1924-2003)</a:t>
            </a: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1980</a:t>
            </a: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-е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(University of California, Irvine)</a:t>
            </a:r>
          </a:p>
          <a:p>
            <a:pPr marL="457189" indent="-342891">
              <a:spcBef>
                <a:spcPts val="600"/>
              </a:spcBef>
              <a:buSzPts val="1800"/>
            </a:pP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Начиная с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1998 – </a:t>
            </a: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в сотрудничестве с Бернардом </a:t>
            </a:r>
            <a:r>
              <a:rPr lang="ru-RU" sz="3300" dirty="0" err="1">
                <a:latin typeface="Arial" panose="020B0604020202020204" pitchFamily="34" charset="0"/>
                <a:cs typeface="Arial" panose="020B0604020202020204" pitchFamily="34" charset="0"/>
              </a:rPr>
              <a:t>Комри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Planck Institute for Evolutionary Anthropology</a:t>
            </a:r>
            <a:r>
              <a:rPr lang="ru-RU" sz="3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Лейпциг, Германия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189" indent="-342891">
              <a:spcBef>
                <a:spcPts val="600"/>
              </a:spcBef>
              <a:buSzPts val="1800"/>
            </a:pP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Один из первых глобальных кросс-лингвистических проектов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42891">
              <a:spcBef>
                <a:spcPts val="600"/>
              </a:spcBef>
              <a:buSzPts val="1800"/>
            </a:pP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Серия электронных словников, находящихся в открытом доступе</a:t>
            </a:r>
          </a:p>
          <a:p>
            <a:pPr marL="457189" indent="-342891">
              <a:spcBef>
                <a:spcPts val="600"/>
              </a:spcBef>
              <a:buSzPts val="1800"/>
            </a:pP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Общая база: 1310 «входов», разбитых на 22 раздела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351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657" y="494675"/>
            <a:ext cx="10396883" cy="63418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IDS: </a:t>
            </a:r>
            <a:r>
              <a:rPr lang="ru-RU" sz="4800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53961" y="1547203"/>
            <a:ext cx="11415251" cy="3311189"/>
          </a:xfrm>
        </p:spPr>
        <p:txBody>
          <a:bodyPr>
            <a:noAutofit/>
          </a:bodyPr>
          <a:lstStyle/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Физический мир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" sz="2200" dirty="0">
                <a:latin typeface="Arial" panose="020B0604020202020204" pitchFamily="34" charset="0"/>
                <a:cs typeface="Arial" panose="020B0604020202020204" pitchFamily="34" charset="0"/>
              </a:rPr>
              <a:t>sand, water, sea, island, mountain, sun, moon, wind, burn (v)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Термины родства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" sz="2200" dirty="0">
                <a:latin typeface="Arial" panose="020B0604020202020204" pitchFamily="34" charset="0"/>
                <a:cs typeface="Arial" panose="020B0604020202020204" pitchFamily="34" charset="0"/>
              </a:rPr>
              <a:t>boy, girl, man, woman, brother, sister, marry, marriage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… +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личные местоимения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Части тела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Еда и напитки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Одежда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Дом, домашняя утварь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Сельское хозяйство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Базовые действия и технологии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do / make, work, bend, cut, break, pull, stretch…</a:t>
            </a: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Движение</a:t>
            </a:r>
          </a:p>
          <a:p>
            <a:pPr marL="457189" indent="-317492">
              <a:buSzPts val="1400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Пространственные отношения…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49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631" y="176380"/>
            <a:ext cx="10396883" cy="4498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IDS: </a:t>
            </a:r>
            <a:r>
              <a:rPr lang="ru-RU" dirty="0"/>
              <a:t>Примеры. Хинди</a:t>
            </a:r>
          </a:p>
        </p:txBody>
      </p:sp>
      <p:pic>
        <p:nvPicPr>
          <p:cNvPr id="4" name="Google Shape;4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54" y="803907"/>
            <a:ext cx="8373511" cy="568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07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D5993-7B77-4A9E-AB14-8A043815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6876"/>
            <a:ext cx="10515600" cy="1325563"/>
          </a:xfrm>
        </p:spPr>
        <p:txBody>
          <a:bodyPr/>
          <a:lstStyle/>
          <a:p>
            <a:r>
              <a:rPr lang="en-US" dirty="0" err="1"/>
              <a:t>DatSemShift</a:t>
            </a:r>
            <a:r>
              <a:rPr lang="ru-RU" dirty="0"/>
              <a:t> – каталог семантических переходов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F35C-2A5B-4F0A-ADD1-DBD604744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90688"/>
            <a:ext cx="10394707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Семантический переход</a:t>
            </a:r>
            <a:r>
              <a:rPr lang="ru-RU" dirty="0"/>
              <a:t> - "концептуальная смежность между двумя языковыми значениями, проявляющаяся в совмещении этих значений в пределах одного «слова в широком смысле»", и реализованная в синхронии или диахронии:  </a:t>
            </a:r>
          </a:p>
          <a:p>
            <a:pPr fontAlgn="base"/>
            <a:r>
              <a:rPr lang="ru-RU" dirty="0"/>
              <a:t>синхронная полисемия: англ. </a:t>
            </a:r>
            <a:r>
              <a:rPr lang="ru-RU" i="1" dirty="0" err="1"/>
              <a:t>to</a:t>
            </a:r>
            <a:r>
              <a:rPr lang="ru-RU" i="1" dirty="0"/>
              <a:t> </a:t>
            </a:r>
            <a:r>
              <a:rPr lang="ru-RU" i="1" dirty="0" err="1"/>
              <a:t>call</a:t>
            </a:r>
            <a:r>
              <a:rPr lang="ru-RU" dirty="0"/>
              <a:t> ‘звать’ и ‘звонить по телефону’; бросать; глава.</a:t>
            </a:r>
          </a:p>
          <a:p>
            <a:pPr fontAlgn="base"/>
            <a:r>
              <a:rPr lang="ru-RU" dirty="0"/>
              <a:t>диахроническая эволюция:  ст.-</a:t>
            </a:r>
            <a:r>
              <a:rPr lang="ru-RU" dirty="0" err="1"/>
              <a:t>шведск</a:t>
            </a:r>
            <a:r>
              <a:rPr lang="ru-RU" dirty="0"/>
              <a:t>.  </a:t>
            </a:r>
            <a:r>
              <a:rPr lang="ru-RU" i="1" dirty="0" err="1"/>
              <a:t>boskap</a:t>
            </a:r>
            <a:r>
              <a:rPr lang="ru-RU" dirty="0"/>
              <a:t> '</a:t>
            </a:r>
            <a:r>
              <a:rPr lang="ru-RU" dirty="0" err="1"/>
              <a:t>household</a:t>
            </a:r>
            <a:r>
              <a:rPr lang="ru-RU" dirty="0"/>
              <a:t>, </a:t>
            </a:r>
            <a:r>
              <a:rPr lang="ru-RU" dirty="0" err="1"/>
              <a:t>household</a:t>
            </a:r>
            <a:r>
              <a:rPr lang="ru-RU" dirty="0"/>
              <a:t> </a:t>
            </a:r>
            <a:r>
              <a:rPr lang="ru-RU" dirty="0" err="1"/>
              <a:t>goods</a:t>
            </a:r>
            <a:r>
              <a:rPr lang="ru-RU" dirty="0"/>
              <a:t>, </a:t>
            </a:r>
            <a:r>
              <a:rPr lang="ru-RU" dirty="0" err="1"/>
              <a:t>property</a:t>
            </a:r>
            <a:r>
              <a:rPr lang="ru-RU" dirty="0"/>
              <a:t>' → </a:t>
            </a:r>
            <a:r>
              <a:rPr lang="ru-RU" dirty="0" err="1"/>
              <a:t>шведск</a:t>
            </a:r>
            <a:r>
              <a:rPr lang="ru-RU" dirty="0"/>
              <a:t>. </a:t>
            </a:r>
            <a:r>
              <a:rPr lang="ru-RU" i="1" dirty="0" err="1"/>
              <a:t>boskap</a:t>
            </a:r>
            <a:r>
              <a:rPr lang="ru-RU" dirty="0"/>
              <a:t> '</a:t>
            </a:r>
            <a:r>
              <a:rPr lang="ru-RU" dirty="0" err="1"/>
              <a:t>cattle</a:t>
            </a:r>
            <a:r>
              <a:rPr lang="ru-RU" dirty="0"/>
              <a:t>' (CATTLE &gt; PROPERTY)</a:t>
            </a:r>
          </a:p>
          <a:p>
            <a:pPr fontAlgn="base"/>
            <a:r>
              <a:rPr lang="ru-RU" dirty="0"/>
              <a:t>морфологическая деривация: нем.</a:t>
            </a:r>
            <a:r>
              <a:rPr lang="ru-RU" i="1" dirty="0"/>
              <a:t> </a:t>
            </a:r>
            <a:r>
              <a:rPr lang="ru-RU" i="1" dirty="0" err="1"/>
              <a:t>rufen</a:t>
            </a:r>
            <a:r>
              <a:rPr lang="ru-RU" dirty="0"/>
              <a:t> ‘звать &lt;кого-то&gt;’ и </a:t>
            </a:r>
            <a:r>
              <a:rPr lang="ru-RU" i="1" dirty="0" err="1"/>
              <a:t>anrufen</a:t>
            </a:r>
            <a:r>
              <a:rPr lang="ru-RU" dirty="0"/>
              <a:t> ‘звонить &lt;кому-то&gt; по телефону’;</a:t>
            </a:r>
          </a:p>
          <a:p>
            <a:pPr fontAlgn="base"/>
            <a:r>
              <a:rPr lang="ru-RU" dirty="0"/>
              <a:t>заимствования,</a:t>
            </a:r>
          </a:p>
          <a:p>
            <a:pPr fontAlgn="base"/>
            <a:r>
              <a:rPr lang="ru-RU" dirty="0"/>
              <a:t>когнаты: рус. </a:t>
            </a:r>
            <a:r>
              <a:rPr lang="ru-RU" i="1" dirty="0"/>
              <a:t>место</a:t>
            </a:r>
            <a:r>
              <a:rPr lang="ru-RU" dirty="0"/>
              <a:t> ‘место’ и польск. </a:t>
            </a:r>
            <a:r>
              <a:rPr lang="ru-RU" i="1" dirty="0" err="1"/>
              <a:t>miasto</a:t>
            </a:r>
            <a:r>
              <a:rPr lang="ru-RU" i="1" dirty="0"/>
              <a:t> </a:t>
            </a:r>
            <a:r>
              <a:rPr lang="ru-RU" dirty="0"/>
              <a:t>‘город’.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620CA0-51C4-442B-BAD8-258BF2E7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699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30C09-905E-4A09-8A84-B0DF3B0D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47F0A-C157-4B7E-9BF4-D8C6E5D41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08367"/>
            <a:ext cx="10394707" cy="3311189"/>
          </a:xfrm>
        </p:spPr>
        <p:txBody>
          <a:bodyPr>
            <a:normAutofit/>
          </a:bodyPr>
          <a:lstStyle/>
          <a:p>
            <a:r>
              <a:rPr lang="en-US" sz="3200" dirty="0"/>
              <a:t>CLICS</a:t>
            </a:r>
          </a:p>
          <a:p>
            <a:pPr marL="0" indent="0">
              <a:buNone/>
            </a:pPr>
            <a:r>
              <a:rPr lang="en-US" sz="3200" dirty="0"/>
              <a:t>https://clics.clld.org/</a:t>
            </a:r>
          </a:p>
          <a:p>
            <a:r>
              <a:rPr lang="en-US" sz="3200" dirty="0" err="1"/>
              <a:t>DatSemShift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https://datsemshift.ru/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2D5AD5-42E2-45E5-9DB4-D1A720A4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44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240001"/>
            <a:ext cx="10515600" cy="877888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Неоднозначность в языке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228727"/>
            <a:ext cx="11701463" cy="520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Омонимия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одна форма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несколько значений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She has been to the bank and [paid for her credit].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She has been to the bank and [was watching the sunset].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Синонимия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одно значение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несколько форм</a:t>
            </a: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Большой, огромный, гигантский, чудовищный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Сказать, промолвить, сболтнуть, ляпнуть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Человек, лицо (пожилого возраста), индивид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350838"/>
            <a:ext cx="10515600" cy="877888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Неоднозначность в языке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528763"/>
            <a:ext cx="11701463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Полисемия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John saw the man with the telescope.</a:t>
            </a:r>
          </a:p>
          <a:p>
            <a:pPr marL="0" indent="0">
              <a:buNone/>
            </a:pP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Сколько многозначных слов во фразе</a:t>
            </a: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Груша упала и закатилась за стол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17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35" y="216739"/>
            <a:ext cx="10515600" cy="89700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Неоднозначность сферы 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935" y="1228299"/>
            <a:ext cx="11499556" cy="5453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ru-RU" sz="3600" i="1" dirty="0"/>
              <a:t>Он не решил все задачи</a:t>
            </a:r>
          </a:p>
          <a:p>
            <a:endParaRPr lang="ru-RU" altLang="ru-RU" sz="3600" i="1" dirty="0"/>
          </a:p>
          <a:p>
            <a:pPr marL="0" indent="0">
              <a:buNone/>
            </a:pPr>
            <a:r>
              <a:rPr lang="ru-RU" altLang="ru-RU" sz="3600" dirty="0"/>
              <a:t>(1) </a:t>
            </a:r>
            <a:r>
              <a:rPr lang="ru-RU" altLang="ru-RU" sz="3600" i="1" dirty="0"/>
              <a:t>Он не решил </a:t>
            </a:r>
            <a:r>
              <a:rPr lang="ru-RU" altLang="ru-RU" sz="3600" dirty="0">
                <a:sym typeface="Symbol" panose="05050102010706020507" pitchFamily="18" charset="2"/>
              </a:rPr>
              <a:t></a:t>
            </a:r>
            <a:r>
              <a:rPr lang="ru-RU" altLang="ru-RU" sz="3600" i="1" dirty="0"/>
              <a:t>все задачи</a:t>
            </a:r>
            <a:r>
              <a:rPr lang="ru-RU" altLang="ru-RU" sz="3600" dirty="0"/>
              <a:t> = </a:t>
            </a:r>
            <a:r>
              <a:rPr lang="en-US" altLang="ru-RU" sz="3600" dirty="0"/>
              <a:t>‘</a:t>
            </a:r>
            <a:r>
              <a:rPr lang="ru-RU" altLang="ru-RU" sz="3600" dirty="0"/>
              <a:t>не решил ни одной</a:t>
            </a:r>
            <a:r>
              <a:rPr lang="en-US" altLang="ru-RU" sz="3600" dirty="0"/>
              <a:t>’</a:t>
            </a:r>
            <a:endParaRPr lang="ru-RU" altLang="ru-RU" sz="3600" dirty="0"/>
          </a:p>
          <a:p>
            <a:pPr marL="0" indent="0">
              <a:buNone/>
            </a:pPr>
            <a:r>
              <a:rPr lang="ru-RU" altLang="ru-RU" sz="3600" dirty="0"/>
              <a:t>(2)</a:t>
            </a:r>
            <a:r>
              <a:rPr lang="ru-RU" altLang="ru-RU" sz="3600" i="1" dirty="0"/>
              <a:t> Он не </a:t>
            </a:r>
            <a:r>
              <a:rPr lang="ru-RU" altLang="ru-RU" sz="3600" dirty="0">
                <a:sym typeface="Symbol" panose="05050102010706020507" pitchFamily="18" charset="2"/>
              </a:rPr>
              <a:t></a:t>
            </a:r>
            <a:r>
              <a:rPr lang="ru-RU" altLang="ru-RU" sz="3600" i="1" dirty="0"/>
              <a:t>решил все задачи</a:t>
            </a:r>
            <a:r>
              <a:rPr lang="ru-RU" altLang="ru-RU" sz="3600" dirty="0"/>
              <a:t> = </a:t>
            </a:r>
            <a:r>
              <a:rPr lang="en-US" altLang="ru-RU" sz="3600" dirty="0"/>
              <a:t>‘</a:t>
            </a:r>
            <a:r>
              <a:rPr lang="ru-RU" altLang="ru-RU" sz="3600" dirty="0"/>
              <a:t>решил, но не все</a:t>
            </a:r>
            <a:r>
              <a:rPr lang="en-US" altLang="ru-RU" sz="3600" dirty="0"/>
              <a:t>’</a:t>
            </a:r>
            <a:endParaRPr lang="ru-RU" altLang="ru-RU" sz="3600" dirty="0"/>
          </a:p>
          <a:p>
            <a:pPr marL="0" indent="0">
              <a:buNone/>
            </a:pPr>
            <a:endParaRPr lang="ru-RU" altLang="ru-RU" sz="3600" dirty="0"/>
          </a:p>
          <a:p>
            <a:pPr marL="0" indent="0">
              <a:buNone/>
            </a:pPr>
            <a:r>
              <a:rPr lang="ru-RU" altLang="ru-RU" sz="3600" dirty="0"/>
              <a:t>Правило смещения отрицания (Е.В. Падучева, </a:t>
            </a:r>
            <a:r>
              <a:rPr lang="ru-RU" altLang="ru-RU" sz="3600" dirty="0" err="1"/>
              <a:t>И.М.Богуславский</a:t>
            </a:r>
            <a:r>
              <a:rPr lang="ru-RU" altLang="ru-RU" sz="3600" dirty="0"/>
              <a:t>)</a:t>
            </a: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798-86D6-4D0B-AB7B-6EF0FDC0D70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9853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983"/>
            <a:ext cx="10515600" cy="926646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Логический позитивизм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Рассел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Витгенштейн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Фреге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Карнап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Метаязык науки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борьба с неоднозначностью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Формальные и искусственные языки – по возможности без неоднозначности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BUT: cf. Esperanto</a:t>
            </a:r>
          </a:p>
          <a:p>
            <a:pPr>
              <a:lnSpc>
                <a:spcPct val="100000"/>
              </a:lnSpc>
              <a:spcBef>
                <a:spcPts val="638"/>
              </a:spcBef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i="1" dirty="0" err="1">
                <a:latin typeface="Calibri" pitchFamily="32" charset="0"/>
                <a:ea typeface="Microsoft YaHei" charset="0"/>
                <a:cs typeface="Microsoft YaHei" charset="0"/>
              </a:rPr>
              <a:t>Li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i="1" dirty="0" err="1">
                <a:latin typeface="Calibri" pitchFamily="32" charset="0"/>
                <a:ea typeface="Microsoft YaHei" charset="0"/>
                <a:cs typeface="Microsoft YaHei" charset="0"/>
              </a:rPr>
              <a:t>estas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b="1" i="1" dirty="0" err="1">
                <a:latin typeface="Calibri" pitchFamily="32" charset="0"/>
                <a:ea typeface="Microsoft YaHei" charset="0"/>
                <a:cs typeface="Microsoft YaHei" charset="0"/>
              </a:rPr>
              <a:t>en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i="1" dirty="0" err="1">
                <a:latin typeface="Calibri" pitchFamily="32" charset="0"/>
                <a:ea typeface="Microsoft YaHei" charset="0"/>
                <a:cs typeface="Microsoft YaHei" charset="0"/>
              </a:rPr>
              <a:t>la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i="1" dirty="0" err="1">
                <a:latin typeface="Calibri" pitchFamily="32" charset="0"/>
                <a:ea typeface="Microsoft YaHei" charset="0"/>
                <a:cs typeface="Microsoft YaHei" charset="0"/>
              </a:rPr>
              <a:t>aŭto</a:t>
            </a:r>
            <a:r>
              <a:rPr lang="ru-RU" dirty="0">
                <a:latin typeface="Calibri" pitchFamily="32" charset="0"/>
                <a:ea typeface="Microsoft YaHei" charset="0"/>
                <a:cs typeface="Microsoft YaHei" charset="0"/>
              </a:rPr>
              <a:t> ‘</a:t>
            </a:r>
            <a:r>
              <a:rPr lang="en-US" dirty="0">
                <a:latin typeface="Calibri" pitchFamily="32" charset="0"/>
                <a:ea typeface="Microsoft YaHei" charset="0"/>
                <a:cs typeface="Microsoft YaHei" charset="0"/>
              </a:rPr>
              <a:t>He is </a:t>
            </a:r>
            <a:r>
              <a:rPr lang="en-US" b="1" dirty="0">
                <a:latin typeface="Calibri" pitchFamily="32" charset="0"/>
                <a:ea typeface="Microsoft YaHei" charset="0"/>
                <a:cs typeface="Microsoft YaHei" charset="0"/>
              </a:rPr>
              <a:t>in</a:t>
            </a:r>
            <a:r>
              <a:rPr lang="en-US" dirty="0">
                <a:latin typeface="Calibri" pitchFamily="32" charset="0"/>
                <a:ea typeface="Microsoft YaHei" charset="0"/>
                <a:cs typeface="Microsoft YaHei" charset="0"/>
              </a:rPr>
              <a:t> the car’</a:t>
            </a:r>
            <a:endParaRPr lang="ru-RU" dirty="0">
              <a:latin typeface="Calibri" pitchFamily="32" charset="0"/>
              <a:ea typeface="Microsoft YaHei" charset="0"/>
              <a:cs typeface="Microsoft YaHei" charset="0"/>
            </a:endParaRPr>
          </a:p>
          <a:p>
            <a:pPr>
              <a:lnSpc>
                <a:spcPct val="100000"/>
              </a:lnSpc>
              <a:spcBef>
                <a:spcPts val="638"/>
              </a:spcBef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i="1" dirty="0" err="1">
                <a:latin typeface="Calibri" pitchFamily="32" charset="0"/>
                <a:ea typeface="Microsoft YaHei" charset="0"/>
                <a:cs typeface="Microsoft YaHei" charset="0"/>
              </a:rPr>
              <a:t>Li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i="1" dirty="0" err="1">
                <a:latin typeface="Calibri" pitchFamily="32" charset="0"/>
                <a:ea typeface="Microsoft YaHei" charset="0"/>
                <a:cs typeface="Microsoft YaHei" charset="0"/>
              </a:rPr>
              <a:t>revenis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b="1" i="1" dirty="0" err="1">
                <a:latin typeface="Calibri" pitchFamily="32" charset="0"/>
                <a:ea typeface="Microsoft YaHei" charset="0"/>
                <a:cs typeface="Microsoft YaHei" charset="0"/>
              </a:rPr>
              <a:t>en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i="1" dirty="0" err="1">
                <a:latin typeface="Calibri" pitchFamily="32" charset="0"/>
                <a:ea typeface="Microsoft YaHei" charset="0"/>
                <a:cs typeface="Microsoft YaHei" charset="0"/>
              </a:rPr>
              <a:t>dek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i="1" dirty="0" err="1">
                <a:latin typeface="Calibri" pitchFamily="32" charset="0"/>
                <a:ea typeface="Microsoft YaHei" charset="0"/>
                <a:cs typeface="Microsoft YaHei" charset="0"/>
              </a:rPr>
              <a:t>minutoj</a:t>
            </a:r>
            <a:r>
              <a:rPr lang="ru-RU" i="1" dirty="0">
                <a:latin typeface="Calibri" pitchFamily="32" charset="0"/>
                <a:ea typeface="Microsoft YaHei" charset="0"/>
                <a:cs typeface="Microsoft YaHei" charset="0"/>
              </a:rPr>
              <a:t> </a:t>
            </a:r>
            <a:r>
              <a:rPr lang="ru-RU" dirty="0">
                <a:latin typeface="Calibri" pitchFamily="32" charset="0"/>
                <a:ea typeface="Microsoft YaHei" charset="0"/>
                <a:cs typeface="Microsoft YaHei" charset="0"/>
              </a:rPr>
              <a:t>‘</a:t>
            </a:r>
            <a:r>
              <a:rPr lang="en-US" dirty="0">
                <a:latin typeface="Calibri" pitchFamily="32" charset="0"/>
                <a:ea typeface="Microsoft YaHei" charset="0"/>
                <a:cs typeface="Microsoft YaHei" charset="0"/>
              </a:rPr>
              <a:t>He will be back </a:t>
            </a:r>
            <a:r>
              <a:rPr lang="en-US" b="1" dirty="0">
                <a:latin typeface="Calibri" pitchFamily="32" charset="0"/>
                <a:ea typeface="Microsoft YaHei" charset="0"/>
                <a:cs typeface="Microsoft YaHei" charset="0"/>
              </a:rPr>
              <a:t>in</a:t>
            </a:r>
            <a:r>
              <a:rPr lang="en-US" dirty="0">
                <a:latin typeface="Calibri" pitchFamily="32" charset="0"/>
                <a:ea typeface="Microsoft YaHei" charset="0"/>
                <a:cs typeface="Microsoft YaHei" charset="0"/>
              </a:rPr>
              <a:t> ten minutes’</a:t>
            </a:r>
            <a:endParaRPr lang="ru-RU" dirty="0">
              <a:latin typeface="Calibri" pitchFamily="32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0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350838"/>
            <a:ext cx="10515600" cy="877888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Неоднозначность в языке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588958"/>
            <a:ext cx="11701463" cy="4212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мы выбираем нужное значение из множества возможных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Лингвистический контекст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Экстралингвистический контекст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Жесты и мимика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Неоднозначность – не недостаток, а естественное когнитивное свойство человеческих языков.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Метафора и метонимия не усложняют, 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упрощают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язык.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6A5-4997-4D56-B83C-F4A874FB134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9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E427C64F-B2F0-481F-8EE3-D8F6E72A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57" y="1903752"/>
            <a:ext cx="10811720" cy="332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Каламбур – намеренное столкновение разных значений</a:t>
            </a:r>
            <a:endParaRPr lang="ru-RU" altLang="ru-RU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ru-RU" altLang="ru-RU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ru-RU" altLang="ru-RU" sz="3600" i="1" dirty="0">
                <a:latin typeface="Arial" panose="020B0604020202020204" pitchFamily="34" charset="0"/>
                <a:cs typeface="Arial" panose="020B0604020202020204" pitchFamily="34" charset="0"/>
              </a:rPr>
              <a:t>У воров тоже есть стремлению к добру – только к чужому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F615FE7F-F1CC-43D2-A781-EA0BC18F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00DA82C-3510-4BDB-BBAA-968702BE972E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BE2888C-54AE-4DF1-8A13-C9489BF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57" y="425789"/>
            <a:ext cx="10515600" cy="877888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Природа каламбура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20979</TotalTime>
  <Words>1765</Words>
  <Application>Microsoft Office PowerPoint</Application>
  <PresentationFormat>Широкоэкранный</PresentationFormat>
  <Paragraphs>319</Paragraphs>
  <Slides>36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Nunito</vt:lpstr>
      <vt:lpstr>Тема Office</vt:lpstr>
      <vt:lpstr>Неоднозначность в языке: метафора и метонимия</vt:lpstr>
      <vt:lpstr>План</vt:lpstr>
      <vt:lpstr>План</vt:lpstr>
      <vt:lpstr>Неоднозначность в языке</vt:lpstr>
      <vt:lpstr>Неоднозначность в языке</vt:lpstr>
      <vt:lpstr>Неоднозначность сферы действия</vt:lpstr>
      <vt:lpstr>Логический позитивизм</vt:lpstr>
      <vt:lpstr>Неоднозначность в языке</vt:lpstr>
      <vt:lpstr>Природа каламбура</vt:lpstr>
      <vt:lpstr>План</vt:lpstr>
      <vt:lpstr>Метафора: традиционный взгляд</vt:lpstr>
      <vt:lpstr>Метафора с позиций исторической лингвистики</vt:lpstr>
      <vt:lpstr>Metaphor: взгляд философов</vt:lpstr>
      <vt:lpstr>Метафора с позиций когнитивной лингвистики</vt:lpstr>
      <vt:lpstr>Конвенциональные vs. поэтические метафоры</vt:lpstr>
      <vt:lpstr>Метафора: Cross-domain mapping</vt:lpstr>
      <vt:lpstr>План</vt:lpstr>
      <vt:lpstr>Метонимия: традиционный взгляд</vt:lpstr>
      <vt:lpstr>Метонимия: новый взгляд</vt:lpstr>
      <vt:lpstr>Метонимия: новый взгляд</vt:lpstr>
      <vt:lpstr>Метонимия в повседневной жизни</vt:lpstr>
      <vt:lpstr>Метонимия vs. метафора</vt:lpstr>
      <vt:lpstr>Зачем нужна метонимия?</vt:lpstr>
      <vt:lpstr>Упражнение: fall (Macmillan dictionary)</vt:lpstr>
      <vt:lpstr>Упражнение: найдите в тексте все метафоры и метонимии</vt:lpstr>
      <vt:lpstr>План</vt:lpstr>
      <vt:lpstr>Database of Cross-Linguistic Colexifications (CLICS)</vt:lpstr>
      <vt:lpstr>Колексификация</vt:lpstr>
      <vt:lpstr>Кластер ‘older brother’</vt:lpstr>
      <vt:lpstr>CLICS целиком</vt:lpstr>
      <vt:lpstr>Набор концептов</vt:lpstr>
      <vt:lpstr>Intercontinental dictionary series</vt:lpstr>
      <vt:lpstr>IDS: примеры</vt:lpstr>
      <vt:lpstr>IDS: Примеры. Хинди</vt:lpstr>
      <vt:lpstr>DatSemShift – каталог семантических переходов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Ambiguity, metaphor and metonymy</dc:title>
  <dc:creator>Natalia Zevakhina</dc:creator>
  <cp:lastModifiedBy>Пётр Сальников</cp:lastModifiedBy>
  <cp:revision>574</cp:revision>
  <dcterms:created xsi:type="dcterms:W3CDTF">2014-11-19T15:30:40Z</dcterms:created>
  <dcterms:modified xsi:type="dcterms:W3CDTF">2021-10-24T19:48:18Z</dcterms:modified>
</cp:coreProperties>
</file>