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C04C50-84C5-405A-90F1-DDDB366B7A61}">
  <a:tblStyle styleId="{03C04C50-84C5-405A-90F1-DDDB366B7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bda1b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bda1b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bda1bf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bda1bf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bda1bf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0bda1bf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0bda1bf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0bda1bf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0bda1bf1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0bda1bf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0bda1bf1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0bda1bf1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bda1bf1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bda1bf1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0bda1bf1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0bda1bf1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0bda1bf1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0bda1bf1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bda1bf1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bda1bf1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0bda1bf1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0bda1bf1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bda1bf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bda1bf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0bda1bf1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0bda1bf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0bda1bf1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0bda1bf1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0bda1bf1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0bda1bf1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bda1bf1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0bda1bf1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0bda1bf1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0bda1bf1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0bda1bf1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0bda1bf1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bda1bf1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0bda1bf1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0bda1bf1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0bda1bf1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0bda1bf1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0bda1bf1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0bda1bf1f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0bda1bf1f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bda1bf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bda1bf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0bda1bf1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0bda1bf1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bda1bf1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0bda1bf1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0bda1bf1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0bda1bf1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0bda1bf1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0bda1bf1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0bda1bf1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0bda1bf1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bda1bf1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0bda1bf1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0bda1bf1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0bda1bf1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0bda1bf1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0bda1bf1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0bda1bf1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0bda1bf1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0bda1bf1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0bda1bf1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bda1bf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bda1bf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0bda1bf1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0bda1bf1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0bda1bf1f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0bda1bf1f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0bda1bf1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0bda1bf1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0bda1bf1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0bda1bf1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0bda1bf1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0bda1bf1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0bda1bf1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0bda1bf1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0bda1bf1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0bda1bf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0bda1bf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0bda1bf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bda1bf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0bda1bf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0bda1bf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0bda1bf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bda1bf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bda1bf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bda1bf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0bda1bf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cholar.google.com/scholar?q=%22Formalizing%20the%20pragmatics%20of%20metaphor%20understanding%22" TargetMode="External"/><Relationship Id="rId4" Type="http://schemas.openxmlformats.org/officeDocument/2006/relationships/hyperlink" Target="http://www.pnas.org/content/111/33/12002" TargetMode="External"/><Relationship Id="rId5" Type="http://schemas.openxmlformats.org/officeDocument/2006/relationships/hyperlink" Target="http://journals.linguisticsociety.org/proceedings/index.php/SALT/article/view/265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cience.sciencemag.org/content/336/6084/99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problang.org/chapters/01-introduc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0" Type="http://schemas.openxmlformats.org/officeDocument/2006/relationships/image" Target="../media/image38.png"/><Relationship Id="rId9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Речевые акты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модели в естественном языке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162100"/>
            <a:ext cx="8520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Теория речевых актов: классификация речевых актов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608900"/>
            <a:ext cx="8520600" cy="4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Дж. Сёрль выделяет следующие виды речевых актов: репрезентативы, директивы, комиссивы, экспрессивы и декларативы.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Иллокутивная цель </a:t>
            </a:r>
            <a:r>
              <a:rPr b="1" lang="ru" sz="1200">
                <a:solidFill>
                  <a:schemeClr val="dk1"/>
                </a:solidFill>
              </a:rPr>
              <a:t>репрезентативов</a:t>
            </a:r>
            <a:r>
              <a:rPr lang="ru" sz="1200">
                <a:solidFill>
                  <a:schemeClr val="dk1"/>
                </a:solidFill>
              </a:rPr>
              <a:t> состоит в то, чтобы сообщить об истинном положении дел в мире: </a:t>
            </a:r>
            <a:r>
              <a:rPr i="1" lang="ru" sz="1200">
                <a:solidFill>
                  <a:schemeClr val="dk1"/>
                </a:solidFill>
              </a:rPr>
              <a:t>Я сходила на выставку Дали.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Иллокутивная цель </a:t>
            </a:r>
            <a:r>
              <a:rPr b="1" lang="ru" sz="1200">
                <a:solidFill>
                  <a:schemeClr val="dk1"/>
                </a:solidFill>
              </a:rPr>
              <a:t>директивов</a:t>
            </a:r>
            <a:r>
              <a:rPr lang="ru" sz="1200">
                <a:solidFill>
                  <a:schemeClr val="dk1"/>
                </a:solidFill>
              </a:rPr>
              <a:t> заключается в том, чтобы вызвать со стороны слушающего действие: </a:t>
            </a:r>
            <a:r>
              <a:rPr i="1" lang="ru" sz="1200">
                <a:solidFill>
                  <a:schemeClr val="dk1"/>
                </a:solidFill>
              </a:rPr>
              <a:t>Я прошу Вас, чтобы …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Иллокутивная цель </a:t>
            </a:r>
            <a:r>
              <a:rPr b="1" lang="ru" sz="1200">
                <a:solidFill>
                  <a:schemeClr val="dk1"/>
                </a:solidFill>
              </a:rPr>
              <a:t>комиссивов</a:t>
            </a:r>
            <a:r>
              <a:rPr lang="ru" sz="1200">
                <a:solidFill>
                  <a:schemeClr val="dk1"/>
                </a:solidFill>
              </a:rPr>
              <a:t>  в том, чтобы сообщить о своем обязательстве выполнить действие в будущем: </a:t>
            </a:r>
            <a:r>
              <a:rPr i="1" lang="ru" sz="1200">
                <a:solidFill>
                  <a:schemeClr val="dk1"/>
                </a:solidFill>
              </a:rPr>
              <a:t>Я обещаю …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Иллокутивная цель </a:t>
            </a:r>
            <a:r>
              <a:rPr b="1" lang="ru" sz="1200">
                <a:solidFill>
                  <a:schemeClr val="dk1"/>
                </a:solidFill>
              </a:rPr>
              <a:t>экспрессивов </a:t>
            </a:r>
            <a:r>
              <a:rPr lang="ru" sz="1200">
                <a:solidFill>
                  <a:schemeClr val="dk1"/>
                </a:solidFill>
              </a:rPr>
              <a:t> выражение психического состояния говорящего: </a:t>
            </a:r>
            <a:r>
              <a:rPr i="1" lang="ru" sz="1200">
                <a:solidFill>
                  <a:schemeClr val="dk1"/>
                </a:solidFill>
              </a:rPr>
              <a:t>Я сожалею, что …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Иллокутивная цель </a:t>
            </a:r>
            <a:r>
              <a:rPr b="1" lang="ru" sz="1200">
                <a:solidFill>
                  <a:schemeClr val="dk1"/>
                </a:solidFill>
              </a:rPr>
              <a:t>декларативов</a:t>
            </a:r>
            <a:r>
              <a:rPr lang="ru" sz="1200">
                <a:solidFill>
                  <a:schemeClr val="dk1"/>
                </a:solidFill>
              </a:rPr>
              <a:t>  изменение состояния субъекта в структуре общественных институтов: </a:t>
            </a:r>
            <a:r>
              <a:rPr i="1" lang="ru" sz="1200">
                <a:solidFill>
                  <a:schemeClr val="dk1"/>
                </a:solidFill>
              </a:rPr>
              <a:t>Я объявляю …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Все эти речевые акты бывают прямыми и косвенными.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Теория речевых актов: косвенные речевые акты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В отличие от прямых речевых актов, в косвенных речевых актах иллокутивная цель присутствует скрыто и выводится слушающим.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(1)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a. Передайте, пожалуйста, соль. (Прямой речевой акт)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b. Не могли бы Вы передать мне соль? (Косвенный речевой акт)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(2)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a. Оставь меня одного. (Прямой речевой акт)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b. Я бы хотел побыть один. (Косвенный речевой акт)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Порождение косвенных речевых актов описывает достаточно сложной цепочкой рассуждений.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Теория речевых актов: косвенные речевые акты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017725"/>
            <a:ext cx="85206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(1)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a. Передайте, пожалуйста, соль. (Прямой речевой акт)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b. Не могли бы Вы передать мне соль? (Косвенный речевой акт)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Порождение косвенных речевых актов описывает достаточно сложной цепочкой рассуждений.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Обсуждая пример (1b), Дж. Сёрль [Серль, 1986b] анализирует это шаги примерно следующим образом: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Говорящий буквально задал вопрос о моей способности передать соль.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Я предполагаю, что он сделал это не просто так, а преследуя некую цель.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Вряд ли его цель состояла в том, чтобы выяснить, есть ли у меня способность передать соль.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Я предполагаю, что говорящий уже рассчитывает на то, что я отвечу на его вопрос положительно.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Это высказывание является не просто вопросом о моей способности передать соль, а содержит в себе другую цель.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Вопрос предполагает, что я мог бы передать соль.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Соль может понадобиться говорящему за обедом.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ru" sz="1100">
                <a:solidFill>
                  <a:schemeClr val="dk1"/>
                </a:solidFill>
              </a:rPr>
              <a:t>Следовательно, говорящий просит меня передать соль, и именно это является его иллокутивной целью.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33125"/>
            <a:ext cx="85206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Теория речевых актов: обсуждение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635050"/>
            <a:ext cx="85206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Купишь тыкву?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испечет тыквенный пирог?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не испечет тыквенный пирог?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Ты же испечешь тыквенный пирог?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Празднует ли кто-то Хеллоуин?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Разве Валя испекла пирог?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Неужели Валя испекла пирог?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Не испекла ли Валя пирог?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Испекла ли Валя пирог?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испекла пирог, да?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испекла пирог, нет?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испекла пирог, не так ли?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испекла пирог, так?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испекла пирог, так ведь?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Валя испекла пирог, правда?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ru" sz="1400">
                <a:solidFill>
                  <a:schemeClr val="dk1"/>
                </a:solidFill>
              </a:rPr>
              <a:t>….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Какая иллокутивная сила? Какие условия успешности? Какой речевой акт? Какой перлокутивный эффект? Возможна ли коммуникативная неудача?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311700" y="744575"/>
            <a:ext cx="8520600" cy="5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80">
                <a:highlight>
                  <a:srgbClr val="F1C232"/>
                </a:highlight>
              </a:rPr>
              <a:t>The Rational Speech Act Framework</a:t>
            </a:r>
            <a:endParaRPr sz="2880">
              <a:highlight>
                <a:srgbClr val="F1C232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Теория рационального речевого акта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прагматика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моделирование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вероятностный подход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общая теория коммуникации, которую можно распространить на сложные феномены, например, на метафору (</a:t>
            </a:r>
            <a:r>
              <a:rPr lang="ru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Kao et al., 2014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), гиперболу (</a:t>
            </a:r>
            <a:r>
              <a:rPr lang="ru" u="sng">
                <a:solidFill>
                  <a:schemeClr val="dk1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Kao et al., 2014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), степенную семантику  (</a:t>
            </a:r>
            <a:r>
              <a:rPr lang="ru" u="sng">
                <a:solidFill>
                  <a:schemeClr val="dk1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Lassiter and Goodman, 2013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Теория рационального речевого акта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коммуникация как рекурсивное мышление слушающего и говорящего друг о друге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слушающий интерпретирует высказывание говорящего, считая, что говорящий кооперативен и пытается объяснить наивному (буквальному) слушающему какое-то положение дел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слушающий пытается понять, каково положение дел, учитывая, что говорящий произнёс то высказывание, которое он произнёс, и полагая, что говорящий размышлял о том, как слушающий наиболее вероятно проинтерпретирует высказывание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таким образом, возникает (по крайней мере) три уровня интерпретации: прагматический слушающий L1 размышляет о прагматическом говорящем S1 и делает вывод о положении дел s, учитывая, что говорящий произнес высказывание u, говорящий выбирает высказывание u максимизируя вероятность того, что буквальный слушающий L0 правильно поймет положение дел s, учитывая буквальное значение u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Ванильная версия RSA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Frank and Goodman (2012)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Референциальная игра, в которой говорящий выбирает однословное высказывание u, чтобы указать на один объект 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2041275" y="2941050"/>
            <a:ext cx="1289100" cy="128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3693100" y="2941050"/>
            <a:ext cx="1289100" cy="1289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5344925" y="2941050"/>
            <a:ext cx="1289100" cy="1289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highlight>
                  <a:srgbClr val="F1C232"/>
                </a:highlight>
              </a:rPr>
              <a:t>Ванильная версия RSA</a:t>
            </a:r>
            <a:endParaRPr>
              <a:highlight>
                <a:srgbClr val="F1C23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Контекстное множество (set of world states):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S = {blue-square, blue-circle, green-square}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Множество высказываний (set of utterances):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U = {“square", “circle", “green", “blue"}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25" y="3176575"/>
            <a:ext cx="6687900" cy="18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Буквальный слушающий (Literal Listener L0)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Буквальный слушающий интерпретирует высказывание согласно его значению: он вычисляет вероятность положения дел (объекта) s, учитывая высказывание u, согласно семантике u и исходной вероятности 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Например, высказывание “blue” истинно для “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blue-square”, “blue-circle”, ложно для “green-square”, [[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u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]]: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S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↦{0,1}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P</a:t>
            </a:r>
            <a:r>
              <a:rPr i="1" lang="ru" sz="1100">
                <a:solidFill>
                  <a:srgbClr val="434343"/>
                </a:solidFill>
                <a:highlight>
                  <a:srgbClr val="FFFFFF"/>
                </a:highlight>
              </a:rPr>
              <a:t>L</a:t>
            </a: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0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s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∣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u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)∝[[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u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]](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s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)⋅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P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434343"/>
                </a:solidFill>
                <a:highlight>
                  <a:srgbClr val="FFFFFF"/>
                </a:highlight>
              </a:rPr>
              <a:t>s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), где P(s) -- априорная вероятность (prior) того, что говорящий говорит об s, зависит от знаний о мире, перцептивной выделенности и т.п.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https://www.problang.org/chapters/01-introduction.html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Теория речевых актов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Теория речевых актов связана, прежде всего, с именами Джона Остина, Джона Сёрля и Питера Стросона [Austin, 1962; Searle,1969; Strawson, 1964].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Речевой акт -- минимальная единица коммуникации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Примеры: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“Возьми зонтик, за окном дождь”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“Поздравляю с Днём Рождения”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“Сегодня обсуждаем речевые акты”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Речевой акт представляет собой действие (приказ, просьба, обещание и др.), которое осуществляется при помощи того или иного высказывания.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Прагматический говорящий (Pragmatic Speaker)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S1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(u∣s) ∝ exp(α(logL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(s∣u)−C(u))), α -- рациональность (оптимальность) выбора высказывания, C(u) -- цена (cost) высказывания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https://www.problang.org/chapters/01-introduction.html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Прагматический слушающий (Pragmatic Listener L1)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L1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(s∣u) ∝ P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S1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(u∣s)⋅P(s)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https://www.problang.org/chapters/01-introduction.html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2041275" y="2941050"/>
            <a:ext cx="1289100" cy="128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3693100" y="2941050"/>
            <a:ext cx="1289100" cy="1289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5344925" y="2941050"/>
            <a:ext cx="1289100" cy="1289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Простая скалярная импликатура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P(r1) = P(r2) = 0.5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C(m) = 0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α = 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3075350" cy="18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900" y="1152475"/>
            <a:ext cx="5314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6900" y="2276425"/>
            <a:ext cx="56388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900" y="3415800"/>
            <a:ext cx="54673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Простая скалярная импликатура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Начинаем с лексикона:	2) Нормализуем ряды:	3) Транспонируем: матрицу: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4) Нормализуем ряды:	5) Транспонируем:		6) Нормализуем ряды: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19250"/>
            <a:ext cx="15335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38" y="1676850"/>
            <a:ext cx="17145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600" y="1691138"/>
            <a:ext cx="17145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450" y="3439050"/>
            <a:ext cx="17907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4500" y="3439038"/>
            <a:ext cx="17907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0988" y="3410463"/>
            <a:ext cx="18954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Роль функции цены высказывания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P(r1) = P(r2) = 0.5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C(‘hat’) = - 6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C(‘glasses’) = 0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α = 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425" y="170700"/>
            <a:ext cx="2135300" cy="11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050" y="1353338"/>
            <a:ext cx="61912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388" y="2534038"/>
            <a:ext cx="74009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425" y="3707025"/>
            <a:ext cx="60579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Роль функции цены высказывания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16097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763" y="1166750"/>
            <a:ext cx="16859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338" y="1152463"/>
            <a:ext cx="17049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788" y="2351075"/>
            <a:ext cx="54768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138" y="3473613"/>
            <a:ext cx="19335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9850" y="3487913"/>
            <a:ext cx="19621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1213" y="3492663"/>
            <a:ext cx="2295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D966"/>
                </a:highlight>
              </a:rPr>
              <a:t>Роль параметра альфа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63" y="2770300"/>
            <a:ext cx="30575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00" y="1331575"/>
            <a:ext cx="33718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00" y="2255013"/>
            <a:ext cx="32194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00" y="3369438"/>
            <a:ext cx="31623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D966"/>
                </a:highlight>
              </a:rPr>
              <a:t>Роль исходной вероятности P(r)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450" y="2606725"/>
            <a:ext cx="29908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63"/>
            <a:ext cx="59340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211888"/>
            <a:ext cx="55911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404675"/>
            <a:ext cx="5848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D966"/>
                </a:highlight>
              </a:rPr>
              <a:t>Роль исходной вероятности P(r)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15240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475" y="1147700"/>
            <a:ext cx="38290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3513" y="1142950"/>
            <a:ext cx="1628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148963"/>
            <a:ext cx="16383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5750" y="2211125"/>
            <a:ext cx="16573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3038" y="2177538"/>
            <a:ext cx="16097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450" y="3202613"/>
            <a:ext cx="42100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65388" y="3193100"/>
            <a:ext cx="18573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Параллели с Грайсом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4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{03C04C50-84C5-405A-90F1-DDDB366B7A61}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Грайс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RSA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качество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количество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способ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релевантность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Теория речевых актов: перформативы и констативы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0525"/>
            <a:ext cx="85206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Сравним следующие высказывания: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(1)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ru" sz="1100">
                <a:solidFill>
                  <a:schemeClr val="dk1"/>
                </a:solidFill>
              </a:rPr>
              <a:t>Аркадий будет заниматься математикой по пятницам.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ru" sz="1100">
                <a:solidFill>
                  <a:schemeClr val="dk1"/>
                </a:solidFill>
              </a:rPr>
              <a:t>Ваня построил насест для кур.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ru" sz="1100">
                <a:solidFill>
                  <a:schemeClr val="dk1"/>
                </a:solidFill>
              </a:rPr>
              <a:t>Валя пошла за тыквой.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(2)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ru" sz="1100">
                <a:solidFill>
                  <a:schemeClr val="dk1"/>
                </a:solidFill>
              </a:rPr>
              <a:t>Объявляю вас мужем и женой.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ru" sz="1100">
                <a:solidFill>
                  <a:schemeClr val="dk1"/>
                </a:solidFill>
              </a:rPr>
              <a:t>Нарекаю тебя Огнияром.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ru" sz="1100">
                <a:solidFill>
                  <a:schemeClr val="dk1"/>
                </a:solidFill>
              </a:rPr>
              <a:t>Клянусь не есть брюкву!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Заметим, что примеры 1a-1c могут быть истинными или ложными, а к примерам 2a-2c эти категории применить нельзя, но можно говорить об успешности или неуспешности.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Высказывания первого типа Дж. Остин называет констативами, а второго  перформативами. Констативы представляют собой описание какого-либо действия, а перформативы являются высказываниями, само произнесение которых эквивалентно совершению действия, которые это высказывание характеризует.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Впоследствии Остин отказался от этого различия в пользу позиции,согласно которой все высказывания перформативны в той или иной степени.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1C232"/>
                </a:highlight>
              </a:rPr>
              <a:t>Параллели с Грайсом</a:t>
            </a:r>
            <a:endParaRPr>
              <a:highlight>
                <a:srgbClr val="F1C232"/>
              </a:highlight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08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Рекурсивная природа ТРРА соотносится с определением конверсациональной импликатуры (слушающий думает, что говорящий думает, что слушающий думает….)</a:t>
            </a:r>
            <a:endParaRPr/>
          </a:p>
        </p:txBody>
      </p:sp>
      <p:graphicFrame>
        <p:nvGraphicFramePr>
          <p:cNvPr id="275" name="Google Shape;275;p42"/>
          <p:cNvGraphicFramePr/>
          <p:nvPr/>
        </p:nvGraphicFramePr>
        <p:xfrm>
          <a:off x="898775" y="22366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{03C04C50-84C5-405A-90F1-DDDB366B7A61}</a:tableStyleId>
              </a:tblPr>
              <a:tblGrid>
                <a:gridCol w="1631925"/>
                <a:gridCol w="5607075"/>
              </a:tblGrid>
              <a:tr h="3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Грайс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RSA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качество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все участники приписывают нулевую вероятность ложным высказываниям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количество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говорящий предпочитает информативные высказывания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способ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функция цены высказывания C(u)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релевантность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условные вероятности: при выборе высказывания учитываются объекты, при выборе объекта, учитывается высказывание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“шляпа”</a:t>
            </a:r>
            <a:endParaRPr b="1"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825" y="2220025"/>
            <a:ext cx="33813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буквальный слушающий/прагматический слушающий/мы: r3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</a:t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“шляпа”</a:t>
            </a:r>
            <a:endParaRPr b="1"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825" y="2220025"/>
            <a:ext cx="33813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“очки”</a:t>
            </a:r>
            <a:endParaRPr b="1"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263463"/>
            <a:ext cx="31432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буквальный слушающий/прагматический слушающий/мы: r2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“очки”</a:t>
            </a:r>
            <a:endParaRPr b="1"/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263463"/>
            <a:ext cx="31432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“шляпа”</a:t>
            </a:r>
            <a:endParaRPr b="1"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2090738"/>
            <a:ext cx="32194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буквальный слушающий: r1 -- 0.5, r2 -- 0.5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прагматический слушающий: r1 -- 0.75, r2 -- 0.25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мы: 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“шляпа”</a:t>
            </a:r>
            <a:endParaRPr b="1"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2571738"/>
            <a:ext cx="32194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“усы”</a:t>
            </a:r>
            <a:endParaRPr b="1"/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622800"/>
            <a:ext cx="31432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буквальный слушающий: r1 -- 0.5, r3 -- 0.5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прагматический слушающий: r1 -- 0.33(3), r3 -- 0.66(6)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мы: 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“усы”</a:t>
            </a:r>
            <a:endParaRPr b="1"/>
          </a:p>
        </p:txBody>
      </p:sp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846425"/>
            <a:ext cx="31432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“усы”</a:t>
            </a:r>
            <a:endParaRPr b="1"/>
          </a:p>
        </p:txBody>
      </p:sp>
      <p:pic>
        <p:nvPicPr>
          <p:cNvPr id="338" name="Google Shape;3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575" y="2624075"/>
            <a:ext cx="31051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9900"/>
                </a:solidFill>
              </a:rPr>
              <a:t>Теория речевых актов: локутивный, иллокутивный и перлокутивный акты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40525"/>
            <a:ext cx="85206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Дж. Остин выделяет три уровня речевого акта: локутивный акт (произнесение высказывания), иллокутивный акт (намерение говорящего) и перлокутивный акт (результат реализации этого намерения). Одна и та же пропозиция может быть связана с различными иллокутивными целями (=коммуникативными целями, иллокутивными функциями).</a:t>
            </a:r>
            <a:r>
              <a:rPr lang="ru" sz="800">
                <a:solidFill>
                  <a:schemeClr val="dk1"/>
                </a:solidFill>
              </a:rPr>
              <a:t> </a:t>
            </a:r>
            <a:r>
              <a:rPr lang="ru" sz="1050">
                <a:solidFill>
                  <a:schemeClr val="dk1"/>
                </a:solidFill>
              </a:rPr>
              <a:t>Рассмотрим следующие высказывания.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ru" sz="1050">
                <a:solidFill>
                  <a:schemeClr val="dk1"/>
                </a:solidFill>
              </a:rPr>
              <a:t>Валя  купит тыкву.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ru" sz="1050">
                <a:solidFill>
                  <a:schemeClr val="dk1"/>
                </a:solidFill>
              </a:rPr>
              <a:t>Валя, купи тыкву!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ru" sz="1050">
                <a:solidFill>
                  <a:schemeClr val="dk1"/>
                </a:solidFill>
              </a:rPr>
              <a:t>Валя купит тыкву?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Высказывание (a) переда</a:t>
            </a:r>
            <a:r>
              <a:rPr lang="ru" sz="1100">
                <a:solidFill>
                  <a:schemeClr val="dk1"/>
                </a:solidFill>
              </a:rPr>
              <a:t>ет иллокутивную цель сообщения, высказывание (b) выражает иллокутивную цель побуждения к действию, а высказывание (c) передает иллокутивную цель запроса информации. Это только основные иллокутивные цели, на самом деле, их может быть много. Например, иллокутивной целью высказывания (a) может быть выражение обещания, а (c)  -- выражение надежды.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Грамматические средства предложения соотносятся с иллокутивной целью высказывания, которое строится на базе этого предложения. Грамматическими средствами, или грамматическими иллокутивными показателями, могут выступать наклонение, частицы, порядок слов.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На основании грамматических иллокутивных средств выделяют три базовых иллокутивных типа предложений: утвердительный, вопросительный и побудительный, см. (a) - (c) соответственно. Другое их название - типы предложений по цели высказывания.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буквальный слушающий: r2 -- 0.5, r3 -- 0.5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прагматический слушающий ожидает r2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мы: 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“усы”</a:t>
            </a:r>
            <a:endParaRPr b="1"/>
          </a:p>
        </p:txBody>
      </p:sp>
      <p:pic>
        <p:nvPicPr>
          <p:cNvPr id="345" name="Google Shape;3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250" y="2817225"/>
            <a:ext cx="31051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“очки”</a:t>
            </a:r>
            <a:endParaRPr b="1"/>
          </a:p>
        </p:txBody>
      </p:sp>
      <p:pic>
        <p:nvPicPr>
          <p:cNvPr id="352" name="Google Shape;3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00" y="2647263"/>
            <a:ext cx="30003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буквальный слушающий: r1 -- 0.5, r2 -- 0.5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прагматический слушающий ожидает r1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мы: 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“очки”</a:t>
            </a:r>
            <a:endParaRPr b="1"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00" y="2647263"/>
            <a:ext cx="30003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“очки”</a:t>
            </a:r>
            <a:endParaRPr b="1"/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700" y="2654575"/>
            <a:ext cx="3143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буквальный слушающий/прагматический слушающий/мы: r1 -- 0.5, r3 -- 0.5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“очки”</a:t>
            </a:r>
            <a:endParaRPr b="1"/>
          </a:p>
        </p:txBody>
      </p:sp>
      <p:pic>
        <p:nvPicPr>
          <p:cNvPr id="373" name="Google Shape;3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700" y="2654575"/>
            <a:ext cx="3143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Мини-эксперимент</a:t>
            </a:r>
            <a:endParaRPr/>
          </a:p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мы: 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r1		r2		r3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“усы”</a:t>
            </a:r>
            <a:endParaRPr b="1"/>
          </a:p>
        </p:txBody>
      </p:sp>
      <p:pic>
        <p:nvPicPr>
          <p:cNvPr id="380" name="Google Shape;3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338" y="2571738"/>
            <a:ext cx="31146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Булыгина Т. В., Шмелев Д. Н. (1997). Языковая концептуализация мира. М.: Языки русской культуры.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Вендлер З. (1985). Иллокутивное самоубийство // Новое в зарубежной лингвистике. М.: Прогресс. C. 238-250.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Долгоруков В.В., Зевахина Н.А., Попова Д.П. (2021). Введение в лингвистическую прагматику. URSS.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Санников В. З. (1999). Русский язык в зеркале языковой игры. М.: Языки русской культуры.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Серль Д. Р. (1986a). Классификация иллокутивных актов // Новое в зарубежной лингвистике. Вып. 17. Теория речевых актов. М.: Прогресс.C. 170-195.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Серль Д. Р. (1986b). Косвенные речевые акты // Новое в зарубежной лингвистике. Вып. 17. Теория речевых актов. М.: Прогресс. C. 195-222.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Томаселло М. (2011). Истоки человеческого общения. М.: Языки славянских культур.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Austin J. L. (1962). How to do things with words. Oxford University Press.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Fillmore C. J. (1984). Remarks on contrastive pragmatics // Contrastive linguistics: Prospects and problems. P. 101.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Fillmore C. J., Kay P., O’Connor M. C. (1988). Regularity and idiomaticity in grammatical constructions: The case of let alone // Language. Sep 1. pp. 501-538.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Searle J. (1969). Speech Acts. Cambridge: Cambridge University Press.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Strawson P . (1964). Intention and convention in speech acts // The Philosophical Review. Vol. 73. P. 439–460.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9900"/>
                </a:solidFill>
              </a:rPr>
              <a:t>Теория речевых актов: конститутивные и регулятивные правила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40525"/>
            <a:ext cx="85206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Дж. Сёрль выделяет два типа правил – регулятивные и конститутивные.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Регулятивные правила предписывают как должно происходить действие. Например, правила этикета предписывают держать нож в правой руке, а вилку -- в левой.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А конститутивные правила являются условием возможности действия. Например, правила игры в футбол (в частности, запрет касаться мяча рукой всем игрокам, кроме вратаря) являются конститутивными, поскольку нарушение этих правил превращает футбол в какую-то другую игру.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Речевые акты отличаются друг от друга именно сложным набором конститутивных правил. Например, речевой акт обещания состоит в том, что говорящий хочет создать у слушающего впечатление, что он совершит в будущем определенное действие. Обещание предполагает, что его содержание соответствует интересам слушающего. Поэтому высказывание “Я обещаю тебя отравить” является не обещанием, а другим речевым актом - угрозой. Особый класс нарушений конститутивных правил речевых актов составляют коммуникативные неудачи.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>
                <a:solidFill>
                  <a:srgbClr val="FF9900"/>
                </a:solidFill>
              </a:rPr>
              <a:t>Теория речевых актов: условия успешности и коммуникативные неудачи</a:t>
            </a:r>
            <a:endParaRPr sz="2133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Если пропозиции характеризуются условиями истинности, то речевые акты -- условиями успешности.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702700" y="1654975"/>
            <a:ext cx="7387800" cy="29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</a:rPr>
              <a:t>Суждения о языковых фактах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Предложение/клауза (синтаксис) -- пропозиция (семантика) -- высказывание (прагматика)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грамматичность (grammaticality: grammatical/ungrammatical sentence): </a:t>
            </a:r>
            <a:r>
              <a:rPr i="1" lang="ru" sz="1100">
                <a:solidFill>
                  <a:schemeClr val="dk1"/>
                </a:solidFill>
              </a:rPr>
              <a:t>*Даша купить коза</a:t>
            </a:r>
            <a:r>
              <a:rPr lang="ru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приемлемость (acceptability)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истинность/ложность пропозиции (true/false proposition): </a:t>
            </a:r>
            <a:r>
              <a:rPr i="1" lang="ru" sz="1100">
                <a:solidFill>
                  <a:schemeClr val="dk1"/>
                </a:solidFill>
              </a:rPr>
              <a:t>Катя купила козу.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семантическая аномальность: </a:t>
            </a:r>
            <a:r>
              <a:rPr i="1" lang="ru" sz="1100">
                <a:solidFill>
                  <a:schemeClr val="dk1"/>
                </a:solidFill>
              </a:rPr>
              <a:t>Даниил намазал на бутерброд носки.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противоречивость: </a:t>
            </a:r>
            <a:r>
              <a:rPr i="1" lang="ru" sz="1100">
                <a:solidFill>
                  <a:schemeClr val="dk1"/>
                </a:solidFill>
              </a:rPr>
              <a:t>Король Франции лыс: он каждый день по три часа расчесывает свои длинные рыжие кудри.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успешность высказывания (felicitous/infelicitous utterance)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>
                <a:solidFill>
                  <a:srgbClr val="FF9900"/>
                </a:solidFill>
              </a:rPr>
              <a:t>Теория речевых актов: условия успешности и коммуникативные неудачи</a:t>
            </a:r>
            <a:endParaRPr sz="2133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Если пропозиции характеризуются условиями истинности, то речевые акты -- условиями успешности.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Условия успешности предполагают, что слушающий способен опознать иллокутивную цель речевого акта.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Несоблюдение условий успешности ведет к коммуникативным, или иллокутивным, неудачам. Иллокутивная цель не всегда адекватно распознается cлушающим, в таком случае мы имеем дело с коммуникативной неудачей.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Пример: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ru" sz="1200">
                <a:solidFill>
                  <a:schemeClr val="dk1"/>
                </a:solidFill>
              </a:rPr>
              <a:t>Вы не могли бы открыть окно?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ru" sz="1200">
                <a:solidFill>
                  <a:schemeClr val="dk1"/>
                </a:solidFill>
              </a:rPr>
              <a:t>Да, я бы мог.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 этом диалоге второй собеседник не распознает иллокутивную цель первого собеседника (или делает вид, что не распознает).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>
                <a:solidFill>
                  <a:srgbClr val="FF9900"/>
                </a:solidFill>
              </a:rPr>
              <a:t>Теория речевых актов: условия успешности и коммуникативные неудачи</a:t>
            </a:r>
            <a:endParaRPr sz="2133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Какие существуют, на ваш взгляд, способы выхода из коммуникативной неудачи?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>
                <a:solidFill>
                  <a:srgbClr val="FF9900"/>
                </a:solidFill>
              </a:rPr>
              <a:t>Теория речевых актов: условия успешности и коммуникативные неудачи</a:t>
            </a:r>
            <a:endParaRPr sz="2133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Интересной разновидностью коммуникативных неудач являются иллокутивные самоубийства [Вендлер, 1985], т.е. высказывания, само произнесение которых приводит к коммуникативной неудаче.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Используются и другие термины: самофальсификация [Булыгина,Шмелев, 1997] и саморазоблачение [Санников, 1999].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Некоторые примеры иллокутивных самоубийств: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Я молчу…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Я намекаю, что…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Идет дождь, но я так не считаю.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Я всегда лгу.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Я голословно заявляю, что…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Не слушай ничьих советов…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Никогда не говори “никогда”.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Я ни слова не скажу о…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Я не буду даже упоминать о…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