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89" r:id="rId3"/>
    <p:sldId id="498" r:id="rId4"/>
    <p:sldId id="258" r:id="rId5"/>
    <p:sldId id="261" r:id="rId6"/>
    <p:sldId id="296" r:id="rId7"/>
    <p:sldId id="299" r:id="rId8"/>
    <p:sldId id="260" r:id="rId9"/>
    <p:sldId id="392" r:id="rId10"/>
    <p:sldId id="297" r:id="rId11"/>
    <p:sldId id="393" r:id="rId12"/>
    <p:sldId id="262" r:id="rId13"/>
    <p:sldId id="298" r:id="rId14"/>
    <p:sldId id="300" r:id="rId15"/>
    <p:sldId id="499" r:id="rId16"/>
    <p:sldId id="341" r:id="rId17"/>
    <p:sldId id="277" r:id="rId18"/>
    <p:sldId id="266" r:id="rId19"/>
    <p:sldId id="259" r:id="rId20"/>
    <p:sldId id="345" r:id="rId21"/>
    <p:sldId id="301" r:id="rId22"/>
    <p:sldId id="303" r:id="rId23"/>
    <p:sldId id="500" r:id="rId24"/>
    <p:sldId id="257" r:id="rId25"/>
    <p:sldId id="290" r:id="rId26"/>
    <p:sldId id="292" r:id="rId27"/>
    <p:sldId id="293" r:id="rId28"/>
    <p:sldId id="294" r:id="rId29"/>
    <p:sldId id="313" r:id="rId30"/>
    <p:sldId id="302" r:id="rId31"/>
    <p:sldId id="263" r:id="rId32"/>
    <p:sldId id="276" r:id="rId33"/>
    <p:sldId id="265" r:id="rId34"/>
    <p:sldId id="275" r:id="rId35"/>
    <p:sldId id="399" r:id="rId36"/>
    <p:sldId id="501" r:id="rId37"/>
    <p:sldId id="317" r:id="rId38"/>
    <p:sldId id="497" r:id="rId39"/>
    <p:sldId id="446" r:id="rId40"/>
    <p:sldId id="316" r:id="rId41"/>
    <p:sldId id="318" r:id="rId42"/>
    <p:sldId id="456" r:id="rId43"/>
    <p:sldId id="459" r:id="rId44"/>
    <p:sldId id="460" r:id="rId45"/>
    <p:sldId id="461" r:id="rId46"/>
    <p:sldId id="471" r:id="rId47"/>
    <p:sldId id="472" r:id="rId48"/>
    <p:sldId id="473" r:id="rId49"/>
    <p:sldId id="474" r:id="rId50"/>
    <p:sldId id="475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41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5D97-F9BE-442E-B638-1FC4A7E04F98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A6AF-89E0-4792-9811-46F1C8F202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8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1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9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2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0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94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566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3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6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0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1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45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6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7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9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77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2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21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07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04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14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1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63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11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81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84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16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46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0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05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082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68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9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21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28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38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16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46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47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055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064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8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7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0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1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3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6AF-89E0-4792-9811-46F1C8F202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9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DA1A-9492-45AD-9BEB-463517F998C4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0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9826-4358-4076-A75E-A1F9ED951BA2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060B-B72A-4AF7-A587-7471CCCD461F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E7EE-3B48-4A2B-807F-270E5347370E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F9FC-341B-43BD-A20F-39B106478CD1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FF5-7B3E-48AA-8376-8B8536D5CACE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74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FE8-700B-45D3-9FD7-8D76E0199BCE}" type="datetime1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1F8-A55E-487B-8507-ABDA096FF73A}" type="datetime1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62DF-913B-44A6-970D-DF81B0E91CCB}" type="datetime1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ABE-F155-44A0-9FB7-DA1E9C6263F6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6714-0AD5-4692-95AA-5391459D76E2}" type="datetime1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3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1BE6-53F8-4B52-AC69-2BD39D3E3754}" type="datetime1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3D64-D8A8-43D6-B720-5CE97DB47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ria.ryzhova@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tivelinguistic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corp.ox.ac.uk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scorpora.ru/en/index.html" TargetMode="External"/><Relationship Id="rId4" Type="http://schemas.openxmlformats.org/officeDocument/2006/relationships/hyperlink" Target="http://corpus.byu.edu/coca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лингвистика:</a:t>
            </a:r>
            <a:br>
              <a:rPr lang="ru-RU" sz="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6343" y="4513943"/>
            <a:ext cx="5239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Даша Рыжова</a:t>
            </a:r>
            <a:endParaRPr lang="en-US" sz="2800" dirty="0"/>
          </a:p>
          <a:p>
            <a:pPr algn="r"/>
            <a:r>
              <a:rPr lang="en-US" sz="2800" dirty="0">
                <a:hlinkClick r:id="rId2"/>
              </a:rPr>
              <a:t>daria.ryzhova@mail.ru</a:t>
            </a:r>
            <a:endParaRPr lang="en-US" sz="2800" dirty="0"/>
          </a:p>
          <a:p>
            <a:pPr algn="r"/>
            <a:r>
              <a:rPr lang="en-US" sz="2800" dirty="0"/>
              <a:t>+7-915-286-74-76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003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188" y="0"/>
            <a:ext cx="10515600" cy="99522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Генеративная грамматика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188" y="936153"/>
            <a:ext cx="11789912" cy="5479273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как когнитивная система изолирован от других когнитивных способностей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Живая речь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за пределами исследований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Наследие структурализма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Нехватка адекватных эмпирических данных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искусственно сконструированных примеров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Никакого интереса к семантике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Colorless green ideas sleep furiously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грамматично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хоть и бессмысленно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Furiously sleep ideas green colorless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неграмматично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971" y="870857"/>
            <a:ext cx="11234057" cy="5987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Роль контекста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It can only be the thought of verdure to come, which prompts us in the autumn to buy these dormant white lumps of vegetable matter covered by a brown papery skin, and lovingly to plant them and caring for them. It is a marvel to me that under this cover they are </a:t>
            </a:r>
            <a:r>
              <a:rPr lang="en-US" i="1" dirty="0" err="1"/>
              <a:t>labouring</a:t>
            </a:r>
            <a:r>
              <a:rPr lang="en-US" i="1" dirty="0"/>
              <a:t> unseen at such a rate within to give us the sudden awesome beauty of spring flowering bulbs. While winter reigns the earth reposes but these </a:t>
            </a:r>
            <a:r>
              <a:rPr lang="en-US" i="1" dirty="0" err="1"/>
              <a:t>colourless</a:t>
            </a:r>
            <a:r>
              <a:rPr lang="en-US" i="1" dirty="0"/>
              <a:t> green ideas sleep furiously.</a:t>
            </a:r>
          </a:p>
          <a:p>
            <a:pPr marL="0" indent="0" algn="r">
              <a:buNone/>
            </a:pPr>
            <a:r>
              <a:rPr lang="en-US" dirty="0"/>
              <a:t>C.M. Street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0486" y="43543"/>
            <a:ext cx="10515600" cy="99522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Генеративная грамматика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Критика</a:t>
            </a:r>
          </a:p>
        </p:txBody>
      </p:sp>
    </p:spTree>
    <p:extLst>
      <p:ext uri="{BB962C8B-B14F-4D97-AF65-F5344CB8AC3E}">
        <p14:creationId xmlns:p14="http://schemas.microsoft.com/office/powerpoint/2010/main" val="26834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955" y="273703"/>
            <a:ext cx="10515600" cy="9723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Формальная семантика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сведения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99" y="104444"/>
            <a:ext cx="1310177" cy="161151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397" y="910203"/>
            <a:ext cx="1191371" cy="166792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272955" y="1495648"/>
            <a:ext cx="11532358" cy="461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Ричард Монтегю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(1930-1971)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основатель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Барбара Парти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род.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1940)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основной представитель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Естественный язык можно рассматривать как искусственные языки и описывать их с помощью формальной логики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Семантика предложения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Принцип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композициональности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всей структуры как функция от значения частей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Лексическая семантика за пределами исследований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Каждое предложение может быть истинным или ложным в рамках некоторого возможного мира / ситуации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4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882" y="273703"/>
            <a:ext cx="10515600" cy="972356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Формальная семантика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72955" y="1246059"/>
            <a:ext cx="11532358" cy="5250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boy who is standing in the street is carrying a heavy basket full of bread.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37" y="2838734"/>
            <a:ext cx="2637780" cy="262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38" y="2387624"/>
            <a:ext cx="2515453" cy="3462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7732" y="5944651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situation 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2682" y="5931414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situation 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43" y="2838734"/>
            <a:ext cx="1914525" cy="2626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12012" y="5931414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situation 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5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955" y="273703"/>
            <a:ext cx="10515600" cy="972356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Формальная семантика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Критика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72955" y="1885221"/>
            <a:ext cx="11532358" cy="461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55" y="1246058"/>
            <a:ext cx="11764147" cy="539458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быть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некомпозициональностью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Сыграть в ящик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Бить баклуши</a:t>
            </a:r>
          </a:p>
          <a:p>
            <a:pPr lvl="1">
              <a:buFontTx/>
              <a:buChar char="-"/>
            </a:pP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Страшно красив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делать с близкими синонимами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  		   who is standing in the street is carrying a heavy basket full of bread.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111566" y="3943350"/>
            <a:ext cx="1420837" cy="1611605"/>
            <a:chOff x="1758461" y="3573194"/>
            <a:chExt cx="1420837" cy="1611605"/>
          </a:xfrm>
        </p:grpSpPr>
        <p:sp>
          <p:nvSpPr>
            <p:cNvPr id="5" name="TextBox 4"/>
            <p:cNvSpPr txBox="1"/>
            <p:nvPr/>
          </p:nvSpPr>
          <p:spPr>
            <a:xfrm>
              <a:off x="1758461" y="3573194"/>
              <a:ext cx="14208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boy</a:t>
              </a:r>
            </a:p>
            <a:p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orphan</a:t>
              </a:r>
            </a:p>
            <a:p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pauper</a:t>
              </a:r>
            </a:p>
            <a:p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urchin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Левая фигурная скобка 5"/>
            <p:cNvSpPr/>
            <p:nvPr/>
          </p:nvSpPr>
          <p:spPr>
            <a:xfrm>
              <a:off x="1758461" y="3727939"/>
              <a:ext cx="98473" cy="145686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8" name="Правая фигурная скобка 7"/>
            <p:cNvSpPr/>
            <p:nvPr/>
          </p:nvSpPr>
          <p:spPr>
            <a:xfrm>
              <a:off x="2827605" y="3727938"/>
              <a:ext cx="56273" cy="145686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</p:spTree>
    <p:extLst>
      <p:ext uri="{BB962C8B-B14F-4D97-AF65-F5344CB8AC3E}">
        <p14:creationId xmlns:p14="http://schemas.microsoft.com/office/powerpoint/2010/main" val="18693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5" y="260194"/>
            <a:ext cx="10515600" cy="93901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068" y="1199213"/>
            <a:ext cx="11471221" cy="533649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(Cognitive Linguistics, CL):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история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как протест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Когнитивные и / или функциональные подходы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методы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квантитативного исследования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Лингвистика пространства как один из ключевых сюжетов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CL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systems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Deixis and the notion of viewer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and Ground, Profile and Base,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Landmark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and Focus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Presupposition and assertion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5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0788" y="468923"/>
            <a:ext cx="9509760" cy="1320800"/>
          </a:xfrm>
        </p:spPr>
        <p:txBody>
          <a:bodyPr/>
          <a:lstStyle/>
          <a:p>
            <a:r>
              <a:rPr lang="en-US" dirty="0"/>
              <a:t>cognitive linguistics vs. Cognitive Linguistics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44714" y="205785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linguistics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включает все возможные направления лингвистических исследований, в которых изучается язык как ментальный феномен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включая генеративную грамматику Хомского!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«ментальный феномен» интерпретируется по-разному в разных парадигмах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“Whereas Generative Grammar is interested in knowledge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language, Cognitive Linguistics is interested in knowledge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language”.</a:t>
            </a:r>
          </a:p>
          <a:p>
            <a:pPr marL="0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Geeraerts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Cuyckens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2007)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02" y="131298"/>
            <a:ext cx="1412303" cy="25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3" y="200233"/>
            <a:ext cx="10515600" cy="7441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Linguistics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783" y="1385888"/>
            <a:ext cx="11617377" cy="5329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Скорее архипелаг, чем остров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Conceptual metaphor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schema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Frame semantics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grammar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Construction grammar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Usage-based linguistics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Prototype theory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Metonymy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Mental spaces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“CL is a flexible framework rather than a single theory of language” (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Geeraerts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2006)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08" y="16434"/>
            <a:ext cx="3861582" cy="266931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0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64" y="230154"/>
            <a:ext cx="11089943" cy="989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–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когнитивные лингвисты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8918"/>
            <a:ext cx="10515600" cy="452804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George Lakoff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род.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1941)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Ronald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Langacker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род.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1942)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Leonard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Talmy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род.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1940)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Charles Fillmore (1929—2014)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89" y="2128381"/>
            <a:ext cx="146685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53" y="4814362"/>
            <a:ext cx="1961155" cy="18180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183" y="2102364"/>
            <a:ext cx="1513766" cy="2283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137" y="4814362"/>
            <a:ext cx="1984931" cy="2011634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781" y="536588"/>
            <a:ext cx="10515600" cy="87682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781" y="1672156"/>
            <a:ext cx="11682484" cy="4951572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Зарождается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1970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противовес формальным подходам к языку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Появилась в США, сейчас распространилась на весь мир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Cognitive Linguistics Association (ICLA),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www.cognitivelinguistics.org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Cognitive Linguistics Conference (ICLC),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проводится раз в два года (первая конференция: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1989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Дуйсбург, Германия)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Журнал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“Cognitive Linguistics” (since 1990)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“Cognitive Linguistics Research” (since 1990)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8270543" y="1413409"/>
            <a:ext cx="36666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0543" y="882114"/>
            <a:ext cx="11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1970s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73853" y="882114"/>
            <a:ext cx="11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5" y="260194"/>
            <a:ext cx="10515600" cy="93901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068" y="1199213"/>
            <a:ext cx="11471221" cy="533649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(Cognitive Linguistics, CL):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история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протест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Когнитивные и / или функциональные подходы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квантитативного исследования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Лингвистика пространства как один из ключевых сюжетов </a:t>
            </a:r>
            <a:r>
              <a:rPr lang="en-US" dirty="0">
                <a:cs typeface="Arial" panose="020B0604020202020204" pitchFamily="34" charset="0"/>
              </a:rPr>
              <a:t>CL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systems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Deixis and the notion of viewer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and Ground, Profile and Base,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Trajector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Landmark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 and Focus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Presupposition and assertion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7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2686"/>
            <a:ext cx="10515600" cy="4464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ru-RU" baseline="30000" dirty="0"/>
              <a:t>-я</a:t>
            </a:r>
            <a:r>
              <a:rPr lang="ru-RU" dirty="0"/>
              <a:t> волна</a:t>
            </a:r>
            <a:r>
              <a:rPr lang="en-US" dirty="0"/>
              <a:t>:</a:t>
            </a:r>
            <a:r>
              <a:rPr lang="ru-RU" dirty="0"/>
              <a:t> США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генеративный </a:t>
            </a:r>
            <a:r>
              <a:rPr lang="ru-RU" dirty="0" err="1"/>
              <a:t>бекграунд</a:t>
            </a:r>
            <a:r>
              <a:rPr lang="en-US" dirty="0"/>
              <a:t>)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Ch. Fillmore, G. </a:t>
            </a:r>
            <a:r>
              <a:rPr lang="en-US" dirty="0" err="1"/>
              <a:t>Lakoff</a:t>
            </a:r>
            <a:r>
              <a:rPr lang="en-US" dirty="0"/>
              <a:t>, L. </a:t>
            </a:r>
            <a:r>
              <a:rPr lang="en-US" dirty="0" err="1"/>
              <a:t>Talmy</a:t>
            </a:r>
            <a:r>
              <a:rPr lang="en-US" dirty="0"/>
              <a:t>, R. </a:t>
            </a:r>
            <a:r>
              <a:rPr lang="en-US" dirty="0" err="1"/>
              <a:t>Langacker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Gilles </a:t>
            </a:r>
            <a:r>
              <a:rPr lang="en-US" dirty="0" err="1"/>
              <a:t>Fauconnier</a:t>
            </a:r>
            <a:r>
              <a:rPr lang="en-US" dirty="0"/>
              <a:t>, Eve </a:t>
            </a:r>
            <a:r>
              <a:rPr lang="en-US" dirty="0" err="1"/>
              <a:t>Sweetser</a:t>
            </a:r>
            <a:r>
              <a:rPr lang="en-US" dirty="0"/>
              <a:t>, Mark Johnson, Mark Turner, Ray Gibbs, Bill Croft, Adele Goldberg, Dave Tuggy, Laura </a:t>
            </a:r>
            <a:r>
              <a:rPr lang="en-US" dirty="0" err="1"/>
              <a:t>Janda</a:t>
            </a:r>
            <a:r>
              <a:rPr lang="en-US" dirty="0"/>
              <a:t>, Suzanne </a:t>
            </a:r>
            <a:r>
              <a:rPr lang="en-US" dirty="0" err="1"/>
              <a:t>Kemmer</a:t>
            </a:r>
            <a:r>
              <a:rPr lang="en-US" dirty="0"/>
              <a:t>, Sally Rice, Ricardo Maldonado, and Karen van Hoek</a:t>
            </a:r>
            <a:br>
              <a:rPr lang="en-US" dirty="0"/>
            </a:br>
            <a:endParaRPr lang="en-US" dirty="0"/>
          </a:p>
          <a:p>
            <a:r>
              <a:rPr lang="en-US" dirty="0"/>
              <a:t>2</a:t>
            </a:r>
            <a:r>
              <a:rPr lang="ru-RU" baseline="30000" dirty="0"/>
              <a:t>-я</a:t>
            </a:r>
            <a:r>
              <a:rPr lang="en-US" dirty="0"/>
              <a:t> </a:t>
            </a:r>
            <a:r>
              <a:rPr lang="ru-RU" dirty="0"/>
              <a:t>волна</a:t>
            </a:r>
            <a:r>
              <a:rPr lang="en-US" dirty="0"/>
              <a:t>: </a:t>
            </a:r>
            <a:r>
              <a:rPr lang="ru-RU" dirty="0"/>
              <a:t>Европа</a:t>
            </a:r>
            <a:r>
              <a:rPr lang="en-US" dirty="0"/>
              <a:t> (</a:t>
            </a:r>
            <a:r>
              <a:rPr lang="ru-RU" dirty="0"/>
              <a:t>функциональный </a:t>
            </a:r>
            <a:r>
              <a:rPr lang="ru-RU" dirty="0" err="1"/>
              <a:t>бекграунд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Ren</a:t>
            </a:r>
            <a:r>
              <a:rPr lang="en-US" dirty="0">
                <a:cs typeface="Times New Roman" panose="02020603050405020304" pitchFamily="18" charset="0"/>
              </a:rPr>
              <a:t>é</a:t>
            </a:r>
            <a:r>
              <a:rPr lang="en-US" dirty="0"/>
              <a:t> Dirven, </a:t>
            </a:r>
            <a:r>
              <a:rPr lang="en-US" dirty="0" err="1"/>
              <a:t>Brygida</a:t>
            </a:r>
            <a:r>
              <a:rPr lang="en-US" dirty="0"/>
              <a:t> </a:t>
            </a:r>
            <a:r>
              <a:rPr lang="en-US" dirty="0" err="1"/>
              <a:t>Rudzka-Ostyn</a:t>
            </a:r>
            <a:r>
              <a:rPr lang="en-US" dirty="0"/>
              <a:t>, John Taylor, Chris Sinha, </a:t>
            </a:r>
            <a:r>
              <a:rPr lang="en-US" dirty="0" err="1"/>
              <a:t>Arie</a:t>
            </a:r>
            <a:r>
              <a:rPr lang="en-US" dirty="0"/>
              <a:t> </a:t>
            </a:r>
            <a:r>
              <a:rPr lang="en-US" dirty="0" err="1"/>
              <a:t>Verhagen</a:t>
            </a:r>
            <a:r>
              <a:rPr lang="en-US" dirty="0"/>
              <a:t>, Barbara </a:t>
            </a:r>
            <a:r>
              <a:rPr lang="en-US" dirty="0" err="1"/>
              <a:t>Lewandowska-Tomaszczyk</a:t>
            </a:r>
            <a:r>
              <a:rPr lang="en-US" dirty="0"/>
              <a:t>, Peter Harder, G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ü</a:t>
            </a:r>
            <a:r>
              <a:rPr lang="en-US" dirty="0"/>
              <a:t>nter </a:t>
            </a:r>
            <a:r>
              <a:rPr lang="en-US" dirty="0" err="1"/>
              <a:t>Radden</a:t>
            </a:r>
            <a:br>
              <a:rPr lang="en-US" dirty="0"/>
            </a:b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18873"/>
            <a:ext cx="10515600" cy="87682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955" y="217356"/>
            <a:ext cx="10515600" cy="10060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лингвистика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сведения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72955" y="1885221"/>
            <a:ext cx="11532358" cy="461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55" y="1533378"/>
            <a:ext cx="11764147" cy="5107266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Структурализм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Пражская школа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предтеча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Роман Осипович Якобсон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(1896 — 1992)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Центральная роль значения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Языковые структуры и лингвистические процессы напрямую зависят от функций языка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Индуктивные, а не дедуктивные методы; эмпирическая база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90" y="1139077"/>
            <a:ext cx="1772529" cy="228951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9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821" y="28927"/>
            <a:ext cx="11532358" cy="97235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и / или когнитивная лингвистика</a:t>
            </a: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1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Nuyts</a:t>
            </a:r>
            <a:r>
              <a:rPr lang="en-US" sz="3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2006)</a:t>
            </a:r>
            <a:endParaRPr lang="ru-RU" sz="3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72955" y="1885221"/>
            <a:ext cx="11532358" cy="461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687" y="1045303"/>
            <a:ext cx="11080845" cy="562829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Разные акценты в базовых принципах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лингвистические структуры нельзя изучать вне контекста (форма определяется теми функциями, которым она служит)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основных принципов организации человеческого сознания, ответственных, в том числе, за порождение и понимание языковых структур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Области исследования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больший интерес к морфологии, дискурсу, типологии, диахронии (поиск системности во всем)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ориентация на семантические феномены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ключ к человеческому сознанию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Нет четкой границы между этими двумя парадигмами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Cognitive-functional linguistics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2003)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5" y="260194"/>
            <a:ext cx="10515600" cy="93901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068" y="1199213"/>
            <a:ext cx="11471221" cy="533649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(Cognitive Linguistics, CL):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история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как протест</a:t>
            </a: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Когнитивные и / или функциональные подходы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методы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квантитативного исследования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Лингвистика пространства как один из ключевых сюжетов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CL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systems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Deixis and the notion of viewer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and Ground, Profile and Base,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Landmark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and Focus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Presupposition and assertion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76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811" y="314516"/>
            <a:ext cx="11785980" cy="106390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Фундаментальные вопросы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811" y="1378424"/>
            <a:ext cx="11567616" cy="4742597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взаимодействуют язык и мышление?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влияет на мышление – или наоборот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Влияют ли они оба друг на друга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ли вообще между ними четкая граница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50" y="3641450"/>
            <a:ext cx="5524500" cy="2009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3" y="3525867"/>
            <a:ext cx="1552126" cy="259515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3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811" y="232628"/>
            <a:ext cx="11881514" cy="107983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и когнитивные науки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936" y="1409890"/>
            <a:ext cx="11212774" cy="45405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это часть когнитивных наук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Science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которые включают также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психологию, нейронауку, искусственный интеллект, социологию, антропологию, философию, педагогику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Самые тесные связи с когнитивной психологией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10" y="3303442"/>
            <a:ext cx="4845450" cy="3461036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0062061" y="4133208"/>
            <a:ext cx="1897039" cy="900752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Linguistics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>
            <a:off x="9124911" y="4583584"/>
            <a:ext cx="93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2115792" y="3474674"/>
            <a:ext cx="1897039" cy="900752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Psychology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2" idx="3"/>
          </p:cNvCxnSpPr>
          <p:nvPr/>
        </p:nvCxnSpPr>
        <p:spPr>
          <a:xfrm flipV="1">
            <a:off x="4012831" y="3799946"/>
            <a:ext cx="1821482" cy="12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604911" y="5250501"/>
            <a:ext cx="2011680" cy="947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6499" y="5401122"/>
            <a:ext cx="178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Gestalt Psychology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533422" y="4451273"/>
            <a:ext cx="644577" cy="58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0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663" y="254094"/>
            <a:ext cx="11197989" cy="10798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гештальтпсихология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27" y="1312463"/>
            <a:ext cx="2866029" cy="2090011"/>
          </a:xfr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838200" y="1355395"/>
            <a:ext cx="10824916" cy="505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 контекста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Do you like my coffee?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You make wonderful coffee!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= мне нравится кофе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Do I cook well?</a:t>
            </a:r>
          </a:p>
          <a:p>
            <a:pPr>
              <a:buFontTx/>
              <a:buChar char="-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You make wonderful coffee!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= готовишь ты не очень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41" y="3594569"/>
            <a:ext cx="3362325" cy="31146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0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529" y="276581"/>
            <a:ext cx="11649502" cy="10798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гештальтпсихология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60529" y="1484431"/>
            <a:ext cx="11444784" cy="49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Мы умеем восстанавливать недостающие элементы на базе нашего предшествующего опыта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Peter likes Mary but Bill does not.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Peter went to Istanbul and Mary to Paris.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8" y="2082332"/>
            <a:ext cx="2619238" cy="2793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1" y="3963087"/>
            <a:ext cx="2526257" cy="252625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529" y="258119"/>
            <a:ext cx="11197989" cy="10798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гештальтпсихология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60529" y="1484431"/>
            <a:ext cx="11444784" cy="495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Неоднозначность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She has been to the bank and [paid for her credit].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She has been to the bank and [was looking at the ship].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Мать любит дочь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‘Mother loves daughter.’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‘It is mother whom daughter loves.’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08" y="4218816"/>
            <a:ext cx="2047875" cy="2076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575" y="4095986"/>
            <a:ext cx="1809750" cy="25241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3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80" y="32880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цель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930" y="1791608"/>
            <a:ext cx="11598270" cy="4566989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Концептуализация и категоризация человеческого опыта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язык структурирует наш экстралингвистический опыт? Как мы устанавливаем границы между явлениями реального мира?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наши языковые представления соотносятся с явлениями реального мира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2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5" y="260194"/>
            <a:ext cx="10515600" cy="93901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068" y="1199213"/>
            <a:ext cx="11471221" cy="533649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(Cognitive Linguistics, CL):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история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протест</a:t>
            </a: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Когнитивные и / или функциональные подходы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методы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квантитативного исследования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Лингвистика пространства как один из ключевых сюжетов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CL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systems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Deixis and the notion of viewer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and Ground, Profile and Base,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Landmark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and Focus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Presupposition and assertion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76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955" y="273703"/>
            <a:ext cx="10515600" cy="9723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72955" y="1885221"/>
            <a:ext cx="11532358" cy="461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55" y="1424066"/>
            <a:ext cx="11764147" cy="521657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Generalization Commitment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Commitment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Anthropocentricity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Embodiment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in use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 контекста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как главный фокус лингвистических исследований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Объяснение лингвистических явлений через более общие когнитивные механизмы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8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137" y="310534"/>
            <a:ext cx="11457891" cy="7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 Commitment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137" y="2024110"/>
            <a:ext cx="11699568" cy="47127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Холистический подход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Высказывание обрабатывается на всех уровнях одновременно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Не-автономность синтаксиса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Нет противопоставления синхронии и диахронии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«Модульный подход»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Высказывание обрабатывается последовательно на разных уровнях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Автономный синтаксис в генеративной грамматике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Противопоставление синхронии и диахронии в структурализме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70069" y="5461166"/>
            <a:ext cx="1841882" cy="1209675"/>
            <a:chOff x="3890178" y="4516485"/>
            <a:chExt cx="1841882" cy="1209675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181" y="4516485"/>
              <a:ext cx="1600200" cy="1209675"/>
            </a:xfrm>
            <a:prstGeom prst="rect">
              <a:avLst/>
            </a:prstGeom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>
              <a:off x="3890181" y="4831307"/>
              <a:ext cx="1841879" cy="27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890180" y="4997355"/>
              <a:ext cx="1841879" cy="27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890179" y="5107462"/>
              <a:ext cx="1841879" cy="27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890179" y="5259861"/>
              <a:ext cx="1841879" cy="27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90178" y="5449581"/>
              <a:ext cx="1841879" cy="27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82337" y="5178924"/>
            <a:ext cx="277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семантика – как вишенка на торте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240558" y="5189082"/>
            <a:ext cx="1600200" cy="1547827"/>
            <a:chOff x="5891850" y="4829764"/>
            <a:chExt cx="1600200" cy="1547827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850" y="5167916"/>
              <a:ext cx="1600200" cy="1209675"/>
            </a:xfrm>
            <a:prstGeom prst="rect">
              <a:avLst/>
            </a:prstGeom>
          </p:spPr>
        </p:pic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6691949" y="5054930"/>
              <a:ext cx="1" cy="11204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289" y="4829764"/>
              <a:ext cx="549321" cy="63911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9391010" y="500802"/>
            <a:ext cx="244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Lakoff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1990</a:t>
            </a:r>
            <a:endParaRPr lang="ru-RU" sz="2400" i="1" dirty="0"/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 flipH="1">
            <a:off x="3367585" y="1060401"/>
            <a:ext cx="1527972" cy="9637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0558" y="1205924"/>
            <a:ext cx="362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Тесная связь между всеми уровнями языка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41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500" y="284337"/>
            <a:ext cx="10515600" cy="8222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Commitment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500" y="1543988"/>
            <a:ext cx="11723582" cy="4812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Связь с другими когнитивными доменами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перцепция, знания о мире, эмоции, память и т.п.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Изучать язык – значит, в том числе, изучать другие когнитивные системы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Теоретически, есть два пути исследования связей между языком и другими когнитивными системами: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Изучать язык, опираясь на знания о других системах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Изучать другие системы, опираясь на наши знания о языке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сегодняшний день второй путь кажется более реалистичным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7184" y="464620"/>
            <a:ext cx="259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Lakoff 1990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, Кибрик 2005</a:t>
            </a:r>
            <a:endParaRPr lang="ru-RU" sz="24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55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03" y="300249"/>
            <a:ext cx="11723427" cy="8689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Anthropocentricity, Language Embodiment,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context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588956"/>
            <a:ext cx="11723427" cy="51393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Anthropocentricity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антропоцентричность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Фигура человека в центре очень многих лингвистических явлений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potato eyes, table leg, 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Embodiment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(«воплощение»)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Физический опыт очень сильно влияет на мышление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kill a dream, nourish the hope, 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 контекста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Адекватный анализ лингвистического явления предполагает опору на сведения об участниках коммуникации, времени и месте речевого акта и т.п.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Выше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ниже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наполовину пустой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наполовину полный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03" y="300250"/>
            <a:ext cx="11555627" cy="749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in use, focus on Meaning, Cognitive mechanisms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414601"/>
            <a:ext cx="11723427" cy="49417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in use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Usage-based model of language structure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Langacker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Not language competence (contra Chomsky)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в фокусе лингвистических исследований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Лексическая семантика – во главе угла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полисемия, метафора, метонимия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Объяснение лингвистических явлений через более общие когнитивные механизмы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Особый фокус на топологии и пространстве, поскольку восприятие пространства первично для человека как вида, а значит, и фундаментально для человеческого мышления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3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0F48B-92AA-4A34-B28E-D901996C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C0000"/>
                </a:solidFill>
              </a:rPr>
              <a:t>Обобщение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EEBEA-2FFF-4347-BB19-4863DED6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5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Когнитивная лингвистика как бунт</a:t>
            </a:r>
          </a:p>
          <a:p>
            <a:r>
              <a:rPr lang="ru-RU" dirty="0"/>
              <a:t>Нет необходимости привязываться к одному формальному аппарату</a:t>
            </a:r>
          </a:p>
          <a:p>
            <a:r>
              <a:rPr lang="ru-RU" dirty="0"/>
              <a:t>Нет границ, кругом континуумы</a:t>
            </a:r>
          </a:p>
          <a:p>
            <a:r>
              <a:rPr lang="ru-RU" dirty="0"/>
              <a:t>Значение определяет форму</a:t>
            </a:r>
          </a:p>
          <a:p>
            <a:r>
              <a:rPr lang="ru-RU" dirty="0"/>
              <a:t>Связь языка с другими когнитивными системами и механизмами</a:t>
            </a:r>
          </a:p>
          <a:p>
            <a:r>
              <a:rPr lang="ru-RU" dirty="0"/>
              <a:t>Расширение области интересов лингвистики:</a:t>
            </a:r>
          </a:p>
          <a:p>
            <a:pPr marL="0" indent="0">
              <a:buNone/>
            </a:pPr>
            <a:r>
              <a:rPr lang="ru-RU" dirty="0"/>
              <a:t>Лингвистам интересно ВСЁ, в том числе ошибки, отклонения, речевые расстройства, а также языки жестов и сопровождающая жестикуляция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FE7FE4-76C3-400A-8B47-02CFF10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33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85" y="260194"/>
            <a:ext cx="10515600" cy="93901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068" y="1199213"/>
            <a:ext cx="11471221" cy="533649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Когнитивная лингвистика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(Cognitive Linguistics, CL):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история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как протест</a:t>
            </a:r>
          </a:p>
          <a:p>
            <a:pPr lvl="1"/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Когнитивные и / или функциональные подходы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квантитативного исследования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Лингвистика пространства как один из ключевых сюжетов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CL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systems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Deixis and the notion of viewer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and Ground, Profile and Base,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Landmark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and Focus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Presupposition and assertion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740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886" y="246403"/>
            <a:ext cx="10515600" cy="999218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CL: 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6" y="1335314"/>
            <a:ext cx="11480800" cy="484164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Ориентация на употребление, эмпирические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ранних стадиях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Исследовательская интроспекция как главный метод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Возможные причины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Наследие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генеративизма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Фокус на семантике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отсутствие ресурсов и методологии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научного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9971" cy="4351338"/>
          </a:xfrm>
        </p:spPr>
        <p:txBody>
          <a:bodyPr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Фальсифицируемость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(Karl Popper,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философия науки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Утверждение фальсифицируемо, если его теоретически возможно опровергнуть (например, найти контраргумент или контрпример)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Воспроизводимость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повторить процедуру и воспроизвести результат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без строгой методологии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нефальсифицируемо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невоспроизводимо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999218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CL: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714" y="1528763"/>
            <a:ext cx="10628086" cy="493009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собирать и анализировать эмпирические данные более или менее объективным способом?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Корпусные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Психолингвистические и нейролингвистические эксперименты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как ответ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016" y="21604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Структурализму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Генеративной грамматике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Формальной семантике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3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895" y="300249"/>
            <a:ext cx="10959905" cy="871822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Корпусная лингвистика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895" y="1428351"/>
            <a:ext cx="11723427" cy="5110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Корпус как репрезентативная коллекция текстов (обычно с разметкой), которую можно использовать в лингвистических исследованиях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British National Corpus, BNC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http://www.natcorp.ox.ac.uk/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Corpus of Contemporary American English, COCA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http://corpus.byu.edu/coca/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Национальный корпус русского языка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RNS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http://www.ruscorpora.ru/en/index.html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многие, многие другие…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Корпусная революция в лингвистике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12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543" y="350611"/>
            <a:ext cx="10515600" cy="883104"/>
          </a:xfrm>
        </p:spPr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Корпусная лингвистика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428" y="1407886"/>
            <a:ext cx="11379200" cy="4769077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Изначально – ручной анализ собранных данных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Большие корпуса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потеря четких дихотомий и абсолютных запретов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тенденции вместо строгих правил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оценить, насколько значимы контрпримеры, рушат ли они всю теорию, или это несколько окказиональных исключений?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начала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XX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quantitative turn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CL: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Центральная роль статистического анализа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“Nowadays we can apply statistical methods to corpus distributions and show that the distribution of form is driven by meaning” (Kuznetsova 2012)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Лингвистические профили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значения через призму формы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Грамматическое профилирование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разные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словоизментельные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аффиксы распределены относительно основ с разной семантикой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Семантическое профилирование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выбираются разные словообразовательные аффиксы в зависимости от семантики основы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Конструкционное профилирование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каких конструкциях употребляется слово и как выбор этих конструкций зависит от семантики слова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Коллострукционное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профилирование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 слота в конструкции с точки зрения его семантических предпочтений (на основе исследования его наиболее частотных наполнителей)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066314" y="6037203"/>
            <a:ext cx="38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Adopted from Kuznetsova 2012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76262" y="1736726"/>
            <a:ext cx="11026775" cy="2852737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грамматического профилирования</a:t>
            </a: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гендерные стереотипы</a:t>
            </a: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(Kuznetsova 2012)</a:t>
            </a:r>
            <a:endParaRPr lang="ru-RU" sz="4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НКРЯ, база глагольных форм и их частотности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глаголы, у которых есть форма прошедшего времени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(24 872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лексемы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сказал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‘say-pst.masc.sg’</a:t>
            </a:r>
          </a:p>
          <a:p>
            <a:pPr marL="536575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сказал</a:t>
            </a:r>
            <a:r>
              <a:rPr lang="ru-RU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‘say-pst.fem.sg’</a:t>
            </a:r>
          </a:p>
          <a:p>
            <a:pPr marL="536575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сказал</a:t>
            </a:r>
            <a:r>
              <a:rPr lang="ru-RU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‘say-pst.neut.sg’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86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54075"/>
          </a:xfrm>
        </p:spPr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0162"/>
            <a:ext cx="10515600" cy="523875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Удаление всех глаголов с низким уровнем частотности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меньше 20 раз встретились в корпусе в форме прошедшего времени единственного числа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осталось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8 340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лексем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Удаление глаголов, которые очень сильно тяготеют к использованию в форме среднего рода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безличные глаголы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рассветать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ср.р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осталось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8 245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лексем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оставшихся глаголов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Соотношение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fem:masc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fem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число примеров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fem.pst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окончанием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число примеров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masc.pst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окончанием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7" y="136525"/>
            <a:ext cx="11771086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глаголов с соотношением </a:t>
            </a:r>
            <a:r>
              <a:rPr lang="en-US" sz="32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fem:masc</a:t>
            </a:r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ru-RU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3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ru-RU" sz="32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3" y="1142718"/>
            <a:ext cx="6977013" cy="55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99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«мужских» глаголов: семантические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825625"/>
            <a:ext cx="11190514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Начальствовать, предводительствовать, курировать, провоевать, перестрелять, рыбачить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Негативно оцениваемое поведение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Пьянствовать, докурить, промотать, отгрохать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Глаголы речи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Аргументировать, ораторствовать, переоценивать, недопонять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6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«мужских» глаголов: семантические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Физические действия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срубить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перерубить, сколачивать, разломать, расталкивать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Богослужебные действия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Заповедать, вопросить, обессмертить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Жесты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Понурить (голову), потирать (руки)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«женских» глаголов: семантические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материнство, домохозяйство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ведьминские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штучки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Забеременеть, родить, печь, мыть, доить, стелить, приворожить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Эмоции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Всплакнуть, поплакать, проплакать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Отношения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Кокетничать, отшить, умилить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261" y="0"/>
            <a:ext cx="10515600" cy="812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Структурализм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913" y="681476"/>
            <a:ext cx="11969087" cy="5674874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Фердинанд де Соссюр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(1857—1913)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Курс общей лингвистики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– это модульная, автономная и полностью самодостаточная система знаков, которые комбинируются согласно определенным правилам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LANGUE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как система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vs. PAROLE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Фокус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langue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изучать синхронию и диахронию (отдельно друг от друга!)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Европейская и американская версии структурализма: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Европейская «мягкая»: описывает семантику через оппозиции внутри системы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Американская «радикальная»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семантика за пределами лингвистики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01" y="136525"/>
            <a:ext cx="1713468" cy="207464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«женских» глаголов: семантические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Внешность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похорошеть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накрасить, заплести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Впорхнуть, вплывать, прошуршать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Разговоры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Щебетать,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кудахдать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262" y="302016"/>
            <a:ext cx="10515600" cy="12313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Структурализм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971" y="1665898"/>
            <a:ext cx="11244058" cy="4557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Синхронно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Фонетика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[m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ð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Морфология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существительное, изменяется по числам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mothers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Семантика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состоит из компонентов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+ ‘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женский пол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+ ‘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Диахронически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праиндоевропейском могло выглядеть как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mehtér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585" y="287948"/>
            <a:ext cx="10515600" cy="956592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Структурализм: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716" y="1481071"/>
            <a:ext cx="11987284" cy="4919729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 пределами исследований живая речь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Примитивное представление семантики</a:t>
            </a: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Искусственное деление на синхронию и диахронию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(язык меняется непрерывно)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2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113450"/>
            <a:ext cx="10515600" cy="88610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Генеративная грамматика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044" y="1365962"/>
            <a:ext cx="11789912" cy="5172950"/>
          </a:xfrm>
        </p:spPr>
        <p:txBody>
          <a:bodyPr>
            <a:no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Ноэм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Хомский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род.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1928)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“Syntactic structures” (1957)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генеративный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подход к языку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помощью синтаксических правил порождаются правильные предложения и не порождаются неправильные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OK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John loves 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* John love Mary, * John Mary loves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Фокус на языковой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компетенции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competence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langue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структуралистов)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Почему мы способны понять бесконечное число предложений, которые мы раньше никогда не слышали?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ребенок усваивает язык всего за 3 года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Врожденные универсальные языковые структуры и правила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573" y="113450"/>
            <a:ext cx="1698038" cy="22757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3D64-D8A8-43D6-B720-5CE97DB476BD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215050"/>
            <a:ext cx="10515600" cy="88610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Генеративная грамматика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сведения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80342" y="1727202"/>
            <a:ext cx="1727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LEXICON</a:t>
            </a:r>
            <a:endParaRPr lang="ru-RU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80342" y="3256522"/>
            <a:ext cx="1727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SYNTACTIC COMPONENT</a:t>
            </a:r>
            <a:endParaRPr lang="ru-RU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8200" y="4949373"/>
            <a:ext cx="1727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SEMANTIC COMPONENT</a:t>
            </a:r>
            <a:endParaRPr lang="ru-RU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59200" y="4949373"/>
            <a:ext cx="1727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PHONETIC COMPONENT</a:t>
            </a:r>
            <a:endParaRPr lang="ru-RU" b="1" dirty="0"/>
          </a:p>
        </p:txBody>
      </p:sp>
      <p:cxnSp>
        <p:nvCxnSpPr>
          <p:cNvPr id="11" name="Прямая со стрелкой 10"/>
          <p:cNvCxnSpPr>
            <a:stCxn id="6" idx="2"/>
            <a:endCxn id="7" idx="0"/>
          </p:cNvCxnSpPr>
          <p:nvPr/>
        </p:nvCxnSpPr>
        <p:spPr>
          <a:xfrm>
            <a:off x="3243942" y="2438402"/>
            <a:ext cx="0" cy="818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2"/>
            <a:endCxn id="8" idx="0"/>
          </p:cNvCxnSpPr>
          <p:nvPr/>
        </p:nvCxnSpPr>
        <p:spPr>
          <a:xfrm flipH="1">
            <a:off x="1701800" y="3967722"/>
            <a:ext cx="1542142" cy="98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2"/>
            <a:endCxn id="9" idx="0"/>
          </p:cNvCxnSpPr>
          <p:nvPr/>
        </p:nvCxnSpPr>
        <p:spPr>
          <a:xfrm>
            <a:off x="3243942" y="3967722"/>
            <a:ext cx="1378858" cy="98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50228" y="1724707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слов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7112" y="3155779"/>
            <a:ext cx="1883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Генерация синтаксической структуры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5705812"/>
            <a:ext cx="187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Интерпретация синтаксических структур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59200" y="5663967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Озвучивание всей цепочки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02714" y="2185742"/>
            <a:ext cx="2815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«Настройка» универсальных врожденных структур под конкретный язык (и конкретную ситуацию)</a:t>
            </a:r>
            <a:r>
              <a:rPr lang="en-US" sz="2000" dirty="0"/>
              <a:t> =</a:t>
            </a:r>
            <a:r>
              <a:rPr lang="ru-RU" sz="2000" dirty="0"/>
              <a:t> Языковая </a:t>
            </a:r>
            <a:r>
              <a:rPr lang="ru-RU" sz="2000" b="1" dirty="0"/>
              <a:t>компетенция</a:t>
            </a:r>
            <a:r>
              <a:rPr lang="en-US" sz="2000" dirty="0"/>
              <a:t> =</a:t>
            </a:r>
            <a:r>
              <a:rPr lang="ru-RU" sz="2000" dirty="0"/>
              <a:t> Объект лингвистики</a:t>
            </a:r>
            <a:endParaRPr lang="en-US" sz="2000" dirty="0"/>
          </a:p>
        </p:txBody>
      </p:sp>
      <p:cxnSp>
        <p:nvCxnSpPr>
          <p:cNvPr id="24" name="Прямая соединительная линия 23"/>
          <p:cNvCxnSpPr>
            <a:stCxn id="7" idx="3"/>
            <a:endCxn id="22" idx="1"/>
          </p:cNvCxnSpPr>
          <p:nvPr/>
        </p:nvCxnSpPr>
        <p:spPr>
          <a:xfrm flipV="1">
            <a:off x="4107542" y="3463015"/>
            <a:ext cx="3095172" cy="1491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34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10622</TotalTime>
  <Words>2788</Words>
  <Application>Microsoft Office PowerPoint</Application>
  <PresentationFormat>Широкоэкранный</PresentationFormat>
  <Paragraphs>545</Paragraphs>
  <Slides>50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Тема Office</vt:lpstr>
      <vt:lpstr>Когнитивная лингвистика: Введение</vt:lpstr>
      <vt:lpstr>План</vt:lpstr>
      <vt:lpstr>План</vt:lpstr>
      <vt:lpstr>CL как ответ</vt:lpstr>
      <vt:lpstr>Структурализм: Базовые сведения</vt:lpstr>
      <vt:lpstr>Структурализм: mother</vt:lpstr>
      <vt:lpstr>Структурализм: Критика</vt:lpstr>
      <vt:lpstr>Генеративная грамматика: Базовые сведения</vt:lpstr>
      <vt:lpstr>Генеративная грамматика: Базовые сведения</vt:lpstr>
      <vt:lpstr>Генеративная грамматика: Критика</vt:lpstr>
      <vt:lpstr>Генеративная грамматика: Критика</vt:lpstr>
      <vt:lpstr>Формальная семантика: Базовые сведения</vt:lpstr>
      <vt:lpstr>Формальная семантика: Пример</vt:lpstr>
      <vt:lpstr>Формальная семантика: Критика</vt:lpstr>
      <vt:lpstr>План</vt:lpstr>
      <vt:lpstr>cognitive linguistics vs. Cognitive Linguistics</vt:lpstr>
      <vt:lpstr>Когнитивная лингвистика (Cognitive Linguistics)</vt:lpstr>
      <vt:lpstr>Когнитивная лингвистика – это когнитивные лингвисты</vt:lpstr>
      <vt:lpstr>История CL</vt:lpstr>
      <vt:lpstr>История CL</vt:lpstr>
      <vt:lpstr>Функциональная лингвистика: Базовые сведения</vt:lpstr>
      <vt:lpstr>Функциональная и / или когнитивная лингвистика (Nuyts 2006)</vt:lpstr>
      <vt:lpstr>План</vt:lpstr>
      <vt:lpstr>Фундаментальные вопросы CL</vt:lpstr>
      <vt:lpstr>Когнитивная лингвистика и когнитивные науки</vt:lpstr>
      <vt:lpstr>CL и гештальтпсихология</vt:lpstr>
      <vt:lpstr>CL и гештальтпсихология</vt:lpstr>
      <vt:lpstr>CL и гештальтпсихология</vt:lpstr>
      <vt:lpstr>Основная цель CL</vt:lpstr>
      <vt:lpstr>CL: Основные принципы</vt:lpstr>
      <vt:lpstr>Generalization Commitment</vt:lpstr>
      <vt:lpstr>Cognitive Commitment</vt:lpstr>
      <vt:lpstr>Anthropocentricity, Language Embodiment, Role of context</vt:lpstr>
      <vt:lpstr>Language in use, focus on Meaning, Cognitive mechanisms</vt:lpstr>
      <vt:lpstr>Обобщение</vt:lpstr>
      <vt:lpstr>План</vt:lpstr>
      <vt:lpstr>CL: Методология</vt:lpstr>
      <vt:lpstr>Поиск научного метода</vt:lpstr>
      <vt:lpstr>CL: Методология</vt:lpstr>
      <vt:lpstr>Корпусная лингвистика</vt:lpstr>
      <vt:lpstr>Корпусная лингвистика</vt:lpstr>
      <vt:lpstr>Лингвистические профили</vt:lpstr>
      <vt:lpstr>Пример грамматического профилирования: гендерные стереотипы (Kuznetsova 2012)</vt:lpstr>
      <vt:lpstr>Данные</vt:lpstr>
      <vt:lpstr>Методология</vt:lpstr>
      <vt:lpstr>Распределение глаголов с соотношением fem:masc от 0 до 2</vt:lpstr>
      <vt:lpstr>Топ-100 «мужских» глаголов: семантические классы</vt:lpstr>
      <vt:lpstr>Топ-100 «мужских» глаголов: семантические классы</vt:lpstr>
      <vt:lpstr>Топ-100 «женских» глаголов: семантические классы</vt:lpstr>
      <vt:lpstr>Топ-100 «женских» глаголов: семантические 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Cognitive Linguistics</dc:title>
  <dc:creator>Natalia Zevakhina</dc:creator>
  <cp:lastModifiedBy>ДР</cp:lastModifiedBy>
  <cp:revision>958</cp:revision>
  <dcterms:created xsi:type="dcterms:W3CDTF">2014-11-08T10:27:46Z</dcterms:created>
  <dcterms:modified xsi:type="dcterms:W3CDTF">2021-09-29T20:35:34Z</dcterms:modified>
</cp:coreProperties>
</file>