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82" r:id="rId4"/>
  </p:sldMasterIdLst>
  <p:notesMasterIdLst>
    <p:notesMasterId r:id="rId24"/>
  </p:notesMasterIdLst>
  <p:handoutMasterIdLst>
    <p:handoutMasterId r:id="rId25"/>
  </p:handoutMasterIdLst>
  <p:sldIdLst>
    <p:sldId id="256" r:id="rId5"/>
    <p:sldId id="605" r:id="rId6"/>
    <p:sldId id="521" r:id="rId7"/>
    <p:sldId id="689" r:id="rId8"/>
    <p:sldId id="618" r:id="rId9"/>
    <p:sldId id="593" r:id="rId10"/>
    <p:sldId id="634" r:id="rId11"/>
    <p:sldId id="680" r:id="rId12"/>
    <p:sldId id="681" r:id="rId13"/>
    <p:sldId id="632" r:id="rId14"/>
    <p:sldId id="633" r:id="rId15"/>
    <p:sldId id="692" r:id="rId16"/>
    <p:sldId id="693" r:id="rId17"/>
    <p:sldId id="610" r:id="rId18"/>
    <p:sldId id="611" r:id="rId19"/>
    <p:sldId id="690" r:id="rId20"/>
    <p:sldId id="694" r:id="rId21"/>
    <p:sldId id="691" r:id="rId22"/>
    <p:sldId id="630" r:id="rId23"/>
  </p:sldIdLst>
  <p:sldSz cx="9720263" cy="8999538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기본 구역" id="{B0678D4F-9759-4AA9-B6A2-E084B76D7AFD}">
          <p14:sldIdLst>
            <p14:sldId id="256"/>
            <p14:sldId id="605"/>
            <p14:sldId id="521"/>
          </p14:sldIdLst>
        </p14:section>
        <p14:section name="My pgae" id="{5542F423-23FB-4390-B6FB-45AC1A8A70B8}">
          <p14:sldIdLst>
            <p14:sldId id="689"/>
          </p14:sldIdLst>
        </p14:section>
        <p14:section name="E-mail 변경하기" id="{35DC4522-BAD4-4086-82FB-287E074DA0AF}">
          <p14:sldIdLst>
            <p14:sldId id="618"/>
            <p14:sldId id="593"/>
            <p14:sldId id="634"/>
            <p14:sldId id="680"/>
            <p14:sldId id="681"/>
            <p14:sldId id="632"/>
            <p14:sldId id="633"/>
          </p14:sldIdLst>
        </p14:section>
        <p14:section name="Change password" id="{36184185-8F29-46CD-B80B-6F07F23B084C}">
          <p14:sldIdLst>
            <p14:sldId id="692"/>
          </p14:sldIdLst>
        </p14:section>
        <p14:section name="Change secret question" id="{38C71B15-1A75-442B-B88F-E74CD1C9C790}">
          <p14:sldIdLst>
            <p14:sldId id="693"/>
          </p14:sldIdLst>
        </p14:section>
        <p14:section name="Singup" id="{041B04C0-800F-4018-98BC-2908C35705AC}">
          <p14:sldIdLst>
            <p14:sldId id="610"/>
            <p14:sldId id="611"/>
            <p14:sldId id="690"/>
            <p14:sldId id="694"/>
            <p14:sldId id="691"/>
            <p14:sldId id="630"/>
          </p14:sldIdLst>
        </p14:section>
      </p14:sectionLst>
    </p:ext>
    <p:ext uri="{EFAFB233-063F-42B5-8137-9DF3F51BA10A}">
      <p15:sldGuideLst xmlns:p15="http://schemas.microsoft.com/office/powerpoint/2012/main">
        <p15:guide id="1" pos="4241" userDrawn="1">
          <p15:clr>
            <a:srgbClr val="A4A3A4"/>
          </p15:clr>
        </p15:guide>
        <p15:guide id="3" orient="horz" pos="861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pos="31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HAN" initials="AYH" lastIdx="1" clrIdx="0">
    <p:extLst>
      <p:ext uri="{19B8F6BF-5375-455C-9EA6-DF929625EA0E}">
        <p15:presenceInfo xmlns:p15="http://schemas.microsoft.com/office/powerpoint/2012/main" userId="AYHAN" providerId="None"/>
      </p:ext>
    </p:extLst>
  </p:cmAuthor>
  <p:cmAuthor id="2" name="진현구" initials="진" lastIdx="17" clrIdx="1">
    <p:extLst>
      <p:ext uri="{19B8F6BF-5375-455C-9EA6-DF929625EA0E}">
        <p15:presenceInfo xmlns:p15="http://schemas.microsoft.com/office/powerpoint/2012/main" userId="진현구" providerId="None"/>
      </p:ext>
    </p:extLst>
  </p:cmAuthor>
  <p:cmAuthor id="3" name="문선미" initials="문" lastIdx="5" clrIdx="2">
    <p:extLst>
      <p:ext uri="{19B8F6BF-5375-455C-9EA6-DF929625EA0E}">
        <p15:presenceInfo xmlns:p15="http://schemas.microsoft.com/office/powerpoint/2012/main" userId="문선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9EF"/>
    <a:srgbClr val="008E03"/>
    <a:srgbClr val="0000FF"/>
    <a:srgbClr val="14F3F8"/>
    <a:srgbClr val="0066FF"/>
    <a:srgbClr val="FF3300"/>
    <a:srgbClr val="BFBFBF"/>
    <a:srgbClr val="E7E7E7"/>
    <a:srgbClr val="7F7F7F"/>
    <a:srgbClr val="C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ACC4F-6E52-4A5D-944D-BDF499FB8DF8}">
  <a:tblStyle styleId="{8DCACC4F-6E52-4A5D-944D-BDF499FB8DF8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2D9A7B0-5ABB-4CB4-BFA5-D9479169EAD6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AA484-CE89-4B0D-97F4-EAD2DBEC0DD7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7AAA7E0-4CB9-4249-97F6-F45D3F1853AF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2F261CE-5B3F-432E-95D3-B71EF7CD5327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D09A690-D9B8-48E8-8FB8-39FD77E79A72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DB25CED-8ED5-4079-B4E1-1D6FF675B09A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25D7CF0-6701-4F6F-ADB4-601C0AE0BBAC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2AD16E8-D92E-45B2-B96D-F76EC93FC8AC}" styleName="Table_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238A1DF-F128-481C-AD9C-BADAD3A07DF2}" styleName="Table_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6EF72DB-25ED-4242-AF31-547517DC425F}" styleName="Table_1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14BE6AF-D752-4ACA-9C0D-5DC880A55951}" styleName="Table_1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542AC3A-D88B-47E3-8561-656FC55A9B86}" styleName="Table_1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30A479E-D90B-447A-97E5-A5C9199FF489}" styleName="Table_1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0C1BFBE-4E97-4171-B7D9-EFB614119864}" styleName="Table_1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92ACE94-CEE7-4440-A02F-B6CBBA9F9020}" styleName="Table_1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07359D8-EC5E-484D-9F54-701DAE89C30D}" styleName="Table_1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C4FB592-0E4C-4FDB-8D88-321C2C018D51}" styleName="Table_1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1A5A47-4052-4479-9D5F-9EFF917C9AD4}" styleName="Table_1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19DE4FA-E04E-4954-B225-832E71A53630}" styleName="Table_1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E8B3D2E-DDC5-4BB7-847F-4159793C4B8E}" styleName="Table_2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0AD2A5F-27F1-4C90-8111-5067D65568C2}" styleName="Table_2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8C54D92-DC8A-46CE-AFDC-ECE1C395390A}" styleName="Table_2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C3AD59B-EEFB-4526-BEFC-683378D36A8C}" styleName="Table_2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B238DE3-5FEC-4183-AD90-A34528AEAE27}" styleName="Table_2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0E3B77C-11CF-41F5-BE86-B7D89133962A}" styleName="Table_2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008E33A-9296-4BCB-AE89-0C5373A311B4}" styleName="Table_2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1B7AE7F-ADA8-4AE1-B33F-EF236F83DAB2}" styleName="Table_2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0A0128B-56F7-425A-9D72-14A0CEF9A413}" styleName="Table_2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65260AC-03A6-4091-8018-FB251241BED7}" styleName="Table_2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4CA3E78-6533-461F-A667-467794F7C4DF}" styleName="Table_3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97105E1-6F16-41BE-990E-27B4709C7121}" styleName="Table_3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47A014A-DFE5-4D75-82D9-5DEA07192FAD}" styleName="Table_3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81283B7-0EE3-4C4B-A124-533913A6FD90}" styleName="Table_3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2D92609-455E-4E32-A516-C4CE22686BA7}" styleName="Table_3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5754E2B-BB00-4659-89E6-14B0B8AE9D00}" styleName="Table_3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4E9414C-6641-4E3E-98D4-F28A55FDCE66}" styleName="Table_3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54CBA3B-608B-47CD-93E3-E8BB27059C90}" styleName="Table_3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6DD644D-21D9-4E05-9D31-C1C028F5C51F}" styleName="Table_3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36F858E-EE76-4B36-8E78-E12ECDC37095}" styleName="Table_3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5ED1E69-96F2-46C3-BB8B-2D69031857DF}" styleName="Table_4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6CFEFF8-230C-4DE1-8996-BCAE24BAF406}" styleName="Table_4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96ACB21-17FF-4D8D-8373-91B96839B26C}" styleName="Table_4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0523FC5-D3FE-45AE-B878-5E35CBFA8A1F}" styleName="Table_4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641F1E4-8872-4A75-A2F2-1F02ABDF57ED}" styleName="Table_4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8FFD37-4AA9-4856-BD18-88A45F3D73CA}" styleName="Table_4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90F9F82-4748-494A-80C3-F791AAF28E1C}" styleName="Table_4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F33835B-C045-4094-92BF-0DBE264C708E}" styleName="Table_47"/>
  <a:tblStyle styleId="{AF457365-6AF4-4C54-B6E0-288F9264AD26}" styleName="Table_4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6B4860B-4F41-4387-A3E2-48987DEE4209}" styleName="Table_49"/>
  <a:tblStyle styleId="{F2EEB5C0-B8E2-4682-AB10-9C7BA4937BF1}" styleName="Table_5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5611680-2DA2-4404-A3CB-7F779435CF1E}" styleName="Table_51"/>
  <a:tblStyle styleId="{AD7876B8-F657-4B54-B337-30B6F233ED93}" styleName="Table_5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B761871-E014-4C03-843C-FB2CCD07B31E}" styleName="Table_53"/>
  <a:tblStyle styleId="{BD97D015-51D3-47C9-8E56-2BF236BE5334}" styleName="Table_5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7DCE8E3-95DD-4834-953A-9991AADB0BBA}" styleName="Table_5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28489E8-432E-45D3-AAFA-8A3C7DC313CC}" styleName="Table_5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2FC18E6-4607-4E49-AD45-B628603D2628}" styleName="Table_5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4AE8696-4DC9-4C38-A901-31F37B88CF4B}" styleName="Table_5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474E47-C2C0-47DE-A107-E8E53A58976D}" styleName="Table_5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656C4ED-03D4-4C06-8C49-CC38510D82E0}" styleName="Table_6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0D0755C-0B76-400D-AF43-5C9DF9F89523}" styleName="Table_6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5B7DB19-7F71-4D42-A19C-645C058D0137}" styleName="Table_6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40C48B-B159-4543-A730-38E345810B09}" styleName="Table_6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0021D9B-E554-4241-96F5-A037C6797B62}" styleName="Table_6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697E25B-0884-47DD-AD27-7CE0B15C637B}" styleName="Table_6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ECE09D9-C1B4-4DD1-81D0-63E9A42539B4}" styleName="Table_6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11A35F0-4C3F-4BAA-B998-0430D92FC290}" styleName="Table_6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3758206-4D53-4740-9FAF-2546B1F6BBAD}" styleName="Table_6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D9E18B4-82BC-4DAE-A452-0CFF0296BA9D}" styleName="Table_6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F5983DA-76EC-4E6F-BBDF-3D1A1EFEEBA6}" styleName="Table_7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F4232C4-8D93-4565-B3F9-A19D3F43C50E}" styleName="Table_7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9922CCA-01D1-4A77-A12A-705F2033019B}" styleName="Table_7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F923296-68FC-4C8C-8EA8-642A8E07EC90}" styleName="Table_7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78F924-12BB-4F05-A378-391C54B8A8BC}" styleName="Table_7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E23ED05-9AFF-4393-93D5-8B5EE7424A78}" styleName="Table_7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7F500D-79B0-46AE-A38E-26993F2E6EC2}" styleName="Table_7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02D7690-8F8B-4E16-87DE-D225CA3380CA}" styleName="Table_7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35540AE-DE09-45D7-A5FF-588FCAD3F1C9}" styleName="Table_7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1728C13-B973-4BAE-8CB0-6845283381CC}" styleName="Table_7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BF0F623-06B2-4B26-8DB7-8181437D0DC5}" styleName="Table_8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10E48C5-CFBE-4EA9-93FE-BA071DD33BBC}" styleName="Table_8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AB691E9-2082-41CC-931C-3E30C0161F9A}" styleName="Table_8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3D9C2EA-F53B-4E55-9BE2-BEE1FF8D1819}" styleName="Table_8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A253772-6F4C-48A4-B2DA-5BA59C665D05}" styleName="Table_8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1AFCB23-6E2D-489D-8D7B-93BE20BD9586}" styleName="Table_8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BAB0EDD-1249-443A-87F6-95C05B037FE3}" styleName="Table_8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DA899FC-36E1-443D-B1C0-1CE33BE6DF06}" styleName="Table_8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F3B2D2E-CE91-4193-AD5D-FB4B16AB2909}" styleName="Table_8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03AB7C8-65B6-417E-B79D-6D54D18DFA0D}" styleName="Table_8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89E6530-4DC9-44CB-B356-FC45B897323B}" styleName="Table_9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013CBD9-42B0-4F1E-B7AE-36ADC6DB9B19}" styleName="Table_9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4F8AE0C-A092-46C4-AA0B-02FB93B76FB4}" styleName="Table_9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E40CB20-3FE4-43FE-81B5-BB8EE586637F}" styleName="Table_9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1D344EB-CA04-4258-B5CF-490C7CA51A30}" styleName="Table_9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D120BCD-487B-4BC0-B70F-2971278AB49C}" styleName="Table_9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A4F1DF2-A6E8-4226-BBFC-970A331089AB}" styleName="Table_9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3D43858-CB68-402A-B716-8D8D8AFCC055}" styleName="Table_9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6DDEED3-2968-42DB-A4CF-9BC906226520}" styleName="Table_9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DE24AB-4570-4D45-8AB0-5F9DA61ACAB9}" styleName="Table_9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0CC9421-BB5E-4754-B386-1B2A3C260529}" styleName="Table_10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BB5A651-4AA9-44C6-879D-036FA0F93E91}" styleName="Table_10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F147040-88FE-4FC8-AF1C-D1E53FCC8C88}" styleName="Table_10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CEEFCE2-69CD-4D3D-8E7E-F57AC7F45B6E}" styleName="Table_10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A42618C-D983-4E08-966A-3F97ADF24E9B}" styleName="Table_10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6F10A84-7FFC-4408-84B1-910091D9CE42}" styleName="Table_10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38F91A1-7ADA-4E53-B5AA-F2E5F16FDB39}" styleName="Table_10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9DC7444-A53C-4F9D-8FAE-B223AC4F0603}" styleName="Table_10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E3BBB1A-1D31-422C-92E5-7EA9A2869EB9}" styleName="Table_10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D200AF0-4741-40D2-840C-7C02FA40AD6A}" styleName="Table_10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59DC3D0-8AFB-4099-BD16-37FD6DC817E4}" styleName="Table_11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C27642D-C4EF-485E-B1B7-14F184EE9D40}" styleName="Table_11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FCFB9CA-53B5-4D0C-B85C-03AD3D47464D}" styleName="Table_11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3CCC359-7447-4F36-8B72-236BD5B70997}" styleName="Table_11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2BAC804-C453-4EB1-9CBF-224A8D9EEF3B}" styleName="Table_11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31949E7-2BDA-4946-B12E-27E843AA02AB}" styleName="Table_11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F324D95-3D17-4EEE-8E0E-8E8CF921FFA2}" styleName="Table_11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71C121C-12A5-48CE-84D1-76629AA56E58}" styleName="Table_11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2" autoAdjust="0"/>
    <p:restoredTop sz="95700" autoAdjust="0"/>
  </p:normalViewPr>
  <p:slideViewPr>
    <p:cSldViewPr snapToGrid="0">
      <p:cViewPr>
        <p:scale>
          <a:sx n="75" d="100"/>
          <a:sy n="75" d="100"/>
        </p:scale>
        <p:origin x="2544" y="396"/>
      </p:cViewPr>
      <p:guideLst>
        <p:guide pos="4241"/>
        <p:guide orient="horz" pos="861"/>
        <p:guide pos="22"/>
        <p:guide pos="3152"/>
      </p:guideLst>
    </p:cSldViewPr>
  </p:slideViewPr>
  <p:outlineViewPr>
    <p:cViewPr>
      <p:scale>
        <a:sx n="33" d="100"/>
        <a:sy n="33" d="100"/>
      </p:scale>
      <p:origin x="0" y="-8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03-19T11:41:19.696" idx="5">
    <p:pos x="3893" y="2782"/>
    <p:text>비정상적인 접근 혹은 인증코드값이 틀린경우.</p:text>
    <p:extLst mod="1">
      <p:ext uri="{C676402C-5697-4E1C-873F-D02D1690AC5C}">
        <p15:threadingInfo xmlns:p15="http://schemas.microsoft.com/office/powerpoint/2012/main" timeZoneBias="-540"/>
      </p:ext>
    </p:extLst>
  </p:cm>
  <p:cm authorId="2" dt="2015-03-23T09:56:48.526" idx="15">
    <p:pos x="2364" y="2791"/>
    <p:text>완료후 db에 이메일 인증됨을 알수 있어야함.
인증완료시 캐시 지급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DD7E-C13D-44D6-A94F-0D95495F04E5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B2EAB-99EE-4CB4-B589-55E18A8D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744538"/>
            <a:ext cx="40195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9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7899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744538"/>
            <a:ext cx="40195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79769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5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18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1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70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46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74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0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4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2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6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71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6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5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2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81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6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364510" y="5412207"/>
            <a:ext cx="8991243" cy="124665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9020" y="2275925"/>
            <a:ext cx="8262224" cy="294682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729020" y="5412422"/>
            <a:ext cx="8262224" cy="12466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Spor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5989333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Tournament news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Hall of Fame</a:t>
                      </a: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36513" y="1599168"/>
            <a:ext cx="4708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3625"/>
          <p:cNvSpPr/>
          <p:nvPr userDrawn="1"/>
        </p:nvSpPr>
        <p:spPr>
          <a:xfrm>
            <a:off x="4932363" y="2165735"/>
            <a:ext cx="8694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First visit</a:t>
            </a:r>
          </a:p>
        </p:txBody>
      </p:sp>
      <p:sp>
        <p:nvSpPr>
          <p:cNvPr id="13" name="Shape 3625"/>
          <p:cNvSpPr/>
          <p:nvPr userDrawn="1"/>
        </p:nvSpPr>
        <p:spPr>
          <a:xfrm>
            <a:off x="4932363" y="251251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Free coupon</a:t>
            </a:r>
          </a:p>
        </p:txBody>
      </p:sp>
      <p:sp>
        <p:nvSpPr>
          <p:cNvPr id="14" name="Shape 3625"/>
          <p:cNvSpPr/>
          <p:nvPr userDrawn="1"/>
        </p:nvSpPr>
        <p:spPr>
          <a:xfrm>
            <a:off x="4932363" y="2842084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Charge cash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Shape 3625"/>
          <p:cNvSpPr/>
          <p:nvPr userDrawn="1"/>
        </p:nvSpPr>
        <p:spPr>
          <a:xfrm>
            <a:off x="4932363" y="317164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E-sports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8147" y="4717604"/>
            <a:ext cx="1765547" cy="1835057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4912523" y="6591114"/>
            <a:ext cx="1778518" cy="288000"/>
            <a:chOff x="4912523" y="6963744"/>
            <a:chExt cx="1778518" cy="288000"/>
          </a:xfrm>
        </p:grpSpPr>
        <p:sp>
          <p:nvSpPr>
            <p:cNvPr id="18" name="Shape 3625"/>
            <p:cNvSpPr/>
            <p:nvPr/>
          </p:nvSpPr>
          <p:spPr>
            <a:xfrm>
              <a:off x="4912523" y="6963744"/>
              <a:ext cx="1778518" cy="2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Project Blackout Facebook</a:t>
              </a:r>
              <a:endPara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81"/>
            <a:stretch/>
          </p:blipFill>
          <p:spPr>
            <a:xfrm>
              <a:off x="5000023" y="7042700"/>
              <a:ext cx="141754" cy="130088"/>
            </a:xfrm>
            <a:prstGeom prst="rect">
              <a:avLst/>
            </a:prstGeom>
          </p:spPr>
        </p:pic>
      </p:grpSp>
      <p:sp>
        <p:nvSpPr>
          <p:cNvPr id="20" name="Shape 3625"/>
          <p:cNvSpPr/>
          <p:nvPr userDrawn="1"/>
        </p:nvSpPr>
        <p:spPr>
          <a:xfrm>
            <a:off x="5804131" y="2165735"/>
            <a:ext cx="88925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FAQ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932363" y="3511585"/>
            <a:ext cx="1758678" cy="1154083"/>
          </a:xfrm>
          <a:prstGeom prst="roundRect">
            <a:avLst>
              <a:gd name="adj" fmla="val 4886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 anchorCtr="0"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22" name="Shape 2911"/>
          <p:cNvSpPr txBox="1"/>
          <p:nvPr userDrawn="1"/>
        </p:nvSpPr>
        <p:spPr>
          <a:xfrm>
            <a:off x="4999296" y="3574165"/>
            <a:ext cx="83195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/>
            <a:r>
              <a:rPr lang="en-US" altLang="k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Update preview</a:t>
            </a:r>
            <a:endParaRPr lang="en-US" altLang="ko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970785" y="3774799"/>
            <a:ext cx="1681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372"/>
          <p:cNvSpPr/>
          <p:nvPr userDrawn="1"/>
        </p:nvSpPr>
        <p:spPr>
          <a:xfrm>
            <a:off x="34926" y="8249184"/>
            <a:ext cx="6668768" cy="750353"/>
          </a:xfrm>
          <a:prstGeom prst="roundRect">
            <a:avLst>
              <a:gd name="adj" fmla="val 12063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r"/>
            <a:endParaRPr lang="en-US" altLang="ko" sz="700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pic>
        <p:nvPicPr>
          <p:cNvPr id="29" name="Picture 2" descr="Zepett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4" y="8751790"/>
            <a:ext cx="588898" cy="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BIC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9" y="8629436"/>
            <a:ext cx="454247" cy="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 userDrawn="1"/>
        </p:nvSpPr>
        <p:spPr>
          <a:xfrm>
            <a:off x="196756" y="8313057"/>
            <a:ext cx="6345105" cy="213330"/>
          </a:xfrm>
          <a:prstGeom prst="roundRect">
            <a:avLst>
              <a:gd name="adj" fmla="val 2178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Terms of Service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｜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Privacy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Policy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Game Management Policy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9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Login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Sing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up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Shape 3625"/>
          <p:cNvSpPr/>
          <p:nvPr userDrawn="1"/>
        </p:nvSpPr>
        <p:spPr>
          <a:xfrm>
            <a:off x="4934300" y="1362230"/>
            <a:ext cx="1761775" cy="738533"/>
          </a:xfrm>
          <a:prstGeom prst="roundRect">
            <a:avLst>
              <a:gd name="adj" fmla="val 957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b="1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GAME</a:t>
            </a:r>
            <a:r>
              <a:rPr lang="en-US" altLang="ko" sz="900" b="1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START &gt;&gt;</a:t>
            </a:r>
            <a:endParaRPr lang="ko" altLang="en-US" sz="9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2" name="Shape 2911"/>
          <p:cNvSpPr txBox="1"/>
          <p:nvPr userDrawn="1"/>
        </p:nvSpPr>
        <p:spPr>
          <a:xfrm>
            <a:off x="1486054" y="8699079"/>
            <a:ext cx="5166566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Copyright 2007, Zepetto Co. All rights reserved. Published by Zepetto U.S.A. Inc.</a:t>
            </a:r>
            <a:endParaRPr lang="en-US" altLang="ko" sz="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724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enc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120236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      Charge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 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Coupon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 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History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36513" y="1599168"/>
            <a:ext cx="4708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3625"/>
          <p:cNvSpPr/>
          <p:nvPr userDrawn="1"/>
        </p:nvSpPr>
        <p:spPr>
          <a:xfrm>
            <a:off x="4932363" y="2165735"/>
            <a:ext cx="8694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First visit</a:t>
            </a:r>
          </a:p>
        </p:txBody>
      </p:sp>
      <p:sp>
        <p:nvSpPr>
          <p:cNvPr id="13" name="Shape 3625"/>
          <p:cNvSpPr/>
          <p:nvPr userDrawn="1"/>
        </p:nvSpPr>
        <p:spPr>
          <a:xfrm>
            <a:off x="4932363" y="251251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Free coupon</a:t>
            </a:r>
          </a:p>
        </p:txBody>
      </p:sp>
      <p:sp>
        <p:nvSpPr>
          <p:cNvPr id="14" name="Shape 3625"/>
          <p:cNvSpPr/>
          <p:nvPr userDrawn="1"/>
        </p:nvSpPr>
        <p:spPr>
          <a:xfrm>
            <a:off x="4932363" y="2842084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Charge cash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Shape 3625"/>
          <p:cNvSpPr/>
          <p:nvPr userDrawn="1"/>
        </p:nvSpPr>
        <p:spPr>
          <a:xfrm>
            <a:off x="4932363" y="317164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E-sports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8147" y="4717604"/>
            <a:ext cx="1765547" cy="1835057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4912523" y="6591114"/>
            <a:ext cx="1778518" cy="288000"/>
            <a:chOff x="4912523" y="6963744"/>
            <a:chExt cx="1778518" cy="288000"/>
          </a:xfrm>
        </p:grpSpPr>
        <p:sp>
          <p:nvSpPr>
            <p:cNvPr id="18" name="Shape 3625"/>
            <p:cNvSpPr/>
            <p:nvPr/>
          </p:nvSpPr>
          <p:spPr>
            <a:xfrm>
              <a:off x="4912523" y="6963744"/>
              <a:ext cx="1778518" cy="2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Project Blackout Facebook</a:t>
              </a:r>
              <a:endPara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81"/>
            <a:stretch/>
          </p:blipFill>
          <p:spPr>
            <a:xfrm>
              <a:off x="5000023" y="7042700"/>
              <a:ext cx="141754" cy="130088"/>
            </a:xfrm>
            <a:prstGeom prst="rect">
              <a:avLst/>
            </a:prstGeom>
          </p:spPr>
        </p:pic>
      </p:grpSp>
      <p:sp>
        <p:nvSpPr>
          <p:cNvPr id="20" name="Shape 3625"/>
          <p:cNvSpPr/>
          <p:nvPr userDrawn="1"/>
        </p:nvSpPr>
        <p:spPr>
          <a:xfrm>
            <a:off x="5804131" y="2165735"/>
            <a:ext cx="88925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FAQ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932363" y="3511585"/>
            <a:ext cx="1758678" cy="1154083"/>
          </a:xfrm>
          <a:prstGeom prst="roundRect">
            <a:avLst>
              <a:gd name="adj" fmla="val 4886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 anchorCtr="0"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22" name="Shape 2911"/>
          <p:cNvSpPr txBox="1"/>
          <p:nvPr userDrawn="1"/>
        </p:nvSpPr>
        <p:spPr>
          <a:xfrm>
            <a:off x="4999296" y="3574165"/>
            <a:ext cx="83195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/>
            <a:r>
              <a:rPr lang="en-US" altLang="k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Update preview</a:t>
            </a:r>
            <a:endParaRPr lang="en-US" altLang="ko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970785" y="3774799"/>
            <a:ext cx="1681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3625"/>
          <p:cNvSpPr/>
          <p:nvPr userDrawn="1"/>
        </p:nvSpPr>
        <p:spPr>
          <a:xfrm>
            <a:off x="4934300" y="1362230"/>
            <a:ext cx="1761775" cy="738533"/>
          </a:xfrm>
          <a:prstGeom prst="roundRect">
            <a:avLst>
              <a:gd name="adj" fmla="val 957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b="1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GAME</a:t>
            </a:r>
            <a:r>
              <a:rPr lang="en-US" altLang="ko" sz="900" b="1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START &gt;&gt;</a:t>
            </a:r>
            <a:endParaRPr lang="ko" altLang="en-US" sz="9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Shape 372"/>
          <p:cNvSpPr/>
          <p:nvPr userDrawn="1"/>
        </p:nvSpPr>
        <p:spPr>
          <a:xfrm>
            <a:off x="34926" y="8249184"/>
            <a:ext cx="6668768" cy="750353"/>
          </a:xfrm>
          <a:prstGeom prst="roundRect">
            <a:avLst>
              <a:gd name="adj" fmla="val 12063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r"/>
            <a:endParaRPr lang="en-US" altLang="ko" sz="700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pic>
        <p:nvPicPr>
          <p:cNvPr id="29" name="Picture 2" descr="Zepett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4" y="8751790"/>
            <a:ext cx="588898" cy="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BIC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9" y="8629436"/>
            <a:ext cx="454247" cy="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 userDrawn="1"/>
        </p:nvSpPr>
        <p:spPr>
          <a:xfrm>
            <a:off x="196756" y="8313057"/>
            <a:ext cx="6345105" cy="213330"/>
          </a:xfrm>
          <a:prstGeom prst="roundRect">
            <a:avLst>
              <a:gd name="adj" fmla="val 2178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Terms of Service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｜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Privacy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Policy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Game Management Policy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9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Login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Sing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up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2" name="Shape 2911"/>
          <p:cNvSpPr txBox="1"/>
          <p:nvPr userDrawn="1"/>
        </p:nvSpPr>
        <p:spPr>
          <a:xfrm>
            <a:off x="1486054" y="8699079"/>
            <a:ext cx="5166566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Copyright 2007, Zepetto Co. All rights reserved. Published by Zepetto U.S.A. Inc.</a:t>
            </a:r>
            <a:endParaRPr lang="en-US" altLang="ko" sz="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359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6513" y="1599168"/>
            <a:ext cx="4708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3625"/>
          <p:cNvSpPr/>
          <p:nvPr userDrawn="1"/>
        </p:nvSpPr>
        <p:spPr>
          <a:xfrm>
            <a:off x="4932363" y="2165735"/>
            <a:ext cx="8694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First visit</a:t>
            </a:r>
          </a:p>
        </p:txBody>
      </p:sp>
      <p:sp>
        <p:nvSpPr>
          <p:cNvPr id="13" name="Shape 3625"/>
          <p:cNvSpPr/>
          <p:nvPr userDrawn="1"/>
        </p:nvSpPr>
        <p:spPr>
          <a:xfrm>
            <a:off x="4932363" y="251251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Free coupon</a:t>
            </a:r>
          </a:p>
        </p:txBody>
      </p:sp>
      <p:sp>
        <p:nvSpPr>
          <p:cNvPr id="14" name="Shape 3625"/>
          <p:cNvSpPr/>
          <p:nvPr userDrawn="1"/>
        </p:nvSpPr>
        <p:spPr>
          <a:xfrm>
            <a:off x="4932363" y="2842084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Charge cash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Shape 3625"/>
          <p:cNvSpPr/>
          <p:nvPr userDrawn="1"/>
        </p:nvSpPr>
        <p:spPr>
          <a:xfrm>
            <a:off x="4932363" y="317164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E-sports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8147" y="4717604"/>
            <a:ext cx="1765547" cy="1835057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4912523" y="6591114"/>
            <a:ext cx="1778518" cy="288000"/>
            <a:chOff x="4912523" y="6963744"/>
            <a:chExt cx="1778518" cy="288000"/>
          </a:xfrm>
        </p:grpSpPr>
        <p:sp>
          <p:nvSpPr>
            <p:cNvPr id="18" name="Shape 3625"/>
            <p:cNvSpPr/>
            <p:nvPr/>
          </p:nvSpPr>
          <p:spPr>
            <a:xfrm>
              <a:off x="4912523" y="6963744"/>
              <a:ext cx="1778518" cy="2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Project Blackout Facebook</a:t>
              </a:r>
              <a:endPara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81"/>
            <a:stretch/>
          </p:blipFill>
          <p:spPr>
            <a:xfrm>
              <a:off x="5000023" y="7042700"/>
              <a:ext cx="141754" cy="130088"/>
            </a:xfrm>
            <a:prstGeom prst="rect">
              <a:avLst/>
            </a:prstGeom>
          </p:spPr>
        </p:pic>
      </p:grpSp>
      <p:sp>
        <p:nvSpPr>
          <p:cNvPr id="20" name="Shape 3625"/>
          <p:cNvSpPr/>
          <p:nvPr userDrawn="1"/>
        </p:nvSpPr>
        <p:spPr>
          <a:xfrm>
            <a:off x="5804131" y="2165735"/>
            <a:ext cx="88925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FAQ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932363" y="3511585"/>
            <a:ext cx="1758678" cy="1154083"/>
          </a:xfrm>
          <a:prstGeom prst="roundRect">
            <a:avLst>
              <a:gd name="adj" fmla="val 4886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 anchorCtr="0"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22" name="Shape 2911"/>
          <p:cNvSpPr txBox="1"/>
          <p:nvPr userDrawn="1"/>
        </p:nvSpPr>
        <p:spPr>
          <a:xfrm>
            <a:off x="4999296" y="3574165"/>
            <a:ext cx="83195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/>
            <a:r>
              <a:rPr lang="en-US" altLang="k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Update preview</a:t>
            </a:r>
            <a:endParaRPr lang="en-US" altLang="ko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970785" y="3774799"/>
            <a:ext cx="1681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372"/>
          <p:cNvSpPr/>
          <p:nvPr userDrawn="1"/>
        </p:nvSpPr>
        <p:spPr>
          <a:xfrm>
            <a:off x="34926" y="8249184"/>
            <a:ext cx="6668768" cy="750353"/>
          </a:xfrm>
          <a:prstGeom prst="roundRect">
            <a:avLst>
              <a:gd name="adj" fmla="val 12063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r"/>
            <a:endParaRPr lang="en-US" altLang="ko" sz="700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pic>
        <p:nvPicPr>
          <p:cNvPr id="29" name="Picture 2" descr="Zepett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4" y="8751790"/>
            <a:ext cx="588898" cy="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BIC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9" y="8629436"/>
            <a:ext cx="454247" cy="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 userDrawn="1"/>
        </p:nvSpPr>
        <p:spPr>
          <a:xfrm>
            <a:off x="196756" y="8313057"/>
            <a:ext cx="6345105" cy="213330"/>
          </a:xfrm>
          <a:prstGeom prst="roundRect">
            <a:avLst>
              <a:gd name="adj" fmla="val 2178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Terms of Service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｜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Privacy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Policy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Game Management Policy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9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Login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Sing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up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Shape 3625"/>
          <p:cNvSpPr/>
          <p:nvPr userDrawn="1"/>
        </p:nvSpPr>
        <p:spPr>
          <a:xfrm>
            <a:off x="4934300" y="1362230"/>
            <a:ext cx="1761775" cy="738533"/>
          </a:xfrm>
          <a:prstGeom prst="roundRect">
            <a:avLst>
              <a:gd name="adj" fmla="val 957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b="1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GAME</a:t>
            </a:r>
            <a:r>
              <a:rPr lang="en-US" altLang="ko" sz="900" b="1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START &gt;&gt;</a:t>
            </a:r>
            <a:endParaRPr lang="ko" altLang="en-US" sz="9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0788252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      Contact Us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 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History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FAQ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 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First visit?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2" name="Shape 2911"/>
          <p:cNvSpPr txBox="1"/>
          <p:nvPr userDrawn="1"/>
        </p:nvSpPr>
        <p:spPr>
          <a:xfrm>
            <a:off x="1486054" y="8699079"/>
            <a:ext cx="5166566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Copyright 2007, Zepetto Co. All rights reserved. Published by Zepetto U.S.A. Inc.</a:t>
            </a:r>
            <a:endParaRPr lang="en-US" altLang="ko" sz="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406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9116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830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268" y="8341239"/>
            <a:ext cx="2187059" cy="479142"/>
          </a:xfrm>
          <a:prstGeom prst="rect">
            <a:avLst/>
          </a:prstGeom>
        </p:spPr>
        <p:txBody>
          <a:bodyPr/>
          <a:lstStyle/>
          <a:p>
            <a:fld id="{3B3CAFC5-1E84-4E1B-94E7-B6878A3F685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19837" y="8341239"/>
            <a:ext cx="3280589" cy="47914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64936" y="8341239"/>
            <a:ext cx="2187059" cy="479142"/>
          </a:xfrm>
          <a:prstGeom prst="rect">
            <a:avLst/>
          </a:prstGeom>
        </p:spPr>
        <p:txBody>
          <a:bodyPr/>
          <a:lstStyle/>
          <a:p>
            <a:fld id="{90A06049-0568-4CE6-BABE-64966AC4E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6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메뉴경로</a:t>
                      </a: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733308" y="0"/>
            <a:ext cx="2986956" cy="241862"/>
          </a:xfrm>
        </p:spPr>
        <p:txBody>
          <a:bodyPr lIns="0" rIns="0" anchor="ctr"/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694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43007" y="360397"/>
            <a:ext cx="9234250" cy="11378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86013" y="360398"/>
            <a:ext cx="8748237" cy="111446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86013" y="1630496"/>
            <a:ext cx="8748237" cy="698813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43007" y="360397"/>
            <a:ext cx="9234250" cy="11280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6013" y="360398"/>
            <a:ext cx="8748237" cy="110484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5981720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 in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Sing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up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 out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My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900" baseline="0" dirty="0" err="1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pgae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0479572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640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61037768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      News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｜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Patch note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 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Update preview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 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Event 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 in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Sing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up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6513" y="1599168"/>
            <a:ext cx="4708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3625"/>
          <p:cNvSpPr/>
          <p:nvPr userDrawn="1"/>
        </p:nvSpPr>
        <p:spPr>
          <a:xfrm>
            <a:off x="4932363" y="2165735"/>
            <a:ext cx="8694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First visit</a:t>
            </a:r>
          </a:p>
        </p:txBody>
      </p:sp>
      <p:sp>
        <p:nvSpPr>
          <p:cNvPr id="13" name="Shape 3625"/>
          <p:cNvSpPr/>
          <p:nvPr userDrawn="1"/>
        </p:nvSpPr>
        <p:spPr>
          <a:xfrm>
            <a:off x="4932363" y="251251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Free coupon</a:t>
            </a:r>
          </a:p>
        </p:txBody>
      </p:sp>
      <p:sp>
        <p:nvSpPr>
          <p:cNvPr id="14" name="Shape 3625"/>
          <p:cNvSpPr/>
          <p:nvPr userDrawn="1"/>
        </p:nvSpPr>
        <p:spPr>
          <a:xfrm>
            <a:off x="4932363" y="2842084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Charge cash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Shape 3625"/>
          <p:cNvSpPr/>
          <p:nvPr userDrawn="1"/>
        </p:nvSpPr>
        <p:spPr>
          <a:xfrm>
            <a:off x="4932363" y="317164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E-sports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8147" y="4717604"/>
            <a:ext cx="1765547" cy="1835057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4912523" y="6591114"/>
            <a:ext cx="1778518" cy="288000"/>
            <a:chOff x="4912523" y="6963744"/>
            <a:chExt cx="1778518" cy="288000"/>
          </a:xfrm>
        </p:grpSpPr>
        <p:sp>
          <p:nvSpPr>
            <p:cNvPr id="18" name="Shape 3625"/>
            <p:cNvSpPr/>
            <p:nvPr/>
          </p:nvSpPr>
          <p:spPr>
            <a:xfrm>
              <a:off x="4912523" y="6963744"/>
              <a:ext cx="1778518" cy="2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Project Blackout Facebook</a:t>
              </a:r>
              <a:endPara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81"/>
            <a:stretch/>
          </p:blipFill>
          <p:spPr>
            <a:xfrm>
              <a:off x="5000023" y="7042700"/>
              <a:ext cx="141754" cy="130088"/>
            </a:xfrm>
            <a:prstGeom prst="rect">
              <a:avLst/>
            </a:prstGeom>
          </p:spPr>
        </p:pic>
      </p:grpSp>
      <p:sp>
        <p:nvSpPr>
          <p:cNvPr id="20" name="Shape 3625"/>
          <p:cNvSpPr/>
          <p:nvPr userDrawn="1"/>
        </p:nvSpPr>
        <p:spPr>
          <a:xfrm>
            <a:off x="5804131" y="2165735"/>
            <a:ext cx="88925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FAQ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932363" y="3511585"/>
            <a:ext cx="1758678" cy="1154083"/>
          </a:xfrm>
          <a:prstGeom prst="roundRect">
            <a:avLst>
              <a:gd name="adj" fmla="val 4886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 anchorCtr="0"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22" name="Shape 2911"/>
          <p:cNvSpPr txBox="1"/>
          <p:nvPr userDrawn="1"/>
        </p:nvSpPr>
        <p:spPr>
          <a:xfrm>
            <a:off x="4999296" y="3574165"/>
            <a:ext cx="83195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/>
            <a:r>
              <a:rPr lang="en-US" altLang="k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Update preview</a:t>
            </a:r>
            <a:endParaRPr lang="en-US" altLang="ko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970785" y="3774799"/>
            <a:ext cx="1681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372"/>
          <p:cNvSpPr/>
          <p:nvPr userDrawn="1"/>
        </p:nvSpPr>
        <p:spPr>
          <a:xfrm>
            <a:off x="34926" y="8249184"/>
            <a:ext cx="6668768" cy="750353"/>
          </a:xfrm>
          <a:prstGeom prst="roundRect">
            <a:avLst>
              <a:gd name="adj" fmla="val 12063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r"/>
            <a:endParaRPr lang="en-US" altLang="ko" sz="700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pic>
        <p:nvPicPr>
          <p:cNvPr id="29" name="Picture 2" descr="Zepett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4" y="8751790"/>
            <a:ext cx="588898" cy="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BIC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9" y="8629436"/>
            <a:ext cx="454247" cy="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Shape 2911"/>
          <p:cNvSpPr txBox="1"/>
          <p:nvPr userDrawn="1"/>
        </p:nvSpPr>
        <p:spPr>
          <a:xfrm>
            <a:off x="1486054" y="8699079"/>
            <a:ext cx="5166566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Copyright 2007, Zepetto Co. All rights reserved. Published by Zepetto U.S.A. Inc.</a:t>
            </a:r>
            <a:endParaRPr lang="en-US" altLang="ko" sz="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196756" y="8313057"/>
            <a:ext cx="6345105" cy="213330"/>
          </a:xfrm>
          <a:prstGeom prst="roundRect">
            <a:avLst>
              <a:gd name="adj" fmla="val 2178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Terms of Service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｜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Privacy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Policy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Game Management Policy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9" name="Shape 3625"/>
          <p:cNvSpPr/>
          <p:nvPr userDrawn="1"/>
        </p:nvSpPr>
        <p:spPr>
          <a:xfrm>
            <a:off x="4934300" y="1362230"/>
            <a:ext cx="1761775" cy="738533"/>
          </a:xfrm>
          <a:prstGeom prst="roundRect">
            <a:avLst>
              <a:gd name="adj" fmla="val 957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b="1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GAME</a:t>
            </a:r>
            <a:r>
              <a:rPr lang="en-US" altLang="ko" sz="900" b="1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START &gt;&gt;</a:t>
            </a:r>
            <a:endParaRPr lang="ko" altLang="en-US" sz="9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436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2904646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      Getting Started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Intro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Maps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 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wearables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｜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Features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36513" y="1599168"/>
            <a:ext cx="4708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3625"/>
          <p:cNvSpPr/>
          <p:nvPr userDrawn="1"/>
        </p:nvSpPr>
        <p:spPr>
          <a:xfrm>
            <a:off x="4932363" y="2165735"/>
            <a:ext cx="8694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First visit</a:t>
            </a:r>
          </a:p>
        </p:txBody>
      </p:sp>
      <p:sp>
        <p:nvSpPr>
          <p:cNvPr id="13" name="Shape 3625"/>
          <p:cNvSpPr/>
          <p:nvPr userDrawn="1"/>
        </p:nvSpPr>
        <p:spPr>
          <a:xfrm>
            <a:off x="4932363" y="251251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Free coupon</a:t>
            </a:r>
          </a:p>
        </p:txBody>
      </p:sp>
      <p:sp>
        <p:nvSpPr>
          <p:cNvPr id="14" name="Shape 3625"/>
          <p:cNvSpPr/>
          <p:nvPr userDrawn="1"/>
        </p:nvSpPr>
        <p:spPr>
          <a:xfrm>
            <a:off x="4932363" y="2842084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Charge cash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Shape 3625"/>
          <p:cNvSpPr/>
          <p:nvPr userDrawn="1"/>
        </p:nvSpPr>
        <p:spPr>
          <a:xfrm>
            <a:off x="4932363" y="317164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E-sports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8147" y="4717604"/>
            <a:ext cx="1765547" cy="1835057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4912523" y="6591114"/>
            <a:ext cx="1778518" cy="288000"/>
            <a:chOff x="4912523" y="6963744"/>
            <a:chExt cx="1778518" cy="288000"/>
          </a:xfrm>
        </p:grpSpPr>
        <p:sp>
          <p:nvSpPr>
            <p:cNvPr id="18" name="Shape 3625"/>
            <p:cNvSpPr/>
            <p:nvPr/>
          </p:nvSpPr>
          <p:spPr>
            <a:xfrm>
              <a:off x="4912523" y="6963744"/>
              <a:ext cx="1778518" cy="2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Project Blackout Facebook</a:t>
              </a:r>
              <a:endPara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81"/>
            <a:stretch/>
          </p:blipFill>
          <p:spPr>
            <a:xfrm>
              <a:off x="5000023" y="7042700"/>
              <a:ext cx="141754" cy="130088"/>
            </a:xfrm>
            <a:prstGeom prst="rect">
              <a:avLst/>
            </a:prstGeom>
          </p:spPr>
        </p:pic>
      </p:grpSp>
      <p:sp>
        <p:nvSpPr>
          <p:cNvPr id="20" name="Shape 3625"/>
          <p:cNvSpPr/>
          <p:nvPr userDrawn="1"/>
        </p:nvSpPr>
        <p:spPr>
          <a:xfrm>
            <a:off x="5804131" y="2165735"/>
            <a:ext cx="88925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FAQ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932363" y="3511585"/>
            <a:ext cx="1758678" cy="1154083"/>
          </a:xfrm>
          <a:prstGeom prst="roundRect">
            <a:avLst>
              <a:gd name="adj" fmla="val 4886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 anchorCtr="0"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22" name="Shape 2911"/>
          <p:cNvSpPr txBox="1"/>
          <p:nvPr userDrawn="1"/>
        </p:nvSpPr>
        <p:spPr>
          <a:xfrm>
            <a:off x="4999296" y="3574165"/>
            <a:ext cx="83195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/>
            <a:r>
              <a:rPr lang="en-US" altLang="k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Update preview</a:t>
            </a:r>
            <a:endParaRPr lang="en-US" altLang="ko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970785" y="3774799"/>
            <a:ext cx="1681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372"/>
          <p:cNvSpPr/>
          <p:nvPr userDrawn="1"/>
        </p:nvSpPr>
        <p:spPr>
          <a:xfrm>
            <a:off x="34926" y="8249184"/>
            <a:ext cx="6668768" cy="750353"/>
          </a:xfrm>
          <a:prstGeom prst="roundRect">
            <a:avLst>
              <a:gd name="adj" fmla="val 12063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r"/>
            <a:endParaRPr lang="en-US" altLang="ko" sz="700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pic>
        <p:nvPicPr>
          <p:cNvPr id="29" name="Picture 2" descr="Zepett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4" y="8751790"/>
            <a:ext cx="588898" cy="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BIC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9" y="8629436"/>
            <a:ext cx="454247" cy="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 userDrawn="1"/>
        </p:nvSpPr>
        <p:spPr>
          <a:xfrm>
            <a:off x="196756" y="8313057"/>
            <a:ext cx="6345105" cy="213330"/>
          </a:xfrm>
          <a:prstGeom prst="roundRect">
            <a:avLst>
              <a:gd name="adj" fmla="val 2178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Terms of Service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｜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Privacy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Policy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Game Management Policy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9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Login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Sing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up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Shape 3625"/>
          <p:cNvSpPr/>
          <p:nvPr userDrawn="1"/>
        </p:nvSpPr>
        <p:spPr>
          <a:xfrm>
            <a:off x="4934300" y="1362230"/>
            <a:ext cx="1761775" cy="738533"/>
          </a:xfrm>
          <a:prstGeom prst="roundRect">
            <a:avLst>
              <a:gd name="adj" fmla="val 957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b="1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GAME</a:t>
            </a:r>
            <a:r>
              <a:rPr lang="en-US" altLang="ko" sz="900" b="1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START &gt;&gt;</a:t>
            </a:r>
            <a:endParaRPr lang="ko" altLang="en-US" sz="9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3" name="Shape 2911"/>
          <p:cNvSpPr txBox="1"/>
          <p:nvPr userDrawn="1"/>
        </p:nvSpPr>
        <p:spPr>
          <a:xfrm>
            <a:off x="1486054" y="8699079"/>
            <a:ext cx="5166566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Copyright 2007, Zepetto Co. All rights reserved. Published by Zepetto U.S.A. Inc.</a:t>
            </a:r>
            <a:endParaRPr lang="en-US" altLang="ko" sz="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44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lo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6720786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     Client downloads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｜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Media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36513" y="1599168"/>
            <a:ext cx="4708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3625"/>
          <p:cNvSpPr/>
          <p:nvPr userDrawn="1"/>
        </p:nvSpPr>
        <p:spPr>
          <a:xfrm>
            <a:off x="4932363" y="2165735"/>
            <a:ext cx="8694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First visit</a:t>
            </a:r>
          </a:p>
        </p:txBody>
      </p:sp>
      <p:sp>
        <p:nvSpPr>
          <p:cNvPr id="13" name="Shape 3625"/>
          <p:cNvSpPr/>
          <p:nvPr userDrawn="1"/>
        </p:nvSpPr>
        <p:spPr>
          <a:xfrm>
            <a:off x="4932363" y="251251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Free coupon</a:t>
            </a:r>
          </a:p>
        </p:txBody>
      </p:sp>
      <p:sp>
        <p:nvSpPr>
          <p:cNvPr id="14" name="Shape 3625"/>
          <p:cNvSpPr/>
          <p:nvPr userDrawn="1"/>
        </p:nvSpPr>
        <p:spPr>
          <a:xfrm>
            <a:off x="4932363" y="2842084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Charge cash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Shape 3625"/>
          <p:cNvSpPr/>
          <p:nvPr userDrawn="1"/>
        </p:nvSpPr>
        <p:spPr>
          <a:xfrm>
            <a:off x="4932363" y="317164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E-sports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8147" y="4717604"/>
            <a:ext cx="1765547" cy="1835057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4912523" y="6591114"/>
            <a:ext cx="1778518" cy="288000"/>
            <a:chOff x="4912523" y="6963744"/>
            <a:chExt cx="1778518" cy="288000"/>
          </a:xfrm>
        </p:grpSpPr>
        <p:sp>
          <p:nvSpPr>
            <p:cNvPr id="18" name="Shape 3625"/>
            <p:cNvSpPr/>
            <p:nvPr/>
          </p:nvSpPr>
          <p:spPr>
            <a:xfrm>
              <a:off x="4912523" y="6963744"/>
              <a:ext cx="1778518" cy="2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Project Blackout Facebook</a:t>
              </a:r>
              <a:endPara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81"/>
            <a:stretch/>
          </p:blipFill>
          <p:spPr>
            <a:xfrm>
              <a:off x="5000023" y="7042700"/>
              <a:ext cx="141754" cy="130088"/>
            </a:xfrm>
            <a:prstGeom prst="rect">
              <a:avLst/>
            </a:prstGeom>
          </p:spPr>
        </p:pic>
      </p:grpSp>
      <p:sp>
        <p:nvSpPr>
          <p:cNvPr id="20" name="Shape 3625"/>
          <p:cNvSpPr/>
          <p:nvPr userDrawn="1"/>
        </p:nvSpPr>
        <p:spPr>
          <a:xfrm>
            <a:off x="5804131" y="2165735"/>
            <a:ext cx="88925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FAQ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932363" y="3511585"/>
            <a:ext cx="1758678" cy="1154083"/>
          </a:xfrm>
          <a:prstGeom prst="roundRect">
            <a:avLst>
              <a:gd name="adj" fmla="val 4886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 anchorCtr="0"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22" name="Shape 2911"/>
          <p:cNvSpPr txBox="1"/>
          <p:nvPr userDrawn="1"/>
        </p:nvSpPr>
        <p:spPr>
          <a:xfrm>
            <a:off x="4999296" y="3574165"/>
            <a:ext cx="83195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/>
            <a:r>
              <a:rPr lang="en-US" altLang="k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Update preview</a:t>
            </a:r>
            <a:endParaRPr lang="en-US" altLang="ko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970785" y="3774799"/>
            <a:ext cx="1681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372"/>
          <p:cNvSpPr/>
          <p:nvPr userDrawn="1"/>
        </p:nvSpPr>
        <p:spPr>
          <a:xfrm>
            <a:off x="34926" y="8249184"/>
            <a:ext cx="6668768" cy="750353"/>
          </a:xfrm>
          <a:prstGeom prst="roundRect">
            <a:avLst>
              <a:gd name="adj" fmla="val 12063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r"/>
            <a:endParaRPr lang="en-US" altLang="ko" sz="700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pic>
        <p:nvPicPr>
          <p:cNvPr id="29" name="Picture 2" descr="Zepett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4" y="8751790"/>
            <a:ext cx="588898" cy="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BIC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9" y="8629436"/>
            <a:ext cx="454247" cy="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 userDrawn="1"/>
        </p:nvSpPr>
        <p:spPr>
          <a:xfrm>
            <a:off x="196756" y="8313057"/>
            <a:ext cx="6345105" cy="213330"/>
          </a:xfrm>
          <a:prstGeom prst="roundRect">
            <a:avLst>
              <a:gd name="adj" fmla="val 2178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Terms of Service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｜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Privacy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Policy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Game Management Policy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9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Login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Sing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up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Shape 3625"/>
          <p:cNvSpPr/>
          <p:nvPr userDrawn="1"/>
        </p:nvSpPr>
        <p:spPr>
          <a:xfrm>
            <a:off x="4934300" y="1362230"/>
            <a:ext cx="1761775" cy="738533"/>
          </a:xfrm>
          <a:prstGeom prst="roundRect">
            <a:avLst>
              <a:gd name="adj" fmla="val 957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b="1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GAME</a:t>
            </a:r>
            <a:r>
              <a:rPr lang="en-US" altLang="ko" sz="900" b="1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START &gt;&gt;</a:t>
            </a:r>
            <a:endParaRPr lang="ko" altLang="en-US" sz="9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2" name="Shape 2911"/>
          <p:cNvSpPr txBox="1"/>
          <p:nvPr userDrawn="1"/>
        </p:nvSpPr>
        <p:spPr>
          <a:xfrm>
            <a:off x="1486054" y="8699079"/>
            <a:ext cx="5166566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Copyright 2007, Zepetto Co. All rights reserved. Published by Zepetto U.S.A. Inc.</a:t>
            </a:r>
            <a:endParaRPr lang="en-US" altLang="ko" sz="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634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unit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Shape 27"/>
          <p:cNvGraphicFramePr/>
          <p:nvPr userDrawn="1"/>
        </p:nvGraphicFramePr>
        <p:xfrm>
          <a:off x="0" y="8"/>
          <a:ext cx="9726960" cy="243830"/>
        </p:xfrm>
        <a:graphic>
          <a:graphicData uri="http://schemas.openxmlformats.org/drawingml/2006/table">
            <a:tbl>
              <a:tblPr>
                <a:noFill/>
                <a:tableStyleId>{8DCACC4F-6E52-4A5D-944D-BDF499FB8DF8}</a:tableStyleId>
              </a:tblPr>
              <a:tblGrid>
                <a:gridCol w="85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99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700" b="1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Slide Title</a:t>
                      </a:r>
                      <a:endParaRPr lang="ko"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187" marR="97187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hape 28"/>
          <p:cNvCxnSpPr/>
          <p:nvPr userDrawn="1"/>
        </p:nvCxnSpPr>
        <p:spPr>
          <a:xfrm flipV="1">
            <a:off x="6733307" y="251474"/>
            <a:ext cx="0" cy="8748064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9"/>
          <p:cNvSpPr txBox="1">
            <a:spLocks noGrp="1"/>
          </p:cNvSpPr>
          <p:nvPr>
            <p:ph type="title"/>
          </p:nvPr>
        </p:nvSpPr>
        <p:spPr>
          <a:xfrm>
            <a:off x="860649" y="62"/>
            <a:ext cx="4941133" cy="25141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1pPr>
            <a:lvl2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2pPr>
            <a:lvl3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3pPr>
            <a:lvl4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4pPr>
            <a:lvl5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5pPr>
            <a:lvl6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6pPr>
            <a:lvl7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7pPr>
            <a:lvl8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8pPr>
            <a:lvl9pPr algn="l" rtl="0">
              <a:spcBef>
                <a:spcPts val="0"/>
              </a:spcBef>
              <a:buClr>
                <a:srgbClr val="434343"/>
              </a:buClr>
              <a:buSzPct val="100000"/>
              <a:defRPr sz="10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2625787"/>
              </p:ext>
            </p:extLst>
          </p:nvPr>
        </p:nvGraphicFramePr>
        <p:xfrm>
          <a:off x="55944" y="678080"/>
          <a:ext cx="6641929" cy="4183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8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88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NEWS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GAME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DOWNLOAD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COMMUNITY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E-SPORTS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CURRENCY</a:t>
                      </a:r>
                      <a:endParaRPr lang="ko-KR" altLang="en-US" sz="900" b="1" i="0" u="none" strike="noStrike" cap="none" baseline="0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SUPPORTS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92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      Forum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Individual ranking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Clan ranking</a:t>
                      </a: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36513" y="1599168"/>
            <a:ext cx="4708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3625"/>
          <p:cNvSpPr/>
          <p:nvPr userDrawn="1"/>
        </p:nvSpPr>
        <p:spPr>
          <a:xfrm>
            <a:off x="4932363" y="2165735"/>
            <a:ext cx="86941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First visit</a:t>
            </a:r>
          </a:p>
        </p:txBody>
      </p:sp>
      <p:sp>
        <p:nvSpPr>
          <p:cNvPr id="13" name="Shape 3625"/>
          <p:cNvSpPr/>
          <p:nvPr userDrawn="1"/>
        </p:nvSpPr>
        <p:spPr>
          <a:xfrm>
            <a:off x="4932363" y="251251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Free coupon</a:t>
            </a:r>
          </a:p>
        </p:txBody>
      </p:sp>
      <p:sp>
        <p:nvSpPr>
          <p:cNvPr id="14" name="Shape 3625"/>
          <p:cNvSpPr/>
          <p:nvPr userDrawn="1"/>
        </p:nvSpPr>
        <p:spPr>
          <a:xfrm>
            <a:off x="4932363" y="2842084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Charge cash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Shape 3625"/>
          <p:cNvSpPr/>
          <p:nvPr userDrawn="1"/>
        </p:nvSpPr>
        <p:spPr>
          <a:xfrm>
            <a:off x="4932363" y="3171649"/>
            <a:ext cx="1758678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E-sports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8147" y="4717604"/>
            <a:ext cx="1765547" cy="1835057"/>
          </a:xfrm>
          <a:prstGeom prst="rect">
            <a:avLst/>
          </a:prstGeom>
        </p:spPr>
      </p:pic>
      <p:grpSp>
        <p:nvGrpSpPr>
          <p:cNvPr id="17" name="그룹 16"/>
          <p:cNvGrpSpPr/>
          <p:nvPr userDrawn="1"/>
        </p:nvGrpSpPr>
        <p:grpSpPr>
          <a:xfrm>
            <a:off x="4912523" y="6591114"/>
            <a:ext cx="1778518" cy="288000"/>
            <a:chOff x="4912523" y="6963744"/>
            <a:chExt cx="1778518" cy="288000"/>
          </a:xfrm>
        </p:grpSpPr>
        <p:sp>
          <p:nvSpPr>
            <p:cNvPr id="18" name="Shape 3625"/>
            <p:cNvSpPr/>
            <p:nvPr/>
          </p:nvSpPr>
          <p:spPr>
            <a:xfrm>
              <a:off x="4912523" y="6963744"/>
              <a:ext cx="1778518" cy="2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ko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Malgun Gothic"/>
                  <a:cs typeface="Malgun Gothic"/>
                  <a:sym typeface="Malgun Gothic"/>
                </a:rPr>
                <a:t>Project Blackout Facebook</a:t>
              </a:r>
              <a:endParaRPr lang="en-US" altLang="k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81"/>
            <a:stretch/>
          </p:blipFill>
          <p:spPr>
            <a:xfrm>
              <a:off x="5000023" y="7042700"/>
              <a:ext cx="141754" cy="130088"/>
            </a:xfrm>
            <a:prstGeom prst="rect">
              <a:avLst/>
            </a:prstGeom>
          </p:spPr>
        </p:pic>
      </p:grpSp>
      <p:sp>
        <p:nvSpPr>
          <p:cNvPr id="20" name="Shape 3625"/>
          <p:cNvSpPr/>
          <p:nvPr userDrawn="1"/>
        </p:nvSpPr>
        <p:spPr>
          <a:xfrm>
            <a:off x="5804131" y="2165735"/>
            <a:ext cx="889259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FAQ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932363" y="3511585"/>
            <a:ext cx="1758678" cy="1154083"/>
          </a:xfrm>
          <a:prstGeom prst="roundRect">
            <a:avLst>
              <a:gd name="adj" fmla="val 4886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 anchorCtr="0">
            <a:noAutofit/>
          </a:bodyPr>
          <a:lstStyle/>
          <a:p>
            <a:endParaRPr lang="ko-KR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22" name="Shape 2911"/>
          <p:cNvSpPr txBox="1"/>
          <p:nvPr userDrawn="1"/>
        </p:nvSpPr>
        <p:spPr>
          <a:xfrm>
            <a:off x="4999296" y="3574165"/>
            <a:ext cx="83195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lvl="0"/>
            <a:r>
              <a:rPr lang="en-US" altLang="k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Update preview</a:t>
            </a:r>
            <a:endParaRPr lang="en-US" altLang="ko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970785" y="3774799"/>
            <a:ext cx="1681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372"/>
          <p:cNvSpPr/>
          <p:nvPr userDrawn="1"/>
        </p:nvSpPr>
        <p:spPr>
          <a:xfrm>
            <a:off x="34926" y="8249184"/>
            <a:ext cx="6668768" cy="750353"/>
          </a:xfrm>
          <a:prstGeom prst="roundRect">
            <a:avLst>
              <a:gd name="adj" fmla="val 12063"/>
            </a:avLst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r"/>
            <a:endParaRPr lang="en-US" altLang="ko" sz="700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pic>
        <p:nvPicPr>
          <p:cNvPr id="29" name="Picture 2" descr="Zepett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4" y="8751790"/>
            <a:ext cx="588898" cy="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BIC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9" y="8629436"/>
            <a:ext cx="454247" cy="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 userDrawn="1"/>
        </p:nvSpPr>
        <p:spPr>
          <a:xfrm>
            <a:off x="196756" y="8313057"/>
            <a:ext cx="6345105" cy="213330"/>
          </a:xfrm>
          <a:prstGeom prst="roundRect">
            <a:avLst>
              <a:gd name="adj" fmla="val 2178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Terms of Service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｜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Privacy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Policy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｜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Malgun Gothic"/>
                <a:sym typeface="Malgun Gothic"/>
              </a:rPr>
              <a:t>Game Management Policy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9" name="Shape 3625"/>
          <p:cNvSpPr/>
          <p:nvPr userDrawn="1"/>
        </p:nvSpPr>
        <p:spPr>
          <a:xfrm>
            <a:off x="4945431" y="424917"/>
            <a:ext cx="900488" cy="1963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Login</a:t>
            </a:r>
            <a:endParaRPr lang="en-US" altLang="ko" sz="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Shape 3625"/>
          <p:cNvSpPr/>
          <p:nvPr userDrawn="1"/>
        </p:nvSpPr>
        <p:spPr>
          <a:xfrm>
            <a:off x="5903117" y="424917"/>
            <a:ext cx="787924" cy="19637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Sing</a:t>
            </a:r>
            <a:r>
              <a:rPr lang="en-US" altLang="ko" sz="900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up</a:t>
            </a:r>
            <a:endParaRPr lang="en-US" altLang="ko" sz="900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Shape 3625"/>
          <p:cNvSpPr/>
          <p:nvPr userDrawn="1"/>
        </p:nvSpPr>
        <p:spPr>
          <a:xfrm>
            <a:off x="4934300" y="1362230"/>
            <a:ext cx="1761775" cy="738533"/>
          </a:xfrm>
          <a:prstGeom prst="roundRect">
            <a:avLst>
              <a:gd name="adj" fmla="val 9577"/>
            </a:avLst>
          </a:prstGeom>
          <a:solidFill>
            <a:schemeClr val="tx1">
              <a:lumMod val="50000"/>
              <a:lumOff val="50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900" b="1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GAME</a:t>
            </a:r>
            <a:r>
              <a:rPr lang="en-US" altLang="ko" sz="900" b="1" baseline="0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START &gt;&gt;</a:t>
            </a:r>
            <a:endParaRPr lang="ko" altLang="en-US" sz="9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Shape 372"/>
          <p:cNvSpPr/>
          <p:nvPr userDrawn="1"/>
        </p:nvSpPr>
        <p:spPr>
          <a:xfrm>
            <a:off x="55944" y="299099"/>
            <a:ext cx="1589414" cy="322192"/>
          </a:xfrm>
          <a:prstGeom prst="roundRect">
            <a:avLst>
              <a:gd name="adj" fmla="val 3599"/>
            </a:avLst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800" b="1" baseline="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PIERCING BLOW l</a:t>
            </a:r>
            <a:r>
              <a:rPr lang="en-US" altLang="ko" sz="8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ogo</a:t>
            </a:r>
            <a:endParaRPr lang="ko" altLang="en-US" sz="8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2" name="Shape 2911"/>
          <p:cNvSpPr txBox="1"/>
          <p:nvPr userDrawn="1"/>
        </p:nvSpPr>
        <p:spPr>
          <a:xfrm>
            <a:off x="1486054" y="8699079"/>
            <a:ext cx="5166566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돋움체" panose="020B0609000101010101" pitchFamily="49" charset="-127"/>
                <a:cs typeface="Malgun Gothic"/>
                <a:sym typeface="Malgun Gothic"/>
              </a:rPr>
              <a:t>Copyright 2007, Zepetto Co. All rights reserved. Published by Zepetto U.S.A. Inc.</a:t>
            </a:r>
            <a:endParaRPr lang="en-US" altLang="ko" sz="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돋움체" panose="020B0609000101010101" pitchFamily="49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055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86013" y="360398"/>
            <a:ext cx="8748237" cy="1997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Font typeface="Malgun Gothic"/>
              <a:buNone/>
              <a:defRPr sz="3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Malgun Gothic"/>
              <a:buNone/>
              <a:defRPr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Malgun Gothic"/>
              <a:buNone/>
              <a:defRPr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Malgun Gothic"/>
              <a:buNone/>
              <a:defRPr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Malgun Gothic"/>
              <a:buNone/>
              <a:defRPr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Malgun Gothic"/>
              <a:buNone/>
              <a:defRPr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Malgun Gothic"/>
              <a:buNone/>
              <a:defRPr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Malgun Gothic"/>
              <a:buNone/>
              <a:defRPr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Malgun Gothic"/>
              <a:buNone/>
              <a:defRPr sz="3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86013" y="2555424"/>
            <a:ext cx="8748237" cy="6063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Malgun Gothic"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702" r:id="rId5"/>
    <p:sldLayoutId id="2147483692" r:id="rId6"/>
    <p:sldLayoutId id="2147483693" r:id="rId7"/>
    <p:sldLayoutId id="2147483694" r:id="rId8"/>
    <p:sldLayoutId id="2147483695" r:id="rId9"/>
    <p:sldLayoutId id="2147483709" r:id="rId10"/>
    <p:sldLayoutId id="2147483696" r:id="rId11"/>
    <p:sldLayoutId id="2147483698" r:id="rId12"/>
    <p:sldLayoutId id="2147483684" r:id="rId13"/>
    <p:sldLayoutId id="2147483701" r:id="rId14"/>
    <p:sldLayoutId id="2147483703" r:id="rId15"/>
    <p:sldLayoutId id="2147483708" r:id="rId1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us.fps-pb.com/policy/TermsOfService.do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us.fps-pb.com/account/process.do" TargetMode="External"/><Relationship Id="rId5" Type="http://schemas.openxmlformats.org/officeDocument/2006/relationships/hyperlink" Target="http://us.fps-pb.com/policy/GameManagement.do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us.fps-pb.com/policy/PrivacyPolicy.do" TargetMode="Externa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s.fps-pb.com/html/CsNote/CsNoteWrite.php" TargetMode="External"/><Relationship Id="rId2" Type="http://schemas.openxmlformats.org/officeDocument/2006/relationships/hyperlink" Target="https://www.facebook.com/ProjectBlackou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hyperlink" Target="http://xxx.xxx.xxx/images/a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s.fps-pb.com/account/email/change.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xxx.xxx.xxx/images/a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hyperlink" Target="http://us.fps-pb.com/html/CsNote/CsNoteWrite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s.fps-pb.com/html/CsNote/CsNoteWrite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ctrTitle"/>
          </p:nvPr>
        </p:nvSpPr>
        <p:spPr>
          <a:xfrm>
            <a:off x="973931" y="3228778"/>
            <a:ext cx="7772400" cy="168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" dirty="0" smtClean="0"/>
              <a:t>PBUS _ My page</a:t>
            </a:r>
            <a:endParaRPr lang="ko" b="0" dirty="0"/>
          </a:p>
        </p:txBody>
      </p:sp>
      <p:sp>
        <p:nvSpPr>
          <p:cNvPr id="397" name="Shape 397"/>
          <p:cNvSpPr txBox="1">
            <a:spLocks noGrp="1"/>
          </p:cNvSpPr>
          <p:nvPr>
            <p:ph type="subTitle" idx="1"/>
          </p:nvPr>
        </p:nvSpPr>
        <p:spPr>
          <a:xfrm>
            <a:off x="973931" y="566614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ko-KR" altLang="en-US" dirty="0" smtClean="0"/>
              <a:t>작성일 </a:t>
            </a:r>
            <a:r>
              <a:rPr lang="en-US" altLang="ko-KR" dirty="0" smtClean="0"/>
              <a:t>:</a:t>
            </a:r>
            <a:r>
              <a:rPr lang="ko" dirty="0" smtClean="0"/>
              <a:t> 201</a:t>
            </a:r>
            <a:r>
              <a:rPr lang="en-US" altLang="ko" dirty="0" smtClean="0"/>
              <a:t>6-01-06</a:t>
            </a:r>
            <a:endParaRPr lang="ko" dirty="0"/>
          </a:p>
          <a:p>
            <a:pPr algn="l"/>
            <a:r>
              <a:rPr lang="ko-KR" altLang="en-US" dirty="0" smtClean="0"/>
              <a:t>작성자</a:t>
            </a:r>
            <a:r>
              <a:rPr lang="ko" dirty="0" smtClean="0"/>
              <a:t> </a:t>
            </a:r>
            <a:r>
              <a:rPr lang="ko" dirty="0"/>
              <a:t>: </a:t>
            </a:r>
            <a:r>
              <a:rPr lang="ko-KR" altLang="en-US" dirty="0" smtClean="0"/>
              <a:t>문선미</a:t>
            </a:r>
            <a:endParaRPr lang="ko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5" name="Shape 2911"/>
          <p:cNvSpPr txBox="1"/>
          <p:nvPr/>
        </p:nvSpPr>
        <p:spPr>
          <a:xfrm>
            <a:off x="36514" y="1352947"/>
            <a:ext cx="158216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Email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인증 완료</a:t>
            </a:r>
            <a:endParaRPr lang="en-US" altLang="ko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바른고딕" panose="020B0603020101020101" pitchFamily="50" charset="-127"/>
              <a:cs typeface="Malgun Gothic"/>
              <a:sym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Shape 413"/>
          <p:cNvGraphicFramePr/>
          <p:nvPr>
            <p:extLst>
              <p:ext uri="{D42A27DB-BD31-4B8C-83A1-F6EECF244321}">
                <p14:modId xmlns:p14="http://schemas.microsoft.com/office/powerpoint/2010/main" val="4187046496"/>
              </p:ext>
            </p:extLst>
          </p:nvPr>
        </p:nvGraphicFramePr>
        <p:xfrm>
          <a:off x="6743700" y="251474"/>
          <a:ext cx="2976563" cy="167328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한번만 노출되며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두번이상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인증을 한경우는 노출되지 않음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이동</a:t>
                      </a:r>
                      <a:endParaRPr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다운로드 페이지로 이동</a:t>
                      </a: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79958" y="2030798"/>
            <a:ext cx="5421824" cy="21168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16949" y="2163643"/>
            <a:ext cx="53376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E-mail verification Complete</a:t>
            </a:r>
          </a:p>
          <a:p>
            <a:pPr algn="ctr"/>
            <a:endParaRPr lang="en-US" altLang="ko-KR" sz="700" dirty="0"/>
          </a:p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E-mail verification was successful.</a:t>
            </a:r>
          </a:p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information can be used for you to recover your account when lost.</a:t>
            </a:r>
          </a:p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Please take good care not to forget the E-mail you have submitted</a:t>
            </a:r>
          </a:p>
          <a:p>
            <a:pPr algn="ctr"/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Shape 372"/>
          <p:cNvSpPr/>
          <p:nvPr/>
        </p:nvSpPr>
        <p:spPr>
          <a:xfrm rot="19585501">
            <a:off x="79550" y="2043446"/>
            <a:ext cx="1095298" cy="160834"/>
          </a:xfrm>
          <a:prstGeom prst="roundRect">
            <a:avLst>
              <a:gd name="adj" fmla="val 3599"/>
            </a:avLst>
          </a:prstGeom>
          <a:solidFill>
            <a:srgbClr val="FFC000"/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ko-KR" altLang="en-US" sz="838" b="1" dirty="0" smtClean="0">
                <a:solidFill>
                  <a:srgbClr val="FF0000"/>
                </a:solidFill>
                <a:latin typeface="+mj-lt"/>
                <a:ea typeface="+mj-ea"/>
                <a:cs typeface="Malgun Gothic"/>
                <a:sym typeface="Malgun Gothic"/>
              </a:rPr>
              <a:t>메일주소 변경</a:t>
            </a:r>
            <a:endParaRPr lang="ko-KR" altLang="en-US" sz="838" b="1" dirty="0">
              <a:solidFill>
                <a:srgbClr val="FF0000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44" name="Shape 3625"/>
          <p:cNvSpPr/>
          <p:nvPr/>
        </p:nvSpPr>
        <p:spPr>
          <a:xfrm>
            <a:off x="3107739" y="3060638"/>
            <a:ext cx="1873412" cy="2578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200" b="1" dirty="0" smtClean="0">
                <a:solidFill>
                  <a:srgbClr val="0066FF"/>
                </a:solidFill>
                <a:latin typeface="+mj-lt"/>
                <a:ea typeface="Malgun Gothic"/>
                <a:cs typeface="Malgun Gothic"/>
                <a:sym typeface="Malgun Gothic"/>
              </a:rPr>
              <a:t>Download</a:t>
            </a:r>
            <a:endParaRPr lang="en-US" altLang="ko" sz="1200" b="1" dirty="0">
              <a:solidFill>
                <a:srgbClr val="0066FF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Shape 3625"/>
          <p:cNvSpPr/>
          <p:nvPr/>
        </p:nvSpPr>
        <p:spPr>
          <a:xfrm>
            <a:off x="1132691" y="3060010"/>
            <a:ext cx="1873412" cy="2578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200" b="1" dirty="0" smtClean="0">
                <a:solidFill>
                  <a:srgbClr val="0066FF"/>
                </a:solidFill>
                <a:latin typeface="+mj-lt"/>
                <a:ea typeface="Malgun Gothic"/>
                <a:cs typeface="Malgun Gothic"/>
                <a:sym typeface="Malgun Gothic"/>
              </a:rPr>
              <a:t>Home</a:t>
            </a:r>
            <a:endParaRPr lang="en-US" altLang="ko" sz="1200" b="1" dirty="0">
              <a:solidFill>
                <a:srgbClr val="0066FF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6949" y="5030057"/>
            <a:ext cx="5879076" cy="265661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53940" y="5162902"/>
            <a:ext cx="5787767" cy="102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E-mail verification Complete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E-mail verification was successful.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information can be used for you to recover your account when lost.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take good care not to forget the E-mail you have submitted</a:t>
            </a:r>
          </a:p>
          <a:p>
            <a:pPr algn="ctr"/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Our offer for a successful registration.</a:t>
            </a:r>
            <a:endParaRPr lang="en-US" altLang="ko-KR" sz="900" b="1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3939" y="6916851"/>
            <a:ext cx="5787767" cy="23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Prize above will be provided directly to your game account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76227" y="6331382"/>
            <a:ext cx="3233413" cy="5824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3,000 CASH</a:t>
            </a:r>
          </a:p>
          <a:p>
            <a:pPr algn="ctr"/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캐시 이미지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50" name="Shape 372"/>
          <p:cNvSpPr/>
          <p:nvPr/>
        </p:nvSpPr>
        <p:spPr>
          <a:xfrm rot="19585501">
            <a:off x="-125277" y="5067927"/>
            <a:ext cx="1525646" cy="247453"/>
          </a:xfrm>
          <a:prstGeom prst="roundRect">
            <a:avLst>
              <a:gd name="adj" fmla="val 3599"/>
            </a:avLst>
          </a:prstGeom>
          <a:solidFill>
            <a:srgbClr val="FFC000"/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ko-KR" altLang="en-US" sz="838" b="1" dirty="0">
                <a:solidFill>
                  <a:srgbClr val="FF0000"/>
                </a:solidFill>
                <a:cs typeface="Malgun Gothic"/>
                <a:sym typeface="Malgun Gothic"/>
              </a:rPr>
              <a:t>최초 인증</a:t>
            </a:r>
            <a:r>
              <a:rPr lang="en-US" altLang="ko-KR" sz="838" b="1" dirty="0">
                <a:solidFill>
                  <a:srgbClr val="FF0000"/>
                </a:solidFill>
                <a:cs typeface="Malgun Gothic"/>
                <a:sym typeface="Malgun Gothic"/>
              </a:rPr>
              <a:t>-</a:t>
            </a:r>
            <a:r>
              <a:rPr lang="ko-KR" altLang="en-US" sz="838" b="1">
                <a:solidFill>
                  <a:srgbClr val="FF0000"/>
                </a:solidFill>
                <a:cs typeface="Malgun Gothic"/>
                <a:sym typeface="Malgun Gothic"/>
              </a:rPr>
              <a:t>메일주소 </a:t>
            </a:r>
            <a:r>
              <a:rPr lang="ko-KR" altLang="en-US" sz="838" b="1" smtClean="0">
                <a:solidFill>
                  <a:srgbClr val="FF0000"/>
                </a:solidFill>
                <a:cs typeface="Malgun Gothic"/>
                <a:sym typeface="Malgun Gothic"/>
              </a:rPr>
              <a:t>변경</a:t>
            </a:r>
            <a:endParaRPr lang="ko-KR" altLang="en-US" sz="838" b="1">
              <a:solidFill>
                <a:srgbClr val="FF0000"/>
              </a:solidFill>
              <a:cs typeface="Malgun Gothic"/>
              <a:sym typeface="Malgun Gothic"/>
            </a:endParaRPr>
          </a:p>
        </p:txBody>
      </p:sp>
      <p:sp>
        <p:nvSpPr>
          <p:cNvPr id="51" name="Shape 3625"/>
          <p:cNvSpPr/>
          <p:nvPr/>
        </p:nvSpPr>
        <p:spPr>
          <a:xfrm>
            <a:off x="3192933" y="7259672"/>
            <a:ext cx="2031407" cy="27485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200" b="1" dirty="0" smtClean="0">
                <a:solidFill>
                  <a:srgbClr val="0066FF"/>
                </a:solidFill>
                <a:latin typeface="+mj-lt"/>
                <a:ea typeface="Malgun Gothic"/>
                <a:cs typeface="Malgun Gothic"/>
                <a:sym typeface="Malgun Gothic"/>
              </a:rPr>
              <a:t>Download</a:t>
            </a:r>
            <a:endParaRPr lang="en-US" altLang="ko" sz="1200" b="1" dirty="0">
              <a:solidFill>
                <a:srgbClr val="0066FF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Shape 3625"/>
          <p:cNvSpPr/>
          <p:nvPr/>
        </p:nvSpPr>
        <p:spPr>
          <a:xfrm>
            <a:off x="1076332" y="7249685"/>
            <a:ext cx="2031407" cy="27485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200" b="1" dirty="0" smtClean="0">
                <a:solidFill>
                  <a:srgbClr val="0066FF"/>
                </a:solidFill>
                <a:latin typeface="+mj-lt"/>
                <a:ea typeface="Malgun Gothic"/>
                <a:cs typeface="Malgun Gothic"/>
                <a:sym typeface="Malgun Gothic"/>
              </a:rPr>
              <a:t>Home</a:t>
            </a:r>
            <a:endParaRPr lang="en-US" altLang="ko" sz="1200" b="1" dirty="0">
              <a:solidFill>
                <a:srgbClr val="0066FF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71253" y="2910017"/>
            <a:ext cx="145191" cy="1791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40313" y="2910017"/>
            <a:ext cx="145191" cy="1791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L2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8390" y="7138812"/>
            <a:ext cx="145191" cy="1791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L2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732346" y="7150711"/>
            <a:ext cx="145191" cy="1791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0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5" name="Shape 2911"/>
          <p:cNvSpPr txBox="1"/>
          <p:nvPr/>
        </p:nvSpPr>
        <p:spPr>
          <a:xfrm>
            <a:off x="36514" y="1352947"/>
            <a:ext cx="158216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Email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인증 실패</a:t>
            </a:r>
            <a:endParaRPr lang="en-US" altLang="ko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바른고딕" panose="020B0603020101020101" pitchFamily="50" charset="-127"/>
              <a:cs typeface="Malgun Gothic"/>
              <a:sym typeface="Malgun Gothic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Shape 413"/>
          <p:cNvGraphicFramePr/>
          <p:nvPr>
            <p:extLst>
              <p:ext uri="{D42A27DB-BD31-4B8C-83A1-F6EECF244321}">
                <p14:modId xmlns:p14="http://schemas.microsoft.com/office/powerpoint/2010/main" val="450005196"/>
              </p:ext>
            </p:extLst>
          </p:nvPr>
        </p:nvGraphicFramePr>
        <p:xfrm>
          <a:off x="6743700" y="251474"/>
          <a:ext cx="2976563" cy="77568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r>
                        <a:rPr lang="ko-KR" altLang="en-US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5151" y="2848232"/>
            <a:ext cx="321883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lvl="0"/>
            <a:r>
              <a:rPr lang="en-US" altLang="ko-KR" sz="800" dirty="0"/>
              <a:t>Invalid request.</a:t>
            </a:r>
            <a:endParaRPr lang="ko-KR" altLang="ko-KR" sz="800"/>
          </a:p>
          <a:p>
            <a:r>
              <a:rPr lang="en-US" altLang="ko-KR" sz="800" dirty="0"/>
              <a:t>Please visit MY PAGE &gt; Email Verification to resend verification mail.</a:t>
            </a:r>
            <a:endParaRPr lang="ko-KR" altLang="ko-KR" sz="800"/>
          </a:p>
        </p:txBody>
      </p:sp>
      <p:sp>
        <p:nvSpPr>
          <p:cNvPr id="11" name="Shape 3625"/>
          <p:cNvSpPr/>
          <p:nvPr/>
        </p:nvSpPr>
        <p:spPr>
          <a:xfrm>
            <a:off x="198118" y="3390013"/>
            <a:ext cx="662531" cy="21946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69669" tIns="69669" rIns="69669" bIns="69669" anchor="ctr" anchorCtr="0">
            <a:noAutofit/>
          </a:bodyPr>
          <a:lstStyle/>
          <a:p>
            <a:pPr lvl="0" algn="ctr"/>
            <a:r>
              <a:rPr lang="en-US" altLang="ko" sz="68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My page</a:t>
            </a:r>
            <a:endParaRPr lang="en-US" altLang="ko" sz="686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8118" y="3210817"/>
            <a:ext cx="145191" cy="1791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1613563" y="6186013"/>
            <a:ext cx="1709299" cy="468000"/>
          </a:xfrm>
          <a:prstGeom prst="roundRect">
            <a:avLst/>
          </a:prstGeom>
          <a:solidFill>
            <a:srgbClr val="BFBFB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j-ea"/>
                <a:ea typeface="+mj-ea"/>
              </a:rPr>
              <a:t>CANCEL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6241" y="6186013"/>
            <a:ext cx="1709299" cy="46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SUBMIT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5" name="Shape 2911"/>
          <p:cNvSpPr txBox="1"/>
          <p:nvPr/>
        </p:nvSpPr>
        <p:spPr>
          <a:xfrm>
            <a:off x="36513" y="1352550"/>
            <a:ext cx="2403299" cy="2460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marL="268288" indent="-268288">
              <a:buFont typeface="Wingdings" panose="05000000000000000000" pitchFamily="2" charset="2"/>
              <a:buChar char="u"/>
            </a:pPr>
            <a:r>
              <a:rPr lang="en-US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CHANGE PASSWORD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바른고딕" panose="020B0603020101020101" pitchFamily="50" charset="-127"/>
              <a:cs typeface="Malgun Gothic"/>
              <a:sym typeface="Malgun Gothic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Shape 413"/>
          <p:cNvGraphicFramePr/>
          <p:nvPr>
            <p:extLst>
              <p:ext uri="{D42A27DB-BD31-4B8C-83A1-F6EECF244321}">
                <p14:modId xmlns:p14="http://schemas.microsoft.com/office/powerpoint/2010/main" val="3084722481"/>
              </p:ext>
            </p:extLst>
          </p:nvPr>
        </p:nvGraphicFramePr>
        <p:xfrm>
          <a:off x="6743700" y="251474"/>
          <a:ext cx="2976563" cy="875412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9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Default Label : </a:t>
                      </a:r>
                      <a:r>
                        <a:rPr lang="en-US" altLang="ko-KR" sz="900" i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Select security question</a:t>
                      </a:r>
                      <a:endParaRPr lang="en-US" altLang="ko-KR" sz="900" b="1" baseline="0" dirty="0" smtClean="0">
                        <a:solidFill>
                          <a:srgbClr val="C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셀렉트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박스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질문 목록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was your childhood nickname?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the name of your pet?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the name of your best friend?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your father’s given name?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your favorite book?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the name of your favorite teacher?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100 Byte)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이내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0" indent="-889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Input box 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비활성화 처리로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texting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할 수 없음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  <a:p>
                      <a:pPr marL="88900" lvl="0" indent="-889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실제로 생일 지난 유저까지 체크하여 가입 할 수 있게 설정합니다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88900" lvl="0" indent="-889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Rule ) </a:t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오늘까지 날짜는 선택 가능</a:t>
                      </a:r>
                      <a:b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지난 생일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이전 날짜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도 선택 가능</a:t>
                      </a:r>
                      <a:b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앞으로의 생일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내일 날짜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부터 선택 불가능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0" indent="-889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Password , Confirm New Password : 16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자리만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기재가능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0" indent="-88900" rtl="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 아이콘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Input box 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 후 달력 </a:t>
                      </a:r>
                      <a:r>
                        <a:rPr lang="ko-KR" altLang="en-US" sz="900" dirty="0" err="1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</a:t>
                      </a:r>
                      <a:endParaRPr lang="en-US" altLang="ko-KR" sz="900" dirty="0" smtClean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88900" rtl="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날짜는 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box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들어감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88900" lvl="0" indent="-88900" rtl="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위치 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 아이콘 아래로 떨어지도록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900" b="1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ko-KR" altLang="en-US" sz="900" b="1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</a:t>
                      </a:r>
                      <a:r>
                        <a:rPr lang="ko-KR" altLang="en-US" sz="900" b="1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endParaRPr lang="ko-KR" altLang="en-US" sz="900" b="1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Secret Question, Secret Answer,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Date of Birth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select secret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question.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select secret answer.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select date of birth.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 Password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enter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current password.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Passwords does not match.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New Password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900" b="1" baseline="0" dirty="0" smtClean="0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enter new password.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Invalid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email address.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password is 6-16 characters.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password must be a combination of numbers and English.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Passwords does not match.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New Password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900" b="1" baseline="0" dirty="0" smtClean="0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enter confirm new password.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Passwords does not match.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 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Your password been changed successfully.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[Ok] = [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확인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altLang="ko-KR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lang="ko" altLang="ko-KR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1785504" y="6247390"/>
            <a:ext cx="205751" cy="205751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L2</a:t>
            </a:r>
            <a:endParaRPr lang="ko-KR" altLang="en-US" sz="11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94803" y="6260264"/>
            <a:ext cx="180000" cy="180000"/>
          </a:xfrm>
          <a:prstGeom prst="ellipse">
            <a:avLst/>
          </a:prstGeom>
          <a:solidFill>
            <a:srgbClr val="008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E1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81910"/>
              </p:ext>
            </p:extLst>
          </p:nvPr>
        </p:nvGraphicFramePr>
        <p:xfrm>
          <a:off x="1140202" y="2598950"/>
          <a:ext cx="4658435" cy="1288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7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0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563" indent="-1825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Secret</a:t>
                      </a:r>
                      <a:r>
                        <a:rPr lang="en-US" altLang="ko-KR" sz="1100" b="1" baseline="0" dirty="0" smtClean="0"/>
                        <a:t> Question</a:t>
                      </a:r>
                      <a:endParaRPr lang="en-US" altLang="ko-KR" sz="1100" b="1" dirty="0" smtClean="0"/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-1825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Secret</a:t>
                      </a:r>
                      <a:r>
                        <a:rPr lang="en-US" altLang="ko-KR" sz="1100" b="1" baseline="0" dirty="0" smtClean="0"/>
                        <a:t> Answer</a:t>
                      </a:r>
                      <a:endParaRPr lang="en-US" altLang="ko-KR" sz="1100" b="1" dirty="0" smtClean="0"/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 smtClean="0"/>
                        <a:t>Date of Birth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83056"/>
              </p:ext>
            </p:extLst>
          </p:nvPr>
        </p:nvGraphicFramePr>
        <p:xfrm>
          <a:off x="1140202" y="4421342"/>
          <a:ext cx="4658434" cy="1288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3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5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563" indent="-1825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baseline="0" dirty="0"/>
                        <a:t>Current Password</a:t>
                      </a:r>
                      <a:endParaRPr lang="ko-KR" altLang="en-US" sz="1100" b="1" dirty="0"/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-1825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New Password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 smtClean="0"/>
                        <a:t>Confirm New</a:t>
                      </a:r>
                      <a:r>
                        <a:rPr lang="en-US" altLang="ko-KR" sz="1100" b="1" baseline="0" dirty="0" smtClean="0"/>
                        <a:t> Password</a:t>
                      </a:r>
                      <a:endParaRPr lang="en-US" altLang="ko-KR" sz="1100" b="1" dirty="0" smtClean="0"/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5700" y="2092719"/>
            <a:ext cx="464293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ko-KR" sz="1200" dirty="0">
                <a:latin typeface="+mj-lt"/>
                <a:ea typeface="+mj-ea"/>
              </a:rPr>
              <a:t>※ For the validation of your personal information, please fill out your DOB(date of birth) and security question correctly.</a:t>
            </a:r>
            <a:endParaRPr lang="ko-KR" altLang="ko-KR" sz="1200" dirty="0">
              <a:latin typeface="+mj-lt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6249" y="4176146"/>
            <a:ext cx="459929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ko-KR" sz="1200" dirty="0">
                <a:latin typeface="+mj-lt"/>
                <a:ea typeface="+mj-ea"/>
              </a:rPr>
              <a:t>※ Type in your new password.</a:t>
            </a:r>
            <a:endParaRPr lang="ko-KR" altLang="ko-KR" sz="1200" dirty="0">
              <a:latin typeface="+mj-lt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25328" y="2658722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--- Select security question-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--                 ▼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25328" y="3090922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answer here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51188" y="5338798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Confirm New Password Input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025775" y="3522663"/>
            <a:ext cx="2727266" cy="28733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/>
                </a:solidFill>
                <a:cs typeface="Malgun Gothic"/>
                <a:sym typeface="Malgun Gothic"/>
              </a:rPr>
              <a:t>MM-DD-YYYY</a:t>
            </a:r>
            <a:endParaRPr lang="ko-KR" altLang="en-US" sz="1200" i="1" dirty="0">
              <a:solidFill>
                <a:schemeClr val="bg1"/>
              </a:solidFill>
              <a:cs typeface="Malgun Gothic"/>
              <a:sym typeface="Malgun Gothic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12896" y="3522663"/>
            <a:ext cx="435585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46" y="3560797"/>
            <a:ext cx="233329" cy="22104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051188" y="4475833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Current Password Input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51187" y="4906186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New Password Input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152892" y="5947717"/>
            <a:ext cx="466158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935328" y="2688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1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35328" y="31355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2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933505" y="35799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3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260846" y="3537306"/>
            <a:ext cx="205751" cy="205751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11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33505" y="45134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4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933505" y="49672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4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933505" y="54210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4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68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1613563" y="4732609"/>
            <a:ext cx="1709299" cy="468000"/>
          </a:xfrm>
          <a:prstGeom prst="roundRect">
            <a:avLst/>
          </a:prstGeom>
          <a:solidFill>
            <a:srgbClr val="BFBFB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j-ea"/>
                <a:ea typeface="+mj-ea"/>
              </a:rPr>
              <a:t>CANCEL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6241" y="4732609"/>
            <a:ext cx="1709299" cy="46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SUBMIT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5" name="Shape 2911"/>
          <p:cNvSpPr txBox="1"/>
          <p:nvPr/>
        </p:nvSpPr>
        <p:spPr>
          <a:xfrm>
            <a:off x="36513" y="1352471"/>
            <a:ext cx="402725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marL="268288" indent="-268288">
              <a:buFont typeface="Wingdings" panose="05000000000000000000" pitchFamily="2" charset="2"/>
              <a:buChar char="u"/>
            </a:pPr>
            <a:r>
              <a:rPr lang="en-US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CHANGE SECRET </a:t>
            </a:r>
            <a:r>
              <a:rPr lang="en-US" altLang="ko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QUESTION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바른고딕" panose="020B0603020101020101" pitchFamily="50" charset="-127"/>
              <a:cs typeface="Malgun Gothic"/>
              <a:sym typeface="Malgun Gothic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Shape 413"/>
          <p:cNvGraphicFramePr/>
          <p:nvPr>
            <p:extLst>
              <p:ext uri="{D42A27DB-BD31-4B8C-83A1-F6EECF244321}">
                <p14:modId xmlns:p14="http://schemas.microsoft.com/office/powerpoint/2010/main" val="2283592188"/>
              </p:ext>
            </p:extLst>
          </p:nvPr>
        </p:nvGraphicFramePr>
        <p:xfrm>
          <a:off x="6743700" y="251474"/>
          <a:ext cx="2976563" cy="710820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9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Default Label : </a:t>
                      </a:r>
                      <a:r>
                        <a:rPr lang="en-US" altLang="ko-KR" sz="900" i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Select security question</a:t>
                      </a:r>
                      <a:endParaRPr lang="en-US" altLang="ko-KR" sz="900" b="1" baseline="0" dirty="0" smtClean="0">
                        <a:solidFill>
                          <a:srgbClr val="C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셀렉트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박스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질문 목록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was your childhood nickname?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the name of your pet?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the name of your best friend?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your father’s given name?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your favorite book?</a:t>
                      </a:r>
                    </a:p>
                    <a:p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* What is the name of your favorite teacher?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100 Byte)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이내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0" indent="-889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Input box 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비활성화 처리로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texting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할 수 없음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  <a:p>
                      <a:pPr marL="88900" lvl="0" indent="-889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실제로 생일 지난 유저까지 체크하여 가입 할 수 있게 설정합니다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88900" lvl="0" indent="-889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Rule ) </a:t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오늘까지 날짜는 선택 가능</a:t>
                      </a:r>
                      <a:b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지난 생일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이전 날짜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도 선택 가능</a:t>
                      </a:r>
                      <a:b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앞으로의 생일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내일 날짜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부터 선택 불가능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0" indent="-889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Password , Confirm New Password : 16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자리만 기재가능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0" indent="-88900" rtl="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 아이콘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Input box 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 후 달력 </a:t>
                      </a:r>
                      <a:r>
                        <a:rPr lang="ko-KR" altLang="en-US" sz="900" dirty="0" err="1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</a:t>
                      </a:r>
                      <a:endParaRPr lang="en-US" altLang="ko-KR" sz="900" dirty="0" smtClean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88900" rtl="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날짜는 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box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들어감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88900" lvl="0" indent="-88900" rtl="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위치 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 아이콘 아래로 떨어지도록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900" b="1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ko-KR" altLang="en-US" sz="900" b="1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</a:t>
                      </a:r>
                      <a:r>
                        <a:rPr lang="ko-KR" altLang="en-US" sz="900" b="1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endParaRPr lang="ko-KR" altLang="en-US" sz="900" b="1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Secret Question, Secret Answer,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Date of Birth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select secret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question.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select secret answer.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select date of birth.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 Password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enter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current password.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Passwords does not match.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 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Secret question was changed successfully!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[Ok] = [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확인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altLang="ko-KR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lang="ko" altLang="ko-KR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1785504" y="4793986"/>
            <a:ext cx="205751" cy="205751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11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94803" y="4806860"/>
            <a:ext cx="180000" cy="180000"/>
          </a:xfrm>
          <a:prstGeom prst="ellipse">
            <a:avLst/>
          </a:prstGeom>
          <a:solidFill>
            <a:srgbClr val="008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E1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14181"/>
              </p:ext>
            </p:extLst>
          </p:nvPr>
        </p:nvGraphicFramePr>
        <p:xfrm>
          <a:off x="1140202" y="2598950"/>
          <a:ext cx="4658435" cy="171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7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0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563" indent="-1825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/>
                        <a:t>Secret</a:t>
                      </a:r>
                      <a:r>
                        <a:rPr lang="en-US" altLang="ko-KR" sz="1100" b="1" baseline="0" dirty="0"/>
                        <a:t> Question</a:t>
                      </a:r>
                      <a:endParaRPr lang="ko-KR" altLang="en-US" sz="1100" b="1" dirty="0"/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-1825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Secret</a:t>
                      </a:r>
                      <a:r>
                        <a:rPr lang="en-US" altLang="ko-KR" sz="1100" b="1" baseline="0" dirty="0" smtClean="0"/>
                        <a:t> Answer</a:t>
                      </a:r>
                      <a:endParaRPr lang="en-US" altLang="ko-KR" sz="1100" b="1" dirty="0" smtClean="0"/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 smtClean="0"/>
                        <a:t>Date of Birth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/>
                        <a:t>Current password</a:t>
                      </a:r>
                      <a:endParaRPr lang="ko-KR" altLang="en-US" sz="1100" b="1" dirty="0"/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991582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5700" y="2174633"/>
            <a:ext cx="459278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ko-KR" sz="1200" dirty="0">
                <a:latin typeface="+mj-lt"/>
                <a:ea typeface="+mj-ea"/>
              </a:rPr>
              <a:t>※ After filling out a new security question and a new answer, please type in your DOB and the current password to complete the change.</a:t>
            </a:r>
            <a:endParaRPr lang="ko-KR" altLang="en-US" sz="1200" dirty="0">
              <a:latin typeface="+mj-lt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25328" y="2658722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--- Select security question-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--                 ▼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25328" y="3090922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answer here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25775" y="3522663"/>
            <a:ext cx="2727266" cy="28733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/>
                </a:solidFill>
                <a:cs typeface="Malgun Gothic"/>
                <a:sym typeface="Malgun Gothic"/>
              </a:rPr>
              <a:t>MM-DD-YYYY</a:t>
            </a:r>
            <a:endParaRPr lang="ko-KR" altLang="en-US" sz="1200" i="1" dirty="0">
              <a:solidFill>
                <a:schemeClr val="bg1"/>
              </a:solidFill>
              <a:cs typeface="Malgun Gothic"/>
              <a:sym typeface="Malgun Gothic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12896" y="3522663"/>
            <a:ext cx="435585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46" y="3560797"/>
            <a:ext cx="233329" cy="22104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025328" y="3968102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Current Password Input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152892" y="4524499"/>
            <a:ext cx="466158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935328" y="2688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1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35328" y="31355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2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933505" y="35799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3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33505" y="40268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4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38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372"/>
          <p:cNvSpPr/>
          <p:nvPr/>
        </p:nvSpPr>
        <p:spPr>
          <a:xfrm>
            <a:off x="275733" y="2201570"/>
            <a:ext cx="9208369" cy="1881694"/>
          </a:xfrm>
          <a:prstGeom prst="roundRect">
            <a:avLst>
              <a:gd name="adj" fmla="val 3599"/>
            </a:avLst>
          </a:prstGeom>
          <a:solidFill>
            <a:schemeClr val="bg1">
              <a:lumMod val="95000"/>
              <a:alpha val="24000"/>
            </a:schemeClr>
          </a:solidFill>
          <a:ln w="19050" cap="flat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ko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107" name="Shape 372"/>
          <p:cNvSpPr/>
          <p:nvPr/>
        </p:nvSpPr>
        <p:spPr>
          <a:xfrm>
            <a:off x="275733" y="4743981"/>
            <a:ext cx="9208369" cy="2722732"/>
          </a:xfrm>
          <a:prstGeom prst="roundRect">
            <a:avLst>
              <a:gd name="adj" fmla="val 3599"/>
            </a:avLst>
          </a:prstGeom>
          <a:solidFill>
            <a:schemeClr val="bg1">
              <a:lumMod val="95000"/>
              <a:alpha val="24000"/>
            </a:schemeClr>
          </a:solidFill>
          <a:ln w="19050" cap="flat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ko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6013" y="4609128"/>
            <a:ext cx="129683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로그인 프로세스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및 로그인 프로세스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0" y="860425"/>
            <a:ext cx="2573338" cy="379413"/>
          </a:xfrm>
        </p:spPr>
        <p:txBody>
          <a:bodyPr/>
          <a:lstStyle/>
          <a:p>
            <a:pPr algn="ctr"/>
            <a:r>
              <a:rPr lang="ko-KR" altLang="en-US" sz="2800" b="1" dirty="0" smtClean="0"/>
              <a:t>회원가입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922039" y="2632736"/>
            <a:ext cx="2052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회원정보 입력완료</a:t>
            </a:r>
            <a:endParaRPr lang="ko-KR" altLang="en-US" sz="1100" b="1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842150" y="1555882"/>
            <a:ext cx="18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72902" tIns="36451" rIns="72902" bIns="3645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>
                <a:solidFill>
                  <a:schemeClr val="bg1"/>
                </a:solidFill>
              </a:rPr>
              <a:t>제페토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2039" y="5215234"/>
            <a:ext cx="2052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로그인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934246" y="5875603"/>
            <a:ext cx="2027586" cy="488443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계정체크</a:t>
            </a:r>
          </a:p>
        </p:txBody>
      </p:sp>
      <p:cxnSp>
        <p:nvCxnSpPr>
          <p:cNvPr id="25" name="직선 화살표 연결선 24"/>
          <p:cNvCxnSpPr>
            <a:stCxn id="22" idx="2"/>
            <a:endCxn id="23" idx="0"/>
          </p:cNvCxnSpPr>
          <p:nvPr/>
        </p:nvCxnSpPr>
        <p:spPr>
          <a:xfrm>
            <a:off x="1948039" y="5575234"/>
            <a:ext cx="0" cy="300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922039" y="6664414"/>
            <a:ext cx="2052000" cy="3600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로그인 성공</a:t>
            </a:r>
            <a:endParaRPr lang="ko-KR" altLang="en-US" sz="1100" b="1" dirty="0"/>
          </a:p>
        </p:txBody>
      </p:sp>
      <p:cxnSp>
        <p:nvCxnSpPr>
          <p:cNvPr id="53" name="직선 화살표 연결선 52"/>
          <p:cNvCxnSpPr>
            <a:stCxn id="23" idx="2"/>
            <a:endCxn id="27" idx="0"/>
          </p:cNvCxnSpPr>
          <p:nvPr/>
        </p:nvCxnSpPr>
        <p:spPr>
          <a:xfrm>
            <a:off x="1948039" y="6364046"/>
            <a:ext cx="0" cy="30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3" idx="1"/>
            <a:endCxn id="22" idx="1"/>
          </p:cNvCxnSpPr>
          <p:nvPr/>
        </p:nvCxnSpPr>
        <p:spPr>
          <a:xfrm rot="10800000">
            <a:off x="922040" y="5395235"/>
            <a:ext cx="12207" cy="724591"/>
          </a:xfrm>
          <a:prstGeom prst="bentConnector3">
            <a:avLst>
              <a:gd name="adj1" fmla="val 1972696"/>
            </a:avLst>
          </a:prstGeom>
          <a:ln w="190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4039" y="5585019"/>
            <a:ext cx="7138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No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ID/PW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틀림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2039" y="3311297"/>
            <a:ext cx="2052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회원가입 완료</a:t>
            </a:r>
          </a:p>
        </p:txBody>
      </p:sp>
      <p:cxnSp>
        <p:nvCxnSpPr>
          <p:cNvPr id="17" name="직선 화살표 연결선 16"/>
          <p:cNvCxnSpPr>
            <a:stCxn id="6" idx="2"/>
            <a:endCxn id="28" idx="0"/>
          </p:cNvCxnSpPr>
          <p:nvPr/>
        </p:nvCxnSpPr>
        <p:spPr>
          <a:xfrm>
            <a:off x="1948039" y="2992736"/>
            <a:ext cx="0" cy="3185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86013" y="2066717"/>
            <a:ext cx="147636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회원가입 프로세스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20175" y="6437286"/>
            <a:ext cx="37189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YES</a:t>
            </a:r>
          </a:p>
        </p:txBody>
      </p:sp>
      <p:graphicFrame>
        <p:nvGraphicFramePr>
          <p:cNvPr id="21" name="Shape 413"/>
          <p:cNvGraphicFramePr/>
          <p:nvPr>
            <p:extLst>
              <p:ext uri="{D42A27DB-BD31-4B8C-83A1-F6EECF244321}">
                <p14:modId xmlns:p14="http://schemas.microsoft.com/office/powerpoint/2010/main" val="1810036089"/>
              </p:ext>
            </p:extLst>
          </p:nvPr>
        </p:nvGraphicFramePr>
        <p:xfrm>
          <a:off x="6934209" y="3264514"/>
          <a:ext cx="2105025" cy="109152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236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미인증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상태처리</a:t>
                      </a:r>
                      <a:endParaRPr lang="en-US" altLang="ko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Tx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72"/>
          <p:cNvSpPr/>
          <p:nvPr/>
        </p:nvSpPr>
        <p:spPr>
          <a:xfrm>
            <a:off x="278875" y="6921790"/>
            <a:ext cx="9208369" cy="1613871"/>
          </a:xfrm>
          <a:prstGeom prst="roundRect">
            <a:avLst>
              <a:gd name="adj" fmla="val 3599"/>
            </a:avLst>
          </a:prstGeom>
          <a:solidFill>
            <a:schemeClr val="bg1">
              <a:lumMod val="95000"/>
              <a:alpha val="24000"/>
            </a:schemeClr>
          </a:solidFill>
          <a:ln w="19050" cap="flat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ko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8" name="Shape 372"/>
          <p:cNvSpPr/>
          <p:nvPr/>
        </p:nvSpPr>
        <p:spPr>
          <a:xfrm>
            <a:off x="278875" y="2170585"/>
            <a:ext cx="9208369" cy="4496502"/>
          </a:xfrm>
          <a:prstGeom prst="roundRect">
            <a:avLst>
              <a:gd name="adj" fmla="val 3599"/>
            </a:avLst>
          </a:prstGeom>
          <a:solidFill>
            <a:schemeClr val="bg1">
              <a:lumMod val="95000"/>
              <a:alpha val="24000"/>
            </a:schemeClr>
          </a:solidFill>
          <a:ln w="19050" cap="flat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ko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cxnSp>
        <p:nvCxnSpPr>
          <p:cNvPr id="7" name="꺾인 연결선 6"/>
          <p:cNvCxnSpPr>
            <a:stCxn id="27" idx="2"/>
            <a:endCxn id="45" idx="3"/>
          </p:cNvCxnSpPr>
          <p:nvPr/>
        </p:nvCxnSpPr>
        <p:spPr>
          <a:xfrm rot="5400000">
            <a:off x="5022202" y="6422117"/>
            <a:ext cx="513824" cy="2831010"/>
          </a:xfrm>
          <a:prstGeom prst="bentConnector2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811609" y="7878534"/>
            <a:ext cx="2052000" cy="4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atin typeface="+mj-ea"/>
                <a:ea typeface="+mj-ea"/>
              </a:rPr>
              <a:t>회원연동완료</a:t>
            </a:r>
            <a:r>
              <a:rPr lang="en-US" altLang="ko-KR" sz="1100" b="1" smtClean="0">
                <a:latin typeface="+mj-ea"/>
                <a:ea typeface="+mj-ea"/>
              </a:rPr>
              <a:t>(</a:t>
            </a:r>
            <a:r>
              <a:rPr lang="ko-KR" altLang="en-US" sz="1100" b="1" smtClean="0">
                <a:latin typeface="+mj-ea"/>
                <a:ea typeface="+mj-ea"/>
              </a:rPr>
              <a:t>메인이동</a:t>
            </a:r>
            <a:r>
              <a:rPr lang="en-US" altLang="ko-KR" sz="1100" b="1" smtClean="0">
                <a:latin typeface="+mj-ea"/>
                <a:ea typeface="+mj-ea"/>
              </a:rPr>
              <a:t>)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회원가입 프로세스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일반유저 페이스북 연동 프로세스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9402" y="2631656"/>
            <a:ext cx="2052000" cy="4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56412" y="2631656"/>
            <a:ext cx="205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ea"/>
                <a:ea typeface="+mj-ea"/>
              </a:rPr>
              <a:t>페이스북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 인증 </a:t>
            </a:r>
            <a:r>
              <a:rPr lang="ko-KR" altLang="en-US" sz="1100" b="1" dirty="0" err="1">
                <a:solidFill>
                  <a:schemeClr val="tx1"/>
                </a:solidFill>
                <a:latin typeface="+mj-ea"/>
                <a:ea typeface="+mj-ea"/>
              </a:rPr>
              <a:t>팝업창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동의승인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9402" y="5699065"/>
            <a:ext cx="2052000" cy="4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가입완료</a:t>
            </a:r>
            <a:r>
              <a:rPr lang="en-US" altLang="ko-KR" sz="1100" b="1" dirty="0">
                <a:latin typeface="+mj-ea"/>
                <a:ea typeface="+mj-ea"/>
              </a:rPr>
              <a:t/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(</a:t>
            </a:r>
            <a:r>
              <a:rPr lang="ko-KR" altLang="en-US" sz="1100" b="1">
                <a:latin typeface="+mj-ea"/>
                <a:ea typeface="+mj-ea"/>
              </a:rPr>
              <a:t>신규가입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9402" y="3366039"/>
            <a:ext cx="2052000" cy="645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신규 아이디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>
                <a:latin typeface="+mj-ea"/>
                <a:ea typeface="+mj-ea"/>
              </a:rPr>
              <a:t>비번 </a:t>
            </a:r>
            <a:r>
              <a:rPr lang="ko-KR" altLang="en-US" sz="1100" b="1" smtClean="0">
                <a:latin typeface="+mj-ea"/>
                <a:ea typeface="+mj-ea"/>
              </a:rPr>
              <a:t>입력</a:t>
            </a:r>
            <a:endParaRPr lang="en-US" altLang="ko-KR" sz="1100" b="1" dirty="0" smtClean="0">
              <a:latin typeface="+mj-ea"/>
              <a:ea typeface="+mj-ea"/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1811609" y="4276155"/>
            <a:ext cx="2027586" cy="10800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중복아이디 체크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684102" y="1555882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2902" tIns="36451" rIns="72902" bIns="3645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/>
              <a:t>유저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842150" y="1555882"/>
            <a:ext cx="18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72902" tIns="36451" rIns="72902" bIns="3645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>
                <a:solidFill>
                  <a:schemeClr val="bg1"/>
                </a:solidFill>
              </a:rPr>
              <a:t>제페토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stCxn id="6" idx="3"/>
            <a:endCxn id="9" idx="1"/>
          </p:cNvCxnSpPr>
          <p:nvPr/>
        </p:nvCxnSpPr>
        <p:spPr>
          <a:xfrm>
            <a:off x="3851402" y="2847656"/>
            <a:ext cx="1805010" cy="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2"/>
            <a:endCxn id="28" idx="3"/>
          </p:cNvCxnSpPr>
          <p:nvPr/>
        </p:nvCxnSpPr>
        <p:spPr>
          <a:xfrm rot="5400000">
            <a:off x="4954255" y="1960803"/>
            <a:ext cx="625304" cy="2831010"/>
          </a:xfrm>
          <a:prstGeom prst="bentConnector2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6494" y="3502988"/>
            <a:ext cx="19749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개인정보 동의 승인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6745" y="2647265"/>
            <a:ext cx="81432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000" b="1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꺾인 연결선 29"/>
          <p:cNvCxnSpPr>
            <a:stCxn id="37" idx="1"/>
            <a:endCxn id="28" idx="1"/>
          </p:cNvCxnSpPr>
          <p:nvPr/>
        </p:nvCxnSpPr>
        <p:spPr>
          <a:xfrm rot="10800000">
            <a:off x="1799403" y="3688961"/>
            <a:ext cx="12207" cy="1127195"/>
          </a:xfrm>
          <a:prstGeom prst="bentConnector3">
            <a:avLst>
              <a:gd name="adj1" fmla="val 1972696"/>
            </a:avLst>
          </a:prstGeom>
          <a:ln w="19050">
            <a:solidFill>
              <a:srgbClr val="0066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93121" y="4229798"/>
            <a:ext cx="73898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체크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>
            <a:stCxn id="28" idx="2"/>
            <a:endCxn id="37" idx="0"/>
          </p:cNvCxnSpPr>
          <p:nvPr/>
        </p:nvCxnSpPr>
        <p:spPr>
          <a:xfrm>
            <a:off x="2825402" y="4011881"/>
            <a:ext cx="0" cy="264274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7" idx="2"/>
            <a:endCxn id="16" idx="0"/>
          </p:cNvCxnSpPr>
          <p:nvPr/>
        </p:nvCxnSpPr>
        <p:spPr>
          <a:xfrm>
            <a:off x="2825402" y="5356155"/>
            <a:ext cx="0" cy="34291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68921" y="5434142"/>
            <a:ext cx="51296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신규가입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7017" y="6232689"/>
            <a:ext cx="26827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ko-KR" altLang="ko-KR" sz="900" b="1" dirty="0">
                <a:solidFill>
                  <a:srgbClr val="FF0000"/>
                </a:solidFill>
              </a:rPr>
              <a:t>회원 가입 시 </a:t>
            </a:r>
            <a:r>
              <a:rPr lang="ko-KR" altLang="ko-KR" sz="900" b="1" dirty="0" err="1">
                <a:solidFill>
                  <a:srgbClr val="FF0000"/>
                </a:solidFill>
              </a:rPr>
              <a:t>페이스북</a:t>
            </a:r>
            <a:r>
              <a:rPr lang="ko-KR" altLang="ko-KR" sz="900" b="1" dirty="0">
                <a:solidFill>
                  <a:srgbClr val="FF0000"/>
                </a:solidFill>
              </a:rPr>
              <a:t> 회원은 인증 상태로 가입</a:t>
            </a:r>
            <a:r>
              <a:rPr lang="en-US" altLang="ko-KR" sz="900" b="1" dirty="0">
                <a:solidFill>
                  <a:srgbClr val="FF0000"/>
                </a:solidFill>
              </a:rPr>
              <a:t> (</a:t>
            </a:r>
            <a:r>
              <a:rPr lang="ko-KR" altLang="ko-KR" sz="900" b="1">
                <a:solidFill>
                  <a:srgbClr val="FF0000"/>
                </a:solidFill>
              </a:rPr>
              <a:t>캐시 미지급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endParaRPr lang="ko-KR" altLang="ko-KR" sz="900" b="1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11609" y="7148710"/>
            <a:ext cx="2052000" cy="4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atin typeface="+mj-ea"/>
                <a:ea typeface="+mj-ea"/>
              </a:rPr>
              <a:t>일반기존유저</a:t>
            </a:r>
            <a:r>
              <a:rPr lang="en-US" altLang="ko-KR" sz="1100" b="1" dirty="0" smtClean="0">
                <a:latin typeface="+mj-ea"/>
                <a:ea typeface="+mj-ea"/>
              </a:rPr>
              <a:t>(</a:t>
            </a:r>
            <a:r>
              <a:rPr lang="ko-KR" altLang="en-US" sz="1100" b="1" smtClean="0">
                <a:latin typeface="+mj-ea"/>
                <a:ea typeface="+mj-ea"/>
              </a:rPr>
              <a:t>로그인상태</a:t>
            </a:r>
            <a:r>
              <a:rPr lang="en-US" altLang="ko-KR" sz="1100" b="1" dirty="0" smtClean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100" b="1" dirty="0" err="1" smtClean="0">
                <a:latin typeface="+mj-ea"/>
                <a:ea typeface="+mj-ea"/>
              </a:rPr>
              <a:t>페이스북</a:t>
            </a:r>
            <a:r>
              <a:rPr lang="ko-KR" altLang="en-US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latin typeface="+mj-ea"/>
                <a:ea typeface="+mj-ea"/>
              </a:rPr>
              <a:t>미가입유저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8619" y="7148710"/>
            <a:ext cx="205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ea"/>
                <a:ea typeface="+mj-ea"/>
              </a:rPr>
              <a:t>페이스북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 인증 </a:t>
            </a:r>
            <a:r>
              <a:rPr lang="ko-KR" altLang="en-US" sz="1100" b="1" dirty="0" err="1">
                <a:solidFill>
                  <a:schemeClr val="tx1"/>
                </a:solidFill>
                <a:latin typeface="+mj-ea"/>
                <a:ea typeface="+mj-ea"/>
              </a:rPr>
              <a:t>팝업창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동의승인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3863609" y="7364710"/>
            <a:ext cx="1805010" cy="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4314" y="7183093"/>
            <a:ext cx="11156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가입 호출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6013" y="2066717"/>
            <a:ext cx="225382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dirty="0" err="1"/>
              <a:t>페이스북</a:t>
            </a:r>
            <a:r>
              <a:rPr lang="ko-KR" altLang="en-US" dirty="0"/>
              <a:t> 회원가입 프로세스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13" y="6818107"/>
            <a:ext cx="266258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dirty="0"/>
              <a:t>일반유저 </a:t>
            </a:r>
            <a:r>
              <a:rPr lang="ko-KR" altLang="en-US" dirty="0" err="1"/>
              <a:t>페이스북</a:t>
            </a:r>
            <a:r>
              <a:rPr lang="ko-KR" altLang="en-US" dirty="0"/>
              <a:t> 연동 프로세스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graphicFrame>
        <p:nvGraphicFramePr>
          <p:cNvPr id="33" name="Shape 413"/>
          <p:cNvGraphicFramePr/>
          <p:nvPr>
            <p:extLst>
              <p:ext uri="{D42A27DB-BD31-4B8C-83A1-F6EECF244321}">
                <p14:modId xmlns:p14="http://schemas.microsoft.com/office/powerpoint/2010/main" val="1890179519"/>
              </p:ext>
            </p:extLst>
          </p:nvPr>
        </p:nvGraphicFramePr>
        <p:xfrm>
          <a:off x="7543809" y="3420154"/>
          <a:ext cx="2105025" cy="255456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236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8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회원연동은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페이스북에서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제공해주는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UID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페북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이메일형태일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수정못함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인증상태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Tx/>
                        <a:buChar char="-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Tx/>
                        <a:buChar char="-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이메일형식이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아닌 경우 직접 입력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미인증상태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Tx/>
                        <a:buChar char="-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페북에서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생년월일 제공해주면 생년월일 자동으로 입력되며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수정못함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이메일주소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유지되며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페북아이디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사용하지 않음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DB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페이스북용 이메일은 저장하지 않음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1799402" y="7782221"/>
            <a:ext cx="144000" cy="144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latin typeface="+mj-lt"/>
                <a:ea typeface="나눔고딕" panose="020D0604000000000000" pitchFamily="50" charset="-127"/>
                <a:cs typeface="Meiryo UI" panose="020B0604030504040204" pitchFamily="34" charset="-128"/>
              </a:rPr>
              <a:t>2</a:t>
            </a:r>
            <a:endParaRPr lang="ko-KR" altLang="en-US" sz="8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716385" y="3380727"/>
            <a:ext cx="144000" cy="144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latin typeface="+mj-lt"/>
                <a:ea typeface="나눔고딕" panose="020D0604000000000000" pitchFamily="50" charset="-127"/>
                <a:cs typeface="Meiryo UI" panose="020B0604030504040204" pitchFamily="34" charset="-128"/>
              </a:rPr>
              <a:t>1</a:t>
            </a:r>
            <a:endParaRPr lang="ko-KR" altLang="en-US" sz="8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1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2012978" y="4876779"/>
            <a:ext cx="4665113" cy="4059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solidFill>
            <a:srgbClr val="07E9EF"/>
          </a:solidFill>
        </p:spPr>
        <p:txBody>
          <a:bodyPr/>
          <a:lstStyle/>
          <a:p>
            <a:r>
              <a:rPr lang="ko-KR" altLang="en-US" dirty="0" smtClean="0"/>
              <a:t>일반로그인</a:t>
            </a:r>
            <a:endParaRPr lang="ko-KR" altLang="en-US" dirty="0"/>
          </a:p>
        </p:txBody>
      </p:sp>
      <p:graphicFrame>
        <p:nvGraphicFramePr>
          <p:cNvPr id="61" name="Shape 413"/>
          <p:cNvGraphicFramePr/>
          <p:nvPr>
            <p:extLst>
              <p:ext uri="{D42A27DB-BD31-4B8C-83A1-F6EECF244321}">
                <p14:modId xmlns:p14="http://schemas.microsoft.com/office/powerpoint/2010/main" val="1010649288"/>
              </p:ext>
            </p:extLst>
          </p:nvPr>
        </p:nvGraphicFramePr>
        <p:xfrm>
          <a:off x="6743700" y="320067"/>
          <a:ext cx="2976563" cy="10997238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2015-12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비밀질문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추가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항목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Account ID,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Password, Confirm password, Email address, Date of Birth, Secret Question, Secret Answer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체크박스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17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관리자에서 제어 가능하게 제공</a:t>
                      </a:r>
                      <a:b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유투브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영상 영역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관리자에서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셋팅된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영상 노출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 영역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관리자에서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셋팅된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노출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Account ID : 16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기재</a:t>
                      </a: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Confirm New Password :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기재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 address : 100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기재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box 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비활성화 처리로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texting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실제로 생일 지난 유저까지 체크하여 가입 할 수 있게 설정합니다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Rule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오늘까지 날짜는 선택 가능</a:t>
                      </a:r>
                      <a:b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지난 생일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날짜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 선택 가능</a:t>
                      </a:r>
                      <a:b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앞으로의 생일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내일 날짜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부터 선택 불가능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Label : </a:t>
                      </a:r>
                      <a:r>
                        <a:rPr lang="en-US" altLang="ko-KR" sz="1000" i="1" dirty="0" smtClean="0">
                          <a:solidFill>
                            <a:srgbClr val="C00000"/>
                          </a:solidFill>
                          <a:cs typeface="Malgun Gothic"/>
                          <a:sym typeface="Malgun Gothic"/>
                        </a:rPr>
                        <a:t>Select security question</a:t>
                      </a:r>
                      <a:endParaRPr lang="en-US" altLang="ko-KR" sz="1000" b="1" baseline="0" dirty="0" smtClean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셀렉트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박스 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목록 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r>
                        <a:rPr lang="en-US" altLang="ko-KR" sz="1000" dirty="0" smtClean="0"/>
                        <a:t>* What was your childhood nickname?</a:t>
                      </a:r>
                    </a:p>
                    <a:p>
                      <a:r>
                        <a:rPr lang="en-US" altLang="ko-KR" sz="1000" dirty="0" smtClean="0"/>
                        <a:t>* What is the name of your pet?</a:t>
                      </a:r>
                    </a:p>
                    <a:p>
                      <a:r>
                        <a:rPr lang="en-US" altLang="ko-KR" sz="1000" dirty="0" smtClean="0"/>
                        <a:t>* What is the name of your best friend?</a:t>
                      </a:r>
                    </a:p>
                    <a:p>
                      <a:r>
                        <a:rPr lang="en-US" altLang="ko-KR" sz="1000" dirty="0" smtClean="0"/>
                        <a:t>* What is your father’s given name?</a:t>
                      </a:r>
                    </a:p>
                    <a:p>
                      <a:r>
                        <a:rPr lang="en-US" altLang="ko-KR" sz="1000" dirty="0" smtClean="0"/>
                        <a:t>* What is your favorite book?</a:t>
                      </a:r>
                    </a:p>
                    <a:p>
                      <a:r>
                        <a:rPr lang="en-US" altLang="ko-KR" sz="1000" dirty="0" smtClean="0"/>
                        <a:t>* What is the name of your favorite teacher?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546" marR="54546" marT="27273" marB="27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(100 Byte)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이내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546" marR="54546" marT="27273" marB="27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01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주의 문구 추가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(2016-01-06)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546" marR="54546" marT="27273" marB="27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 아이콘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Input box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 후 달력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날짜는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Input box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들어감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위치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아이콘 아래로 떨어지도록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Terms of Service : [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http://us.fps-pb.com/policy/TermsOfService.do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Privacy Policy : [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http://us.fps-pb.com/policy/PrivacyPolicy.do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Game Management Policy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http://us.fps-pb.com/policy/GameManagement.do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main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page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L4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Login page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</a:t>
                      </a:r>
                      <a:r>
                        <a:rPr lang="en-US" altLang="ko-KR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enter Account ID.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enter password.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enter confirm password.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enter your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your birthday.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Age of consent must be verified to sign up.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verify your Terms of Agreements to proceed sign-up.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ID has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already been registered.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You must enter only _, . ,-, alphabet, numbers for Account ID.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password is 6-16 characters.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password must be a combination of numbers and English.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Passwords does not match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email address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you have entered is already registered.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Invalid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Email address.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 is not valid.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 </a:t>
                      </a:r>
                      <a:r>
                        <a:rPr lang="en-US" altLang="ko-KR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Membership had been completed. </a:t>
                      </a:r>
                      <a:b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[ok] = [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전환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http://us.fps-pb.com/account/process.do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[FACEBOOK API </a:t>
                      </a:r>
                      <a:r>
                        <a:rPr lang="ko-KR" altLang="en-US" sz="800" b="1" baseline="0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</a:t>
                      </a:r>
                      <a:r>
                        <a:rPr lang="en-US" altLang="ko-KR" sz="800" b="1" baseline="0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Facebook API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확인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정보제공 확인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노출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86778"/>
              </p:ext>
            </p:extLst>
          </p:nvPr>
        </p:nvGraphicFramePr>
        <p:xfrm>
          <a:off x="2016511" y="1711341"/>
          <a:ext cx="4661580" cy="316411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8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Account ID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Password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Confirm password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Email address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Secret Question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Secret Answer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3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Date of Birth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616890" y="1771706"/>
            <a:ext cx="2664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Account ID here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16890" y="2201871"/>
            <a:ext cx="2664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password here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514" y="1664766"/>
            <a:ext cx="1914388" cy="5422825"/>
          </a:xfrm>
          <a:prstGeom prst="roundRect">
            <a:avLst>
              <a:gd name="adj" fmla="val 0"/>
            </a:avLst>
          </a:prstGeom>
          <a:solidFill>
            <a:srgbClr val="E7E7E7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16890" y="2632036"/>
            <a:ext cx="2664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confirm password here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16890" y="3062201"/>
            <a:ext cx="2664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Email address here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16890" y="4495469"/>
            <a:ext cx="266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/>
                </a:solidFill>
                <a:cs typeface="Malgun Gothic"/>
                <a:sym typeface="Malgun Gothic"/>
              </a:rPr>
              <a:t>MM-DD-YYYY</a:t>
            </a:r>
            <a:endParaRPr lang="ko-KR" altLang="en-US" sz="1200" i="1" dirty="0">
              <a:solidFill>
                <a:schemeClr val="bg1"/>
              </a:solidFill>
              <a:cs typeface="Malgun Gothic"/>
              <a:sym typeface="Malgun Gothic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44331" y="4495469"/>
            <a:ext cx="435585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5459" y="4528946"/>
            <a:ext cx="233329" cy="221047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3616891" y="3492366"/>
            <a:ext cx="2663026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--- Select security question-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-- 	              ▼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16891" y="3922533"/>
            <a:ext cx="2663026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answer here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1872" y="4312003"/>
            <a:ext cx="269464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3300"/>
                </a:solidFill>
                <a:latin typeface="+mj-lt"/>
                <a:ea typeface="+mj-ea"/>
              </a:rPr>
              <a:t>(Anyone under the age of 17 is not allowed to play.)</a:t>
            </a:r>
            <a:endParaRPr lang="ko-KR" altLang="en-US" sz="1000" dirty="0">
              <a:solidFill>
                <a:srgbClr val="FF3300"/>
              </a:solidFill>
              <a:latin typeface="+mj-lt"/>
              <a:ea typeface="+mj-ea"/>
            </a:endParaRPr>
          </a:p>
        </p:txBody>
      </p:sp>
      <p:sp>
        <p:nvSpPr>
          <p:cNvPr id="77" name="Shape 2911"/>
          <p:cNvSpPr txBox="1"/>
          <p:nvPr/>
        </p:nvSpPr>
        <p:spPr>
          <a:xfrm>
            <a:off x="36514" y="1352947"/>
            <a:ext cx="82554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Sing up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36514" y="305216"/>
            <a:ext cx="6641577" cy="967624"/>
          </a:xfrm>
          <a:prstGeom prst="roundRect">
            <a:avLst>
              <a:gd name="adj" fmla="val 12709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bg1"/>
                </a:solidFill>
                <a:latin typeface="+mj-ea"/>
                <a:ea typeface="+mj-ea"/>
              </a:rPr>
              <a:t>GNB</a:t>
            </a:r>
            <a:endParaRPr lang="ko-KR" altLang="en-US" sz="1100" b="1" i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6514" y="8534442"/>
            <a:ext cx="6641577" cy="378921"/>
          </a:xfrm>
          <a:prstGeom prst="roundRect">
            <a:avLst>
              <a:gd name="adj" fmla="val 12709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1100" b="1" i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36514" y="7158856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016511" y="6548811"/>
            <a:ext cx="4661580" cy="540000"/>
            <a:chOff x="2016511" y="6604914"/>
            <a:chExt cx="4661580" cy="540000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2016511" y="6604914"/>
              <a:ext cx="4661580" cy="540000"/>
            </a:xfrm>
            <a:prstGeom prst="roundRect">
              <a:avLst>
                <a:gd name="adj" fmla="val 12709"/>
              </a:avLst>
            </a:prstGeom>
            <a:solidFill>
              <a:srgbClr val="E7E7E7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752768" y="6728588"/>
              <a:ext cx="1540720" cy="29265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i="1" dirty="0" smtClean="0">
                  <a:solidFill>
                    <a:schemeClr val="bg1"/>
                  </a:solidFill>
                </a:rPr>
                <a:t>SIGN UP with Facebook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95924" y="6794123"/>
              <a:ext cx="1686359" cy="1615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1050" i="1" dirty="0">
                  <a:solidFill>
                    <a:schemeClr val="tx1"/>
                  </a:solidFill>
                  <a:latin typeface="+mj-lt"/>
                  <a:ea typeface="+mj-ea"/>
                </a:rPr>
                <a:t>Easy sign up through </a:t>
              </a:r>
              <a:r>
                <a:rPr lang="en-US" altLang="ko-KR" sz="1050" b="1" i="1" dirty="0">
                  <a:solidFill>
                    <a:schemeClr val="tx1"/>
                  </a:solidFill>
                  <a:latin typeface="+mj-lt"/>
                  <a:ea typeface="+mj-ea"/>
                </a:rPr>
                <a:t>Facebook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29773" y="7252345"/>
            <a:ext cx="78707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u="sng" dirty="0" smtClean="0">
                <a:solidFill>
                  <a:srgbClr val="0066FF"/>
                </a:solidFill>
                <a:latin typeface="+mj-ea"/>
                <a:ea typeface="+mj-ea"/>
              </a:rPr>
              <a:t>&lt;go to home</a:t>
            </a:r>
            <a:endParaRPr lang="ko-KR" altLang="en-US" sz="1000" u="sng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04633" y="7252345"/>
            <a:ext cx="36548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1000" u="sng" dirty="0" smtClean="0">
                <a:solidFill>
                  <a:srgbClr val="0066FF"/>
                </a:solidFill>
                <a:latin typeface="+mj-ea"/>
                <a:ea typeface="+mj-ea"/>
              </a:rPr>
              <a:t>Log in</a:t>
            </a:r>
            <a:endParaRPr lang="ko-KR" altLang="en-US" sz="1000" u="sng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9097" y="7252345"/>
            <a:ext cx="14923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Do you have an account?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3575" y="327746"/>
            <a:ext cx="1586073" cy="1268858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그룹 2"/>
          <p:cNvGrpSpPr/>
          <p:nvPr/>
        </p:nvGrpSpPr>
        <p:grpSpPr>
          <a:xfrm>
            <a:off x="162235" y="1767183"/>
            <a:ext cx="1662945" cy="5228490"/>
            <a:chOff x="162235" y="1824505"/>
            <a:chExt cx="1662945" cy="5228490"/>
          </a:xfrm>
        </p:grpSpPr>
        <p:grpSp>
          <p:nvGrpSpPr>
            <p:cNvPr id="17" name="그룹 16"/>
            <p:cNvGrpSpPr/>
            <p:nvPr/>
          </p:nvGrpSpPr>
          <p:grpSpPr>
            <a:xfrm>
              <a:off x="162235" y="4570028"/>
              <a:ext cx="1662945" cy="2482967"/>
              <a:chOff x="162235" y="5725811"/>
              <a:chExt cx="1662945" cy="1327184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162235" y="5725811"/>
                <a:ext cx="1662945" cy="1327184"/>
                <a:chOff x="5033131" y="1845389"/>
                <a:chExt cx="1662945" cy="2146800"/>
              </a:xfrm>
            </p:grpSpPr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033132" y="1845389"/>
                  <a:ext cx="1662944" cy="2146800"/>
                </a:xfrm>
                <a:prstGeom prst="roundRect">
                  <a:avLst>
                    <a:gd name="adj" fmla="val 2920"/>
                  </a:avLst>
                </a:prstGeom>
                <a:solidFill>
                  <a:srgbClr val="E7E7E7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 b="1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89" name="직선 연결선 88"/>
                <p:cNvCxnSpPr/>
                <p:nvPr/>
              </p:nvCxnSpPr>
              <p:spPr>
                <a:xfrm>
                  <a:off x="5080757" y="1845389"/>
                  <a:ext cx="1615318" cy="2146800"/>
                </a:xfrm>
                <a:prstGeom prst="line">
                  <a:avLst/>
                </a:prstGeom>
                <a:ln w="3175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5033131" y="1878727"/>
                  <a:ext cx="1662944" cy="2113462"/>
                </a:xfrm>
                <a:prstGeom prst="line">
                  <a:avLst/>
                </a:prstGeom>
                <a:ln w="3175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/>
              <p:cNvSpPr txBox="1"/>
              <p:nvPr/>
            </p:nvSpPr>
            <p:spPr>
              <a:xfrm>
                <a:off x="419599" y="5923807"/>
                <a:ext cx="1195840" cy="954107"/>
              </a:xfrm>
              <a:prstGeom prst="rect">
                <a:avLst/>
              </a:prstGeom>
              <a:solidFill>
                <a:srgbClr val="E7E7E7">
                  <a:alpha val="60000"/>
                </a:srgbClr>
              </a:solidFill>
              <a:ln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Play for free!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You can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get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$30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worth package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if you sign up now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!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(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배너영역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)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62235" y="1824505"/>
              <a:ext cx="1662945" cy="2482967"/>
              <a:chOff x="162235" y="5725811"/>
              <a:chExt cx="1662945" cy="1327184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62235" y="5725811"/>
                <a:ext cx="1662945" cy="1327184"/>
                <a:chOff x="5033131" y="1845389"/>
                <a:chExt cx="1662945" cy="214680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033132" y="1845389"/>
                  <a:ext cx="1662944" cy="2146800"/>
                </a:xfrm>
                <a:prstGeom prst="roundRect">
                  <a:avLst>
                    <a:gd name="adj" fmla="val 2920"/>
                  </a:avLst>
                </a:prstGeom>
                <a:solidFill>
                  <a:srgbClr val="E7E7E7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 b="1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96" name="직선 연결선 95"/>
                <p:cNvCxnSpPr/>
                <p:nvPr/>
              </p:nvCxnSpPr>
              <p:spPr>
                <a:xfrm>
                  <a:off x="5080757" y="1845389"/>
                  <a:ext cx="1615318" cy="2146800"/>
                </a:xfrm>
                <a:prstGeom prst="line">
                  <a:avLst/>
                </a:prstGeom>
                <a:ln w="3175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 flipV="1">
                  <a:off x="5033131" y="1878727"/>
                  <a:ext cx="1662944" cy="2113462"/>
                </a:xfrm>
                <a:prstGeom prst="line">
                  <a:avLst/>
                </a:prstGeom>
                <a:ln w="3175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663258" y="6351507"/>
                <a:ext cx="708527" cy="98707"/>
              </a:xfrm>
              <a:prstGeom prst="rect">
                <a:avLst/>
              </a:prstGeom>
              <a:solidFill>
                <a:srgbClr val="E7E7E7">
                  <a:alpha val="60000"/>
                </a:srgbClr>
              </a:solidFill>
              <a:ln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(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영상영역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)</a:t>
                </a:r>
                <a:endParaRPr lang="en-US" altLang="ko-KR" sz="12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p:grpSp>
        <p:sp>
          <p:nvSpPr>
            <p:cNvPr id="99" name="타원 98"/>
            <p:cNvSpPr/>
            <p:nvPr/>
          </p:nvSpPr>
          <p:spPr>
            <a:xfrm>
              <a:off x="903707" y="27738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b="1" dirty="0" smtClean="0">
                  <a:latin typeface="+mj-ea"/>
                  <a:ea typeface="+mj-ea"/>
                  <a:cs typeface="Meiryo UI" panose="020B0604030504040204" pitchFamily="34" charset="-128"/>
                </a:rPr>
                <a:t>1</a:t>
              </a:r>
              <a:endParaRPr lang="ko-KR" altLang="en-US" sz="1100" b="1" dirty="0">
                <a:latin typeface="+mj-ea"/>
                <a:ea typeface="+mj-ea"/>
                <a:cs typeface="Meiryo UI" panose="020B0604030504040204" pitchFamily="34" charset="-128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903707" y="520799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b="1" dirty="0" smtClean="0">
                  <a:latin typeface="+mj-ea"/>
                  <a:ea typeface="+mj-ea"/>
                  <a:cs typeface="Meiryo UI" panose="020B0604030504040204" pitchFamily="34" charset="-128"/>
                </a:rPr>
                <a:t>1</a:t>
              </a:r>
              <a:endParaRPr lang="ko-KR" altLang="en-US" sz="1100" b="1" dirty="0">
                <a:latin typeface="+mj-ea"/>
                <a:ea typeface="+mj-ea"/>
                <a:cs typeface="Meiryo UI" panose="020B0604030504040204" pitchFamily="34" charset="-128"/>
              </a:endParaRPr>
            </a:p>
          </p:txBody>
        </p:sp>
      </p:grpSp>
      <p:sp>
        <p:nvSpPr>
          <p:cNvPr id="101" name="타원 100"/>
          <p:cNvSpPr/>
          <p:nvPr/>
        </p:nvSpPr>
        <p:spPr>
          <a:xfrm>
            <a:off x="3511080" y="17250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2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511080" y="21709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3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511080" y="26404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3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511080" y="3074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4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3511080" y="45068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5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802554" y="4470524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L1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cxnSp>
        <p:nvCxnSpPr>
          <p:cNvPr id="107" name="꺾인 연결선 106"/>
          <p:cNvCxnSpPr>
            <a:stCxn id="64" idx="3"/>
            <a:endCxn id="19" idx="3"/>
          </p:cNvCxnSpPr>
          <p:nvPr/>
        </p:nvCxnSpPr>
        <p:spPr>
          <a:xfrm flipH="1" flipV="1">
            <a:off x="6189648" y="962175"/>
            <a:ext cx="90268" cy="3677294"/>
          </a:xfrm>
          <a:prstGeom prst="bentConnector3">
            <a:avLst>
              <a:gd name="adj1" fmla="val -253246"/>
            </a:avLst>
          </a:prstGeom>
          <a:ln w="12700">
            <a:solidFill>
              <a:srgbClr val="0000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511080" y="35124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6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511080" y="39503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7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36776" y="5339091"/>
            <a:ext cx="4720195" cy="635657"/>
            <a:chOff x="2130811" y="5042394"/>
            <a:chExt cx="4720195" cy="635657"/>
          </a:xfrm>
        </p:grpSpPr>
        <p:grpSp>
          <p:nvGrpSpPr>
            <p:cNvPr id="16" name="그룹 15"/>
            <p:cNvGrpSpPr/>
            <p:nvPr/>
          </p:nvGrpSpPr>
          <p:grpSpPr>
            <a:xfrm>
              <a:off x="2130811" y="5042394"/>
              <a:ext cx="4720195" cy="635657"/>
              <a:chOff x="2062231" y="5042394"/>
              <a:chExt cx="4720195" cy="63565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2231" y="5046070"/>
                <a:ext cx="133350" cy="161925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215470" y="5042394"/>
                <a:ext cx="1697581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  <a:ea typeface="+mj-ea"/>
                  </a:rPr>
                  <a:t> I am 17 years of age or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older.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2231" y="5279260"/>
                <a:ext cx="133350" cy="161925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2215470" y="5275584"/>
                <a:ext cx="456695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  <a:ea typeface="+mj-ea"/>
                  </a:rPr>
                  <a:t> I agree to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the </a:t>
                </a:r>
                <a:r>
                  <a:rPr lang="en-US" altLang="ko-KR" sz="1100" u="sng" dirty="0" smtClean="0">
                    <a:solidFill>
                      <a:srgbClr val="0000FF"/>
                    </a:solidFill>
                    <a:latin typeface="+mj-lt"/>
                    <a:ea typeface="+mj-ea"/>
                  </a:rPr>
                  <a:t>Terms </a:t>
                </a:r>
                <a:r>
                  <a:rPr lang="en-US" altLang="ko-KR" sz="1100" u="sng" dirty="0">
                    <a:solidFill>
                      <a:srgbClr val="0000FF"/>
                    </a:solidFill>
                    <a:latin typeface="+mj-lt"/>
                    <a:ea typeface="+mj-ea"/>
                  </a:rPr>
                  <a:t>of Service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  <a:ea typeface="+mj-ea"/>
                  </a:rPr>
                  <a:t>, </a:t>
                </a:r>
                <a:r>
                  <a:rPr lang="en-US" altLang="ko-KR" sz="1100" u="sng" dirty="0">
                    <a:solidFill>
                      <a:srgbClr val="0000FF"/>
                    </a:solidFill>
                    <a:latin typeface="+mj-lt"/>
                    <a:ea typeface="+mj-ea"/>
                  </a:rPr>
                  <a:t>Privacy Policy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and </a:t>
                </a:r>
                <a:r>
                  <a:rPr lang="en-US" altLang="ko-KR" sz="1100" u="sng" dirty="0" smtClean="0">
                    <a:solidFill>
                      <a:srgbClr val="0000FF"/>
                    </a:solidFill>
                    <a:latin typeface="+mj-lt"/>
                    <a:ea typeface="+mj-ea"/>
                  </a:rPr>
                  <a:t>Game </a:t>
                </a:r>
                <a:r>
                  <a:rPr lang="en-US" altLang="ko-KR" sz="1100" u="sng" dirty="0">
                    <a:solidFill>
                      <a:srgbClr val="0000FF"/>
                    </a:solidFill>
                    <a:latin typeface="+mj-lt"/>
                    <a:ea typeface="+mj-ea"/>
                  </a:rPr>
                  <a:t>Management </a:t>
                </a:r>
                <a:r>
                  <a:rPr lang="en-US" altLang="ko-KR" sz="1100" u="sng" dirty="0" smtClean="0">
                    <a:solidFill>
                      <a:srgbClr val="0000FF"/>
                    </a:solidFill>
                    <a:latin typeface="+mj-lt"/>
                    <a:ea typeface="+mj-ea"/>
                  </a:rPr>
                  <a:t>Policy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.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2231" y="5512450"/>
                <a:ext cx="133350" cy="161925"/>
              </a:xfrm>
              <a:prstGeom prst="rect">
                <a:avLst/>
              </a:prstGeom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2215470" y="5508774"/>
                <a:ext cx="2226572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/>
                    </a:solidFill>
                    <a:latin typeface="+mj-lt"/>
                    <a:ea typeface="+mj-ea"/>
                  </a:rPr>
                  <a:t> sign me up for latest news and events.</a:t>
                </a:r>
                <a:endParaRPr lang="ko-KR" altLang="en-US" sz="11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985447" y="5214729"/>
              <a:ext cx="3734441" cy="31127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  <a:alpha val="24000"/>
              </a:schemeClr>
            </a:solidFill>
            <a:ln w="12700" cap="flat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6559510" y="5108383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050" b="1" dirty="0" smtClean="0">
                  <a:latin typeface="+mj-ea"/>
                  <a:ea typeface="+mj-ea"/>
                  <a:cs typeface="Meiryo UI" panose="020B0604030504040204" pitchFamily="34" charset="-128"/>
                </a:rPr>
                <a:t>L2</a:t>
              </a:r>
              <a:endParaRPr lang="ko-KR" altLang="en-US" sz="1050" b="1" dirty="0">
                <a:latin typeface="+mj-ea"/>
                <a:ea typeface="+mj-ea"/>
                <a:cs typeface="Meiryo UI" panose="020B0604030504040204" pitchFamily="34" charset="-128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85447" y="6057028"/>
            <a:ext cx="2723707" cy="468000"/>
            <a:chOff x="2985447" y="5918024"/>
            <a:chExt cx="2723707" cy="46800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985447" y="5918024"/>
              <a:ext cx="2723707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SIGN UP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3758517" y="6044848"/>
              <a:ext cx="180000" cy="18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b="1" dirty="0" smtClean="0">
                  <a:latin typeface="+mj-ea"/>
                  <a:ea typeface="+mj-ea"/>
                  <a:cs typeface="Meiryo UI" panose="020B0604030504040204" pitchFamily="34" charset="-128"/>
                </a:rPr>
                <a:t>E1</a:t>
              </a:r>
              <a:endParaRPr lang="ko-KR" altLang="en-US" sz="1100" b="1" dirty="0">
                <a:latin typeface="+mj-ea"/>
                <a:ea typeface="+mj-ea"/>
                <a:cs typeface="Meiryo UI" panose="020B0604030504040204" pitchFamily="34" charset="-128"/>
              </a:endParaRPr>
            </a:p>
          </p:txBody>
        </p:sp>
      </p:grpSp>
      <p:sp>
        <p:nvSpPr>
          <p:cNvPr id="115" name="타원 114"/>
          <p:cNvSpPr/>
          <p:nvPr/>
        </p:nvSpPr>
        <p:spPr>
          <a:xfrm>
            <a:off x="-13210" y="7158856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L3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501624" y="7158856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L4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08253" y="4954531"/>
            <a:ext cx="433722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dirty="0">
                <a:solidFill>
                  <a:srgbClr val="FF3300"/>
                </a:solidFill>
                <a:latin typeface="+mj-ea"/>
                <a:ea typeface="+mj-ea"/>
              </a:rPr>
              <a:t>The information such as, DOA(date of birth), security question, and answer will be used for the new delivery including game event or update patch.</a:t>
            </a:r>
            <a:endParaRPr lang="ko-KR" altLang="en-US" sz="900" dirty="0">
              <a:solidFill>
                <a:srgbClr val="FF3300"/>
              </a:solidFill>
              <a:latin typeface="+mj-ea"/>
              <a:ea typeface="+mj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511080" y="45075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5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7922" y="4920044"/>
            <a:ext cx="204669" cy="204669"/>
          </a:xfrm>
          <a:prstGeom prst="rect">
            <a:avLst/>
          </a:prstGeom>
        </p:spPr>
      </p:pic>
      <p:sp>
        <p:nvSpPr>
          <p:cNvPr id="98" name="타원 97"/>
          <p:cNvSpPr/>
          <p:nvPr/>
        </p:nvSpPr>
        <p:spPr>
          <a:xfrm>
            <a:off x="1883723" y="49082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8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4714784" y="6683146"/>
            <a:ext cx="180000" cy="180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E2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6756" y="366716"/>
            <a:ext cx="1251553" cy="38843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Step 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41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2012978" y="5430963"/>
            <a:ext cx="4665113" cy="4059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solidFill>
            <a:srgbClr val="07E9EF"/>
          </a:solidFill>
        </p:spPr>
        <p:txBody>
          <a:bodyPr/>
          <a:lstStyle/>
          <a:p>
            <a:r>
              <a:rPr lang="ko-KR" altLang="en-US" dirty="0" smtClean="0"/>
              <a:t>페이스북 로그인 후 테이블에 출력되는 정보</a:t>
            </a:r>
            <a:endParaRPr lang="ko-KR" altLang="en-US" dirty="0"/>
          </a:p>
        </p:txBody>
      </p:sp>
      <p:graphicFrame>
        <p:nvGraphicFramePr>
          <p:cNvPr id="61" name="Shape 413"/>
          <p:cNvGraphicFramePr/>
          <p:nvPr>
            <p:extLst>
              <p:ext uri="{D42A27DB-BD31-4B8C-83A1-F6EECF244321}">
                <p14:modId xmlns:p14="http://schemas.microsoft.com/office/powerpoint/2010/main" val="1161775187"/>
              </p:ext>
            </p:extLst>
          </p:nvPr>
        </p:nvGraphicFramePr>
        <p:xfrm>
          <a:off x="6743700" y="320067"/>
          <a:ext cx="2976563" cy="340488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9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입력 테이블 중 페이스북에서 제공되는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생년월일은 자동으로 입력되며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수정하지 못합니다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페이스북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photo 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 사진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페이스북</a:t>
                      </a:r>
                      <a:r>
                        <a:rPr lang="en-US" altLang="ko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 네임 노출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수 </a:t>
                      </a:r>
                      <a:r>
                        <a:rPr lang="en-US" altLang="ko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이지만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따라 유동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가능성이 있으며 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행에서 해결되도록</a:t>
                      </a:r>
                      <a:r>
                        <a:rPr lang="en-US" altLang="ko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" altLang="ko-KR" sz="9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페이스북 유저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페이스북 생일 노출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birth year, month, birthday 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L4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5860"/>
              </p:ext>
            </p:extLst>
          </p:nvPr>
        </p:nvGraphicFramePr>
        <p:xfrm>
          <a:off x="2016511" y="2265525"/>
          <a:ext cx="4661580" cy="316411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8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Account ID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Password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Confirm password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Email address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Secret Question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2531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Secret Answer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3"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Date of Birth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616890" y="2325890"/>
            <a:ext cx="2664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Account ID here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16890" y="2756055"/>
            <a:ext cx="2664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password here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514" y="1664766"/>
            <a:ext cx="1914388" cy="5422825"/>
          </a:xfrm>
          <a:prstGeom prst="roundRect">
            <a:avLst>
              <a:gd name="adj" fmla="val 0"/>
            </a:avLst>
          </a:prstGeom>
          <a:solidFill>
            <a:srgbClr val="E7E7E7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16890" y="3186220"/>
            <a:ext cx="2664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confirm password here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16890" y="3616385"/>
            <a:ext cx="2664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16890" y="5049653"/>
            <a:ext cx="266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 smtClean="0">
                <a:solidFill>
                  <a:schemeClr val="bg1"/>
                </a:solidFill>
                <a:cs typeface="Malgun Gothic"/>
                <a:sym typeface="Malgun Gothic"/>
              </a:rPr>
              <a:t>MM-DD-YYYY</a:t>
            </a:r>
            <a:endParaRPr lang="ko-KR" altLang="en-US" sz="1200" i="1" dirty="0">
              <a:solidFill>
                <a:schemeClr val="bg1"/>
              </a:solidFill>
              <a:cs typeface="Malgun Gothic"/>
              <a:sym typeface="Malgun Gothic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44331" y="5049653"/>
            <a:ext cx="435585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459" y="5083130"/>
            <a:ext cx="233329" cy="221047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3616891" y="4046550"/>
            <a:ext cx="2663026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--- Select security question-</a:t>
            </a:r>
            <a:r>
              <a:rPr lang="en-US" altLang="ko-KR" sz="1200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-- 	              ▼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16891" y="4476717"/>
            <a:ext cx="2663026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 Input answer here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1872" y="4866187"/>
            <a:ext cx="269464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3300"/>
                </a:solidFill>
                <a:latin typeface="+mj-lt"/>
                <a:ea typeface="+mj-ea"/>
              </a:rPr>
              <a:t>(Anyone under the age of 17 is not allowed to play.)</a:t>
            </a:r>
            <a:endParaRPr lang="ko-KR" altLang="en-US" sz="1000" dirty="0">
              <a:solidFill>
                <a:srgbClr val="FF3300"/>
              </a:solidFill>
              <a:latin typeface="+mj-lt"/>
              <a:ea typeface="+mj-ea"/>
            </a:endParaRPr>
          </a:p>
        </p:txBody>
      </p:sp>
      <p:sp>
        <p:nvSpPr>
          <p:cNvPr id="77" name="Shape 2911"/>
          <p:cNvSpPr txBox="1"/>
          <p:nvPr/>
        </p:nvSpPr>
        <p:spPr>
          <a:xfrm>
            <a:off x="36514" y="1352947"/>
            <a:ext cx="82554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Sing up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36514" y="305216"/>
            <a:ext cx="6641577" cy="967624"/>
          </a:xfrm>
          <a:prstGeom prst="roundRect">
            <a:avLst>
              <a:gd name="adj" fmla="val 12709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bg1"/>
                </a:solidFill>
                <a:latin typeface="+mj-ea"/>
                <a:ea typeface="+mj-ea"/>
              </a:rPr>
              <a:t>GNB</a:t>
            </a:r>
            <a:endParaRPr lang="ko-KR" altLang="en-US" sz="1100" b="1" i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6514" y="8534442"/>
            <a:ext cx="6641577" cy="378921"/>
          </a:xfrm>
          <a:prstGeom prst="roundRect">
            <a:avLst>
              <a:gd name="adj" fmla="val 12709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1100" b="1" i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2235" y="1767183"/>
            <a:ext cx="1662945" cy="5228490"/>
            <a:chOff x="162235" y="1824505"/>
            <a:chExt cx="1662945" cy="5228490"/>
          </a:xfrm>
        </p:grpSpPr>
        <p:grpSp>
          <p:nvGrpSpPr>
            <p:cNvPr id="17" name="그룹 16"/>
            <p:cNvGrpSpPr/>
            <p:nvPr/>
          </p:nvGrpSpPr>
          <p:grpSpPr>
            <a:xfrm>
              <a:off x="162235" y="4570028"/>
              <a:ext cx="1662945" cy="2482967"/>
              <a:chOff x="162235" y="5725811"/>
              <a:chExt cx="1662945" cy="1327184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162235" y="5725811"/>
                <a:ext cx="1662945" cy="1327184"/>
                <a:chOff x="5033131" y="1845389"/>
                <a:chExt cx="1662945" cy="2146800"/>
              </a:xfrm>
            </p:grpSpPr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033132" y="1845389"/>
                  <a:ext cx="1662944" cy="2146800"/>
                </a:xfrm>
                <a:prstGeom prst="roundRect">
                  <a:avLst>
                    <a:gd name="adj" fmla="val 2920"/>
                  </a:avLst>
                </a:prstGeom>
                <a:solidFill>
                  <a:srgbClr val="E7E7E7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 b="1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89" name="직선 연결선 88"/>
                <p:cNvCxnSpPr/>
                <p:nvPr/>
              </p:nvCxnSpPr>
              <p:spPr>
                <a:xfrm>
                  <a:off x="5080757" y="1845389"/>
                  <a:ext cx="1615318" cy="2146800"/>
                </a:xfrm>
                <a:prstGeom prst="line">
                  <a:avLst/>
                </a:prstGeom>
                <a:ln w="3175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5033131" y="1878727"/>
                  <a:ext cx="1662944" cy="2113462"/>
                </a:xfrm>
                <a:prstGeom prst="line">
                  <a:avLst/>
                </a:prstGeom>
                <a:ln w="3175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/>
              <p:cNvSpPr txBox="1"/>
              <p:nvPr/>
            </p:nvSpPr>
            <p:spPr>
              <a:xfrm>
                <a:off x="419599" y="5923807"/>
                <a:ext cx="1195840" cy="954107"/>
              </a:xfrm>
              <a:prstGeom prst="rect">
                <a:avLst/>
              </a:prstGeom>
              <a:solidFill>
                <a:srgbClr val="E7E7E7">
                  <a:alpha val="60000"/>
                </a:srgbClr>
              </a:solidFill>
              <a:ln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Play for free!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You can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get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$30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worth package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if you sign up now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!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(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배너영역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+mj-ea"/>
                  </a:rPr>
                  <a:t>)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62235" y="1824505"/>
              <a:ext cx="1662945" cy="2482967"/>
              <a:chOff x="162235" y="5725811"/>
              <a:chExt cx="1662945" cy="1327184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62235" y="5725811"/>
                <a:ext cx="1662945" cy="1327184"/>
                <a:chOff x="5033131" y="1845389"/>
                <a:chExt cx="1662945" cy="214680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033132" y="1845389"/>
                  <a:ext cx="1662944" cy="2146800"/>
                </a:xfrm>
                <a:prstGeom prst="roundRect">
                  <a:avLst>
                    <a:gd name="adj" fmla="val 2920"/>
                  </a:avLst>
                </a:prstGeom>
                <a:solidFill>
                  <a:srgbClr val="E7E7E7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 b="1" dirty="0" smtClean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96" name="직선 연결선 95"/>
                <p:cNvCxnSpPr/>
                <p:nvPr/>
              </p:nvCxnSpPr>
              <p:spPr>
                <a:xfrm>
                  <a:off x="5080757" y="1845389"/>
                  <a:ext cx="1615318" cy="2146800"/>
                </a:xfrm>
                <a:prstGeom prst="line">
                  <a:avLst/>
                </a:prstGeom>
                <a:ln w="3175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 flipV="1">
                  <a:off x="5033131" y="1878727"/>
                  <a:ext cx="1662944" cy="2113462"/>
                </a:xfrm>
                <a:prstGeom prst="line">
                  <a:avLst/>
                </a:prstGeom>
                <a:ln w="3175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663258" y="6351507"/>
                <a:ext cx="708527" cy="98707"/>
              </a:xfrm>
              <a:prstGeom prst="rect">
                <a:avLst/>
              </a:prstGeom>
              <a:solidFill>
                <a:srgbClr val="E7E7E7">
                  <a:alpha val="60000"/>
                </a:srgbClr>
              </a:solidFill>
              <a:ln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(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영상영역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j-lt"/>
                    <a:ea typeface="+mj-ea"/>
                  </a:rPr>
                  <a:t>)</a:t>
                </a:r>
                <a:endParaRPr lang="en-US" altLang="ko-KR" sz="1200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p:grpSp>
      </p:grpSp>
      <p:sp>
        <p:nvSpPr>
          <p:cNvPr id="105" name="타원 104"/>
          <p:cNvSpPr/>
          <p:nvPr/>
        </p:nvSpPr>
        <p:spPr>
          <a:xfrm>
            <a:off x="3511080" y="50610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4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036776" y="5893275"/>
            <a:ext cx="4720195" cy="635657"/>
            <a:chOff x="2062231" y="5042394"/>
            <a:chExt cx="4720195" cy="6356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2231" y="5046070"/>
              <a:ext cx="133350" cy="161925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2215470" y="5042394"/>
              <a:ext cx="1697581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+mj-lt"/>
                  <a:ea typeface="+mj-ea"/>
                </a:rPr>
                <a:t> I am 17 years of age or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j-lt"/>
                  <a:ea typeface="+mj-ea"/>
                </a:rPr>
                <a:t>older.</a:t>
              </a:r>
              <a:endParaRPr lang="ko-KR" altLang="en-US" sz="11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2231" y="5279260"/>
              <a:ext cx="133350" cy="161925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215470" y="5275584"/>
              <a:ext cx="4566956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+mj-lt"/>
                  <a:ea typeface="+mj-ea"/>
                </a:rPr>
                <a:t> I agree to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j-lt"/>
                  <a:ea typeface="+mj-ea"/>
                </a:rPr>
                <a:t>the </a:t>
              </a:r>
              <a:r>
                <a:rPr lang="en-US" altLang="ko-KR" sz="1100" u="sng" dirty="0" smtClean="0">
                  <a:solidFill>
                    <a:srgbClr val="0000FF"/>
                  </a:solidFill>
                  <a:latin typeface="+mj-lt"/>
                  <a:ea typeface="+mj-ea"/>
                </a:rPr>
                <a:t>Terms </a:t>
              </a:r>
              <a:r>
                <a:rPr lang="en-US" altLang="ko-KR" sz="1100" u="sng" dirty="0">
                  <a:solidFill>
                    <a:srgbClr val="0000FF"/>
                  </a:solidFill>
                  <a:latin typeface="+mj-lt"/>
                  <a:ea typeface="+mj-ea"/>
                </a:rPr>
                <a:t>of Service</a:t>
              </a:r>
              <a:r>
                <a:rPr lang="en-US" altLang="ko-KR" sz="1100" dirty="0">
                  <a:solidFill>
                    <a:schemeClr val="tx1"/>
                  </a:solidFill>
                  <a:latin typeface="+mj-lt"/>
                  <a:ea typeface="+mj-ea"/>
                </a:rPr>
                <a:t>, </a:t>
              </a:r>
              <a:r>
                <a:rPr lang="en-US" altLang="ko-KR" sz="1100" u="sng" dirty="0">
                  <a:solidFill>
                    <a:srgbClr val="0000FF"/>
                  </a:solidFill>
                  <a:latin typeface="+mj-lt"/>
                  <a:ea typeface="+mj-ea"/>
                </a:rPr>
                <a:t>Privacy Policy</a:t>
              </a:r>
              <a:r>
                <a:rPr lang="en-US" altLang="ko-KR" sz="1100" dirty="0">
                  <a:solidFill>
                    <a:schemeClr val="tx1"/>
                  </a:solidFill>
                  <a:latin typeface="+mj-lt"/>
                  <a:ea typeface="+mj-ea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j-lt"/>
                  <a:ea typeface="+mj-ea"/>
                </a:rPr>
                <a:t>and </a:t>
              </a:r>
              <a:r>
                <a:rPr lang="en-US" altLang="ko-KR" sz="1100" u="sng" dirty="0" smtClean="0">
                  <a:solidFill>
                    <a:srgbClr val="0000FF"/>
                  </a:solidFill>
                  <a:latin typeface="+mj-lt"/>
                  <a:ea typeface="+mj-ea"/>
                </a:rPr>
                <a:t>Game </a:t>
              </a:r>
              <a:r>
                <a:rPr lang="en-US" altLang="ko-KR" sz="1100" u="sng" dirty="0">
                  <a:solidFill>
                    <a:srgbClr val="0000FF"/>
                  </a:solidFill>
                  <a:latin typeface="+mj-lt"/>
                  <a:ea typeface="+mj-ea"/>
                </a:rPr>
                <a:t>Management </a:t>
              </a:r>
              <a:r>
                <a:rPr lang="en-US" altLang="ko-KR" sz="1100" u="sng" dirty="0" smtClean="0">
                  <a:solidFill>
                    <a:srgbClr val="0000FF"/>
                  </a:solidFill>
                  <a:latin typeface="+mj-lt"/>
                  <a:ea typeface="+mj-ea"/>
                </a:rPr>
                <a:t>Policy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j-lt"/>
                  <a:ea typeface="+mj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2231" y="5512450"/>
              <a:ext cx="133350" cy="161925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2215470" y="5508774"/>
              <a:ext cx="2226572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+mj-lt"/>
                  <a:ea typeface="+mj-ea"/>
                </a:rPr>
                <a:t> sign me up for latest news and events.</a:t>
              </a:r>
              <a:endParaRPr lang="ko-KR" altLang="en-US" sz="11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74" name="모서리가 둥근 직사각형 73"/>
          <p:cNvSpPr/>
          <p:nvPr/>
        </p:nvSpPr>
        <p:spPr>
          <a:xfrm>
            <a:off x="2985447" y="6611212"/>
            <a:ext cx="2723707" cy="46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SIGN UP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08253" y="5508715"/>
            <a:ext cx="433722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dirty="0">
                <a:solidFill>
                  <a:srgbClr val="FF3300"/>
                </a:solidFill>
                <a:latin typeface="+mj-ea"/>
                <a:ea typeface="+mj-ea"/>
              </a:rPr>
              <a:t>The information such as, DOA(date of birth), security question, and answer will be used for the new delivery including game event or update patch.</a:t>
            </a:r>
            <a:endParaRPr lang="ko-KR" altLang="en-US" sz="900" dirty="0">
              <a:solidFill>
                <a:srgbClr val="FF3300"/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922" y="5474228"/>
            <a:ext cx="204669" cy="204669"/>
          </a:xfrm>
          <a:prstGeom prst="rect">
            <a:avLst/>
          </a:prstGeom>
        </p:spPr>
      </p:pic>
      <p:sp>
        <p:nvSpPr>
          <p:cNvPr id="113" name="모서리가 둥근 직사각형 112"/>
          <p:cNvSpPr/>
          <p:nvPr/>
        </p:nvSpPr>
        <p:spPr>
          <a:xfrm>
            <a:off x="2016511" y="1666380"/>
            <a:ext cx="4661580" cy="540000"/>
          </a:xfrm>
          <a:prstGeom prst="roundRect">
            <a:avLst>
              <a:gd name="adj" fmla="val 0"/>
            </a:avLst>
          </a:prstGeom>
          <a:solidFill>
            <a:srgbClr val="E7E7E7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887597" y="1790053"/>
            <a:ext cx="2405892" cy="2926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i="1" dirty="0" smtClean="0">
                <a:solidFill>
                  <a:schemeClr val="tx1"/>
                </a:solidFill>
              </a:rPr>
              <a:t>Welcome</a:t>
            </a:r>
            <a:endParaRPr lang="en-US" altLang="ko-KR" sz="1000" b="1" i="1" dirty="0" smtClean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28648" y="1851742"/>
            <a:ext cx="93455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100" i="1" dirty="0" smtClean="0">
                <a:solidFill>
                  <a:schemeClr val="tx1"/>
                </a:solidFill>
                <a:latin typeface="+mj-lt"/>
                <a:ea typeface="+mj-ea"/>
              </a:rPr>
              <a:t>SIGN UP for </a:t>
            </a:r>
            <a:r>
              <a:rPr lang="en-US" altLang="ko-KR" sz="1100" b="1" i="1" dirty="0" smtClean="0">
                <a:solidFill>
                  <a:schemeClr val="tx1"/>
                </a:solidFill>
                <a:latin typeface="+mj-lt"/>
                <a:ea typeface="+mj-ea"/>
              </a:rPr>
              <a:t>free</a:t>
            </a:r>
            <a:endParaRPr lang="en-US" altLang="ko-KR" sz="1100" b="1" i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503001" y="1790053"/>
            <a:ext cx="384595" cy="292653"/>
            <a:chOff x="3503001" y="1790053"/>
            <a:chExt cx="384595" cy="292653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3503001" y="1790053"/>
              <a:ext cx="384595" cy="292653"/>
            </a:xfrm>
            <a:prstGeom prst="roundRect">
              <a:avLst>
                <a:gd name="adj" fmla="val 0"/>
              </a:avLst>
            </a:prstGeom>
            <a:solidFill>
              <a:srgbClr val="07E9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00" i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511080" y="1790053"/>
              <a:ext cx="376516" cy="292653"/>
            </a:xfrm>
            <a:prstGeom prst="line">
              <a:avLst/>
            </a:prstGeom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511080" y="1805741"/>
              <a:ext cx="376516" cy="276965"/>
            </a:xfrm>
            <a:prstGeom prst="line">
              <a:avLst/>
            </a:prstGeom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491547" y="1845390"/>
            <a:ext cx="913713" cy="184666"/>
          </a:xfrm>
          <a:prstGeom prst="rect">
            <a:avLst/>
          </a:prstGeom>
          <a:solidFill>
            <a:srgbClr val="07E9EF"/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chemeClr val="tx1"/>
                </a:solidFill>
                <a:latin typeface="+mj-lt"/>
                <a:ea typeface="+mj-ea"/>
              </a:rPr>
              <a:t>%User name%</a:t>
            </a:r>
            <a:endParaRPr lang="ko-KR" altLang="en-US" sz="1200" b="1" i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36514" y="7158856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9773" y="7252345"/>
            <a:ext cx="78707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000" u="sng" dirty="0" smtClean="0">
                <a:solidFill>
                  <a:srgbClr val="0066FF"/>
                </a:solidFill>
                <a:latin typeface="+mj-ea"/>
                <a:ea typeface="+mj-ea"/>
              </a:rPr>
              <a:t>&lt;go to home</a:t>
            </a:r>
            <a:endParaRPr lang="ko-KR" altLang="en-US" sz="1000" u="sng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04633" y="7252345"/>
            <a:ext cx="36548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1000" u="sng" dirty="0" smtClean="0">
                <a:solidFill>
                  <a:srgbClr val="0066FF"/>
                </a:solidFill>
                <a:latin typeface="+mj-ea"/>
                <a:ea typeface="+mj-ea"/>
              </a:rPr>
              <a:t>Log in</a:t>
            </a:r>
            <a:endParaRPr lang="ko-KR" altLang="en-US" sz="1000" u="sng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649097" y="7252345"/>
            <a:ext cx="14923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Do you have an account?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385705" y="18044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1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412955" y="17144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2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89058" y="3666904"/>
            <a:ext cx="1894750" cy="184666"/>
          </a:xfrm>
          <a:prstGeom prst="rect">
            <a:avLst/>
          </a:prstGeom>
          <a:solidFill>
            <a:srgbClr val="07E9EF"/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chemeClr val="tx1"/>
                </a:solidFill>
                <a:latin typeface="+mj-lt"/>
                <a:ea typeface="+mj-ea"/>
              </a:rPr>
              <a:t>$Sunmi.moon</a:t>
            </a:r>
            <a:r>
              <a:rPr lang="en-US" altLang="ko-KR" sz="1200" b="1" i="1" dirty="0" smtClean="0">
                <a:solidFill>
                  <a:schemeClr val="tx1"/>
                </a:solidFill>
                <a:latin typeface="+mj-lt"/>
                <a:ea typeface="+mj-ea"/>
              </a:rPr>
              <a:t>@zepetto.com$</a:t>
            </a:r>
            <a:endParaRPr lang="ko-KR" altLang="en-US" sz="1200" b="1" i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689058" y="5103611"/>
            <a:ext cx="1070806" cy="184666"/>
          </a:xfrm>
          <a:prstGeom prst="rect">
            <a:avLst/>
          </a:prstGeom>
          <a:solidFill>
            <a:srgbClr val="07E9EF"/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chemeClr val="tx1"/>
                </a:solidFill>
                <a:latin typeface="+mj-lt"/>
                <a:ea typeface="+mj-ea"/>
              </a:rPr>
              <a:t>$MM-DD-YYYY</a:t>
            </a:r>
            <a:r>
              <a:rPr lang="en-US" altLang="ko-KR" sz="1200" b="1" i="1" dirty="0" smtClean="0">
                <a:solidFill>
                  <a:schemeClr val="tx1"/>
                </a:solidFill>
                <a:latin typeface="+mj-lt"/>
                <a:ea typeface="+mj-ea"/>
              </a:rPr>
              <a:t>$</a:t>
            </a:r>
            <a:endParaRPr lang="ko-KR" altLang="en-US" sz="1200" b="1" i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495485" y="36774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3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06756" y="366716"/>
            <a:ext cx="1251553" cy="38843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Step 01</a:t>
            </a:r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45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0945" y="3756745"/>
            <a:ext cx="6132716" cy="11406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1" name="Shape 413"/>
          <p:cNvGraphicFramePr/>
          <p:nvPr>
            <p:extLst>
              <p:ext uri="{D42A27DB-BD31-4B8C-83A1-F6EECF244321}">
                <p14:modId xmlns:p14="http://schemas.microsoft.com/office/powerpoint/2010/main" val="1401173347"/>
              </p:ext>
            </p:extLst>
          </p:nvPr>
        </p:nvGraphicFramePr>
        <p:xfrm>
          <a:off x="6743700" y="320067"/>
          <a:ext cx="2976563" cy="264288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시 입력한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Account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Main page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altLang="ko-KR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lang="ko" altLang="ko-KR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1995449" y="5442415"/>
            <a:ext cx="2723707" cy="46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OK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7" name="Shape 2911"/>
          <p:cNvSpPr txBox="1"/>
          <p:nvPr/>
        </p:nvSpPr>
        <p:spPr>
          <a:xfrm>
            <a:off x="36514" y="1352947"/>
            <a:ext cx="82554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Sing up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36514" y="305216"/>
            <a:ext cx="6641577" cy="967624"/>
          </a:xfrm>
          <a:prstGeom prst="roundRect">
            <a:avLst>
              <a:gd name="adj" fmla="val 12709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bg1"/>
                </a:solidFill>
                <a:latin typeface="+mj-ea"/>
                <a:ea typeface="+mj-ea"/>
              </a:rPr>
              <a:t>GNB</a:t>
            </a:r>
            <a:endParaRPr lang="ko-KR" altLang="en-US" sz="1100" b="1" i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6514" y="8534442"/>
            <a:ext cx="6641577" cy="378921"/>
          </a:xfrm>
          <a:prstGeom prst="roundRect">
            <a:avLst>
              <a:gd name="adj" fmla="val 12709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1100" b="1" i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6514" y="1738468"/>
            <a:ext cx="6641577" cy="1138124"/>
            <a:chOff x="162235" y="5725811"/>
            <a:chExt cx="1662945" cy="1327184"/>
          </a:xfrm>
        </p:grpSpPr>
        <p:grpSp>
          <p:nvGrpSpPr>
            <p:cNvPr id="86" name="그룹 85"/>
            <p:cNvGrpSpPr/>
            <p:nvPr/>
          </p:nvGrpSpPr>
          <p:grpSpPr>
            <a:xfrm>
              <a:off x="162235" y="5725811"/>
              <a:ext cx="1662945" cy="1327184"/>
              <a:chOff x="5033131" y="1845389"/>
              <a:chExt cx="1662945" cy="2146800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5033132" y="1845389"/>
                <a:ext cx="1662944" cy="2146800"/>
              </a:xfrm>
              <a:prstGeom prst="roundRect">
                <a:avLst>
                  <a:gd name="adj" fmla="val 2920"/>
                </a:avLst>
              </a:prstGeom>
              <a:solidFill>
                <a:srgbClr val="E7E7E7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5080757" y="1845389"/>
                <a:ext cx="1615318" cy="2146800"/>
              </a:xfrm>
              <a:prstGeom prst="line">
                <a:avLst/>
              </a:prstGeom>
              <a:ln w="3175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V="1">
                <a:off x="5033131" y="1878727"/>
                <a:ext cx="1662944" cy="2113462"/>
              </a:xfrm>
              <a:prstGeom prst="line">
                <a:avLst/>
              </a:prstGeom>
              <a:ln w="3175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419599" y="5923807"/>
              <a:ext cx="1195840" cy="954107"/>
            </a:xfrm>
            <a:prstGeom prst="rect">
              <a:avLst/>
            </a:prstGeom>
            <a:solidFill>
              <a:srgbClr val="E7E7E7">
                <a:alpha val="60000"/>
              </a:srgbClr>
            </a:solidFill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+mj-ea"/>
                </a:rPr>
                <a:t>Play for free!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+mj-ea"/>
                </a:rPr>
                <a:t>You can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  <a:ea typeface="+mj-ea"/>
                </a:rPr>
                <a:t>get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  <a:ea typeface="+mj-ea"/>
                </a:rPr>
                <a:t>$30 </a:t>
              </a:r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+mj-ea"/>
                </a:rPr>
                <a:t>worth package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+mj-ea"/>
                </a:rPr>
                <a:t>if you sign up now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  <a:ea typeface="+mj-ea"/>
                </a:rPr>
                <a:t>!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  <a:ea typeface="+mj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j-lt"/>
                  <a:ea typeface="+mj-ea"/>
                </a:rPr>
                <a:t>배너영역</a:t>
              </a:r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+mj-ea"/>
                </a:rPr>
                <a:t>)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340999" y="3255176"/>
            <a:ext cx="203260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chemeClr val="tx1"/>
                </a:solidFill>
                <a:latin typeface="+mj-lt"/>
                <a:ea typeface="+mj-ea"/>
              </a:rPr>
              <a:t>Completed Sign Up</a:t>
            </a:r>
            <a:endParaRPr lang="ko-KR" altLang="en-US" sz="2000" b="1" i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21149" y="3943354"/>
            <a:ext cx="187230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+mj-ea"/>
              </a:rPr>
              <a:t>Your Piercing Blow account ID</a:t>
            </a:r>
            <a:endParaRPr lang="ko-KR" altLang="en-US" sz="12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99457" y="4552768"/>
            <a:ext cx="111569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+mj-ea"/>
              </a:rPr>
              <a:t>has been created.</a:t>
            </a:r>
            <a:endParaRPr lang="ko-KR" altLang="en-US" sz="12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601487" y="5168741"/>
            <a:ext cx="151163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  <a:ea typeface="+mj-ea"/>
              </a:rPr>
              <a:t>Enjoy Piercing Blow.</a:t>
            </a:r>
            <a:endParaRPr lang="ko-KR" altLang="en-US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420350" y="4191647"/>
            <a:ext cx="187391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$ User Account ID $</a:t>
            </a:r>
            <a:endParaRPr lang="ko-KR" altLang="en-US" sz="1800" b="1" dirty="0">
              <a:solidFill>
                <a:schemeClr val="accent6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004728" y="5496415"/>
            <a:ext cx="180000" cy="18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L1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184728" y="41184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  <a:cs typeface="Meiryo UI" panose="020B0604030504040204" pitchFamily="34" charset="-128"/>
              </a:rPr>
              <a:t>1</a:t>
            </a:r>
            <a:endParaRPr lang="ko-KR" altLang="en-US" sz="110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340999" y="4199430"/>
            <a:ext cx="2032609" cy="311277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4000"/>
            </a:schemeClr>
          </a:solidFill>
          <a:ln w="12700" cap="flat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6756" y="366716"/>
            <a:ext cx="1251553" cy="38843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Step </a:t>
            </a:r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85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Shape 413"/>
          <p:cNvGraphicFramePr/>
          <p:nvPr>
            <p:extLst>
              <p:ext uri="{D42A27DB-BD31-4B8C-83A1-F6EECF244321}">
                <p14:modId xmlns:p14="http://schemas.microsoft.com/office/powerpoint/2010/main" val="3992257645"/>
              </p:ext>
            </p:extLst>
          </p:nvPr>
        </p:nvGraphicFramePr>
        <p:xfrm>
          <a:off x="6743700" y="251474"/>
          <a:ext cx="2976563" cy="276480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축하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템플릿</a:t>
                      </a:r>
                      <a:endParaRPr lang="ko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 페이지의 “</a:t>
                      </a:r>
                      <a:r>
                        <a:rPr lang="en-US" altLang="ko-KR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Game Download” </a:t>
                      </a:r>
                      <a:r>
                        <a:rPr lang="ko-KR" altLang="en-US" sz="80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풀패킷 다운로드 링크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hlinkClick r:id="rId2"/>
                          <a:rtl val="0"/>
                        </a:rPr>
                        <a:t>새창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나눔바른고딕" panose="020B0603020101020101" pitchFamily="50" charset="-127"/>
                        <a:cs typeface="Malgun Gothic"/>
                        <a:sym typeface="Malgun Gothic"/>
                        <a:hlinkClick r:id="rId2"/>
                        <a:rtl val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hlinkClick r:id="rId2"/>
                          <a:rtl val="0"/>
                        </a:rPr>
                        <a:t>https://www.facebook.com/ProjectBlackout</a:t>
                      </a:r>
                      <a:endParaRPr lang="ko-KR" altLang="en-US" sz="800" smtClean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L4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hlinkClick r:id="rId3"/>
                          <a:rtl val="0"/>
                        </a:rPr>
                        <a:t>http://us.fps-pb.com/html/CsNote/CsNoteWrite.php</a:t>
                      </a:r>
                      <a:endParaRPr lang="ko-KR" altLang="en-US" sz="800" dirty="0" smtClean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altLang="ko-KR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lang="ko" altLang="ko-KR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4352" y="438372"/>
            <a:ext cx="519943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ko-KR" altLang="en-US" sz="900" b="1" dirty="0" err="1" smtClean="0"/>
              <a:t>퍼블리싱할때</a:t>
            </a:r>
            <a:r>
              <a:rPr lang="ko-KR" altLang="en-US" sz="900" b="1" dirty="0" smtClean="0"/>
              <a:t> 템플릿의 이미지 경로는 </a:t>
            </a:r>
            <a:r>
              <a:rPr lang="en-US" altLang="ko-KR" sz="900" b="1" dirty="0" smtClean="0">
                <a:hlinkClick r:id="rId4"/>
              </a:rPr>
              <a:t>http://xxx.xxx.xxx/images/a.png</a:t>
            </a:r>
            <a:r>
              <a:rPr lang="en-US" altLang="ko-KR" sz="900" b="1" dirty="0" smtClean="0"/>
              <a:t> </a:t>
            </a:r>
            <a:r>
              <a:rPr lang="ko-KR" altLang="en-US" sz="900" b="1" smtClean="0"/>
              <a:t>와 같이 처리요청</a:t>
            </a:r>
            <a:endParaRPr lang="en-US" altLang="ko-KR" sz="900" b="1" dirty="0" smtClean="0"/>
          </a:p>
          <a:p>
            <a:pPr lvl="0"/>
            <a:endParaRPr lang="en-US" altLang="ko-KR" sz="900" b="1" dirty="0"/>
          </a:p>
          <a:p>
            <a:pPr lvl="0"/>
            <a:endParaRPr lang="ko-KR" altLang="ko-KR" sz="900" b="1" dirty="0"/>
          </a:p>
        </p:txBody>
      </p:sp>
      <p:sp>
        <p:nvSpPr>
          <p:cNvPr id="7" name="Shape 2911"/>
          <p:cNvSpPr txBox="1"/>
          <p:nvPr/>
        </p:nvSpPr>
        <p:spPr>
          <a:xfrm>
            <a:off x="36514" y="1352947"/>
            <a:ext cx="259846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회원가입 완료 메일 템플릿</a:t>
            </a:r>
            <a:endParaRPr lang="en-US" altLang="ko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바른고딕" panose="020B0603020101020101" pitchFamily="50" charset="-127"/>
              <a:cs typeface="Malgun Gothic"/>
              <a:sym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81865" y="1770581"/>
            <a:ext cx="4763589" cy="310236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8856" y="2223107"/>
            <a:ext cx="46896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We welcome you to Piercing Blow squad!</a:t>
            </a:r>
          </a:p>
          <a:p>
            <a:pPr algn="ctr"/>
            <a:endParaRPr lang="en-US" altLang="ko-KR" sz="700" dirty="0"/>
          </a:p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Operator, This is the Piercing Blow team.</a:t>
            </a:r>
          </a:p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have joined our squad successfully.</a:t>
            </a:r>
          </a:p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go on and check our latest events while you prepare to run into battle!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1672" y="4038386"/>
            <a:ext cx="1541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us on Facebook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9049" y="3242354"/>
            <a:ext cx="953276" cy="373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My Page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90359" y="3239290"/>
            <a:ext cx="953276" cy="373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CILENT</a:t>
            </a:r>
          </a:p>
          <a:p>
            <a:pPr algn="ctr"/>
            <a:r>
              <a:rPr lang="en-US" altLang="ko-KR" sz="800" b="1" dirty="0" smtClean="0"/>
              <a:t>DOWNLOAD</a:t>
            </a:r>
          </a:p>
        </p:txBody>
      </p:sp>
      <p:pic>
        <p:nvPicPr>
          <p:cNvPr id="14" name="Picture 2" descr="facebook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14" y="3998610"/>
            <a:ext cx="323727" cy="3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961450" y="4444162"/>
            <a:ext cx="3915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700" dirty="0">
                <a:solidFill>
                  <a:prstClr val="black"/>
                </a:solidFill>
              </a:rPr>
              <a:t>Should you have any inquiry regarding account verification,</a:t>
            </a:r>
          </a:p>
          <a:p>
            <a:pPr lvl="0" algn="ctr"/>
            <a:r>
              <a:rPr lang="en-US" altLang="ko-KR" sz="700" dirty="0">
                <a:solidFill>
                  <a:prstClr val="black"/>
                </a:solidFill>
              </a:rPr>
              <a:t>Please contact [</a:t>
            </a:r>
            <a:r>
              <a:rPr lang="en-US" altLang="ko-KR" sz="700" dirty="0">
                <a:solidFill>
                  <a:srgbClr val="ED7D31"/>
                </a:solidFill>
              </a:rPr>
              <a:t>Customer Support</a:t>
            </a:r>
            <a:r>
              <a:rPr lang="en-US" altLang="ko-KR" sz="700" dirty="0">
                <a:solidFill>
                  <a:prstClr val="black"/>
                </a:solidFill>
              </a:rPr>
              <a:t>]</a:t>
            </a:r>
          </a:p>
        </p:txBody>
      </p:sp>
      <p:sp>
        <p:nvSpPr>
          <p:cNvPr id="18" name="타원 17"/>
          <p:cNvSpPr/>
          <p:nvPr/>
        </p:nvSpPr>
        <p:spPr>
          <a:xfrm>
            <a:off x="2890359" y="3161383"/>
            <a:ext cx="157891" cy="191358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L2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680103" y="3143115"/>
            <a:ext cx="157891" cy="191358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19207" y="3915989"/>
            <a:ext cx="157891" cy="191358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L3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63658" y="4681589"/>
            <a:ext cx="157891" cy="191358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1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L3</a:t>
            </a:r>
            <a:endParaRPr lang="ko-KR" altLang="en-US" sz="61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76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Shape 182"/>
          <p:cNvGraphicFramePr/>
          <p:nvPr>
            <p:extLst>
              <p:ext uri="{D42A27DB-BD31-4B8C-83A1-F6EECF244321}">
                <p14:modId xmlns:p14="http://schemas.microsoft.com/office/powerpoint/2010/main" val="233818245"/>
              </p:ext>
            </p:extLst>
          </p:nvPr>
        </p:nvGraphicFramePr>
        <p:xfrm>
          <a:off x="526257" y="1590767"/>
          <a:ext cx="8694859" cy="6324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08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6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3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87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87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No</a:t>
                      </a:r>
                      <a:endParaRPr lang="ko" sz="900" b="1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Comment</a:t>
                      </a:r>
                      <a:endParaRPr lang="ko" sz="900" b="1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Ver</a:t>
                      </a:r>
                      <a:endParaRPr lang="ko" sz="900" b="1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Date.</a:t>
                      </a:r>
                      <a:endParaRPr lang="ko" sz="900" b="1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Author</a:t>
                      </a:r>
                      <a:endParaRPr lang="ko" sz="900" b="1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1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PBUS_renewal_2.1ver.pptx</a:t>
                      </a:r>
                      <a:r>
                        <a:rPr lang="en-US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&lt;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기준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&gt;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" altLang="ko-KR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문선미</a:t>
                      </a:r>
                      <a:endParaRPr lang="ko" altLang="ko-KR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tr-TR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2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●Sing up _ Slide 15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- </a:t>
                      </a:r>
                      <a:r>
                        <a:rPr lang="en-US" sz="900" dirty="0" err="1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Descripton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8 :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입력정보 하단에 주의 문구 추가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-KR" altLang="en-US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●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My Page _ Slide 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&gt;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유저 정보 테이블 변경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Email Address : </a:t>
                      </a:r>
                      <a:r>
                        <a:rPr lang="en-US" sz="900" dirty="0" err="1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Descripton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2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&gt; </a:t>
                      </a:r>
                      <a:r>
                        <a:rPr lang="en-US" sz="900" dirty="0" err="1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Passowrd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: </a:t>
                      </a:r>
                      <a:r>
                        <a:rPr lang="en-US" sz="900" dirty="0" err="1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Descripton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3 / L2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참고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Secret Question : </a:t>
                      </a:r>
                      <a:r>
                        <a:rPr lang="en-US" sz="900" dirty="0" err="1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Descripton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4 / L3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참고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-KR" altLang="en-US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● 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E-MAIL VERIFICATION _ Slide 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&gt; [Cancel]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버튼 추가 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/ 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L1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참고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-KR" altLang="en-US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● 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Slide 11 : &lt;Change password&gt; page Added.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● </a:t>
                      </a:r>
                      <a:r>
                        <a:rPr lang="en-US" sz="900" dirty="0" err="1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Slied</a:t>
                      </a: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 12 : &lt;Change secret question&gt; page Added.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0.1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2016-01-06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문선미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3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Slide 16 (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삭제 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(2016-01-06) </a:t>
                      </a: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0.2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2016-01-06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문선미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tr-TR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4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Dotum"/>
                          <a:sym typeface="Dotum"/>
                          <a:rtl val="0"/>
                        </a:rPr>
                        <a:t>Slide 16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Dotum"/>
                          <a:sym typeface="Dotum"/>
                          <a:rtl val="0"/>
                        </a:rPr>
                        <a:t>추가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Dotum"/>
                          <a:sym typeface="Dotum"/>
                          <a:rtl val="0"/>
                        </a:rPr>
                        <a:t/>
                      </a:r>
                      <a:b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Dotum"/>
                          <a:sym typeface="Dotum"/>
                          <a:rtl val="0"/>
                        </a:rPr>
                      </a:br>
                      <a:r>
                        <a:rPr lang="en-US" altLang="ko-KR" sz="9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Dotum"/>
                          <a:sym typeface="Dotum"/>
                          <a:rtl val="0"/>
                        </a:rPr>
                        <a:t>&gt;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페이스북 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API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사용 했을 대 테이블 정보 수정완료</a:t>
                      </a:r>
                      <a:endParaRPr lang="en-US" sz="900" baseline="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0.3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2016-01-07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문선미</a:t>
                      </a:r>
                      <a:endParaRPr lang="tr-TR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5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cap="none" baseline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Dotum"/>
                        <a:sym typeface="Dotum"/>
                        <a:rtl val="0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6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0" i="0" u="none" strike="noStrike" cap="none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7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tr-TR" altLang="ko-KR" sz="9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Dotum"/>
                        <a:sym typeface="Dotum"/>
                        <a:rtl val="0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8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 altLang="ko-KR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altLang="ko-KR" sz="900" b="0" i="0" u="none" strike="noStrike" cap="none" baseline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Dotum"/>
                        <a:sym typeface="Dotum"/>
                        <a:rtl val="0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tr-TR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9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 altLang="ko" sz="900" b="1" i="0" u="none" strike="noStrike" cap="none" baseline="0" dirty="0" smtClean="0">
                        <a:solidFill>
                          <a:srgbClr val="FF0000"/>
                        </a:solidFill>
                        <a:latin typeface="+mn-lt"/>
                        <a:ea typeface="나눔바른고딕" panose="020B0603020101020101" pitchFamily="50" charset="-127"/>
                        <a:cs typeface="Malgun Gothic"/>
                        <a:sym typeface="Malgun Gothic"/>
                        <a:rtl val="0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10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cap="none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Dotum"/>
                        <a:sym typeface="Dotum"/>
                        <a:rtl val="0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altLang="ko-KR" sz="900" b="0" i="0" u="none" strike="noStrike" cap="none" baseline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Dotum"/>
                        <a:sym typeface="Dotum"/>
                        <a:rtl val="0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1452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tr-TR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11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 altLang="ko-KR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12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 sz="900" dirty="0" smtClean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altLang="ko-KR" sz="900" b="0" i="0" u="none" strike="noStrike" cap="none" baseline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Dotum"/>
                        <a:sym typeface="Dotum"/>
                        <a:rtl val="0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13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14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latin typeface="+mj-ea"/>
                          <a:ea typeface="+mj-ea"/>
                          <a:cs typeface="Dotum"/>
                          <a:sym typeface="Dotum"/>
                        </a:rPr>
                        <a:t>15</a:t>
                      </a: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작성 규정</a:t>
            </a:r>
            <a:endParaRPr lang="ko-KR" altLang="en-US" dirty="0"/>
          </a:p>
        </p:txBody>
      </p:sp>
      <p:graphicFrame>
        <p:nvGraphicFramePr>
          <p:cNvPr id="26" name="Shape 182"/>
          <p:cNvGraphicFramePr/>
          <p:nvPr>
            <p:extLst>
              <p:ext uri="{D42A27DB-BD31-4B8C-83A1-F6EECF244321}">
                <p14:modId xmlns:p14="http://schemas.microsoft.com/office/powerpoint/2010/main" val="1313256917"/>
              </p:ext>
            </p:extLst>
          </p:nvPr>
        </p:nvGraphicFramePr>
        <p:xfrm>
          <a:off x="231494" y="1590767"/>
          <a:ext cx="9231995" cy="72215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15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69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5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900" b="1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900" b="1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7200">
                <a:tc row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0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0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8323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97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86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0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900" dirty="0">
                        <a:latin typeface="+mj-ea"/>
                        <a:ea typeface="+mj-ea"/>
                        <a:cs typeface="Dotum"/>
                        <a:sym typeface="Dotum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23" name="Shape 413"/>
          <p:cNvGraphicFramePr/>
          <p:nvPr>
            <p:extLst>
              <p:ext uri="{D42A27DB-BD31-4B8C-83A1-F6EECF244321}">
                <p14:modId xmlns:p14="http://schemas.microsoft.com/office/powerpoint/2010/main" val="2048241767"/>
              </p:ext>
            </p:extLst>
          </p:nvPr>
        </p:nvGraphicFramePr>
        <p:xfrm>
          <a:off x="2626299" y="2237630"/>
          <a:ext cx="2028624" cy="77568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228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699227" y="2214090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lang="ko-KR" altLang="en-US" sz="8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8" name="Shape 372"/>
          <p:cNvSpPr/>
          <p:nvPr/>
        </p:nvSpPr>
        <p:spPr>
          <a:xfrm>
            <a:off x="699227" y="2589448"/>
            <a:ext cx="1780370" cy="396847"/>
          </a:xfrm>
          <a:prstGeom prst="roundRect">
            <a:avLst>
              <a:gd name="adj" fmla="val 3599"/>
            </a:avLst>
          </a:prstGeom>
          <a:solidFill>
            <a:schemeClr val="accent4">
              <a:lumMod val="20000"/>
              <a:lumOff val="80000"/>
              <a:alpha val="24000"/>
            </a:schemeClr>
          </a:solidFill>
          <a:ln w="19050" cap="flat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ko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30" name="직사각형 1"/>
          <p:cNvSpPr>
            <a:spLocks noChangeArrowheads="1"/>
          </p:cNvSpPr>
          <p:nvPr/>
        </p:nvSpPr>
        <p:spPr bwMode="auto">
          <a:xfrm>
            <a:off x="282918" y="8588959"/>
            <a:ext cx="2825359" cy="20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212" tIns="33106" rIns="66212" bIns="33106">
            <a:spAutoFit/>
          </a:bodyPr>
          <a:lstStyle/>
          <a:p>
            <a:pPr algn="ctr" defTabSz="748331">
              <a:spcBef>
                <a:spcPct val="20000"/>
              </a:spcBef>
            </a:pPr>
            <a:r>
              <a:rPr lang="en-US" altLang="ko-KR" sz="900" dirty="0">
                <a:latin typeface="+mj-lt"/>
                <a:ea typeface="맑은 고딕" pitchFamily="50" charset="-127"/>
                <a:sym typeface="Webdings" pitchFamily="18" charset="2"/>
              </a:rPr>
              <a:t></a:t>
            </a:r>
            <a:r>
              <a:rPr lang="en-US" altLang="ko-KR" sz="900" dirty="0">
                <a:latin typeface="+mj-lt"/>
                <a:ea typeface="맑은 고딕" pitchFamily="50" charset="-127"/>
              </a:rPr>
              <a:t> ◀   </a:t>
            </a:r>
            <a:r>
              <a:rPr lang="en-US" altLang="ko-KR" sz="900" b="1" u="sng" dirty="0">
                <a:latin typeface="+mj-lt"/>
                <a:ea typeface="맑은 고딕" pitchFamily="50" charset="-127"/>
              </a:rPr>
              <a:t>1</a:t>
            </a:r>
            <a:r>
              <a:rPr lang="en-US" altLang="ko-KR" sz="900" dirty="0">
                <a:latin typeface="+mj-lt"/>
                <a:ea typeface="맑은 고딕" pitchFamily="50" charset="-127"/>
              </a:rPr>
              <a:t>   2   3   4   5   6   7   8   9   10   ▶ </a:t>
            </a:r>
            <a:r>
              <a:rPr lang="en-US" altLang="ko-KR" sz="900" dirty="0">
                <a:latin typeface="+mj-lt"/>
                <a:ea typeface="맑은 고딕" pitchFamily="50" charset="-127"/>
                <a:sym typeface="Webdings" pitchFamily="18" charset="2"/>
              </a:rPr>
              <a:t>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662542" y="5840512"/>
            <a:ext cx="3927515" cy="169278"/>
            <a:chOff x="122540" y="5846176"/>
            <a:chExt cx="4261611" cy="169278"/>
          </a:xfrm>
        </p:grpSpPr>
        <p:sp>
          <p:nvSpPr>
            <p:cNvPr id="32" name="Shape 3926"/>
            <p:cNvSpPr/>
            <p:nvPr/>
          </p:nvSpPr>
          <p:spPr>
            <a:xfrm>
              <a:off x="122540" y="5846178"/>
              <a:ext cx="4261611" cy="169276"/>
            </a:xfrm>
            <a:custGeom>
              <a:avLst/>
              <a:gdLst/>
              <a:ahLst/>
              <a:cxnLst/>
              <a:rect l="0" t="0" r="0" b="0"/>
              <a:pathLst>
                <a:path w="100965" h="17399" extrusionOk="0">
                  <a:moveTo>
                    <a:pt x="0" y="11922"/>
                  </a:moveTo>
                  <a:cubicBezTo>
                    <a:pt x="5778" y="9953"/>
                    <a:pt x="23177" y="-778"/>
                    <a:pt x="34671" y="111"/>
                  </a:cubicBezTo>
                  <a:cubicBezTo>
                    <a:pt x="46164" y="1000"/>
                    <a:pt x="57912" y="16113"/>
                    <a:pt x="68961" y="17256"/>
                  </a:cubicBezTo>
                  <a:cubicBezTo>
                    <a:pt x="80010" y="18399"/>
                    <a:pt x="95631" y="8683"/>
                    <a:pt x="100965" y="6969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sp>
        <p:sp>
          <p:nvSpPr>
            <p:cNvPr id="33" name="Shape 3927"/>
            <p:cNvSpPr txBox="1"/>
            <p:nvPr/>
          </p:nvSpPr>
          <p:spPr>
            <a:xfrm>
              <a:off x="1988849" y="5846176"/>
              <a:ext cx="52899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en-US" altLang="ko-KR" sz="1100" dirty="0">
                  <a:latin typeface="+mj-lt"/>
                  <a:ea typeface="나눔고딕 Light" panose="020D0904000000000000" pitchFamily="50" charset="-127"/>
                  <a:cs typeface="Malgun Gothic"/>
                  <a:sym typeface="Malgun Gothic"/>
                </a:rPr>
                <a:t>(skipped)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3720" y="7792334"/>
            <a:ext cx="3579184" cy="327818"/>
            <a:chOff x="129773" y="1742726"/>
            <a:chExt cx="3579184" cy="327818"/>
          </a:xfrm>
        </p:grpSpPr>
        <p:sp>
          <p:nvSpPr>
            <p:cNvPr id="34" name="갈매기형 수장 33"/>
            <p:cNvSpPr/>
            <p:nvPr/>
          </p:nvSpPr>
          <p:spPr>
            <a:xfrm>
              <a:off x="129773" y="1742726"/>
              <a:ext cx="894796" cy="327818"/>
            </a:xfrm>
            <a:prstGeom prst="chevron">
              <a:avLst>
                <a:gd name="adj" fmla="val 29836"/>
              </a:avLst>
            </a:prstGeom>
            <a:solidFill>
              <a:schemeClr val="bg1">
                <a:lumMod val="75000"/>
              </a:schemeClr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Step 01</a:t>
              </a:r>
              <a:endPara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024569" y="1742726"/>
              <a:ext cx="894796" cy="327818"/>
            </a:xfrm>
            <a:prstGeom prst="chevron">
              <a:avLst>
                <a:gd name="adj" fmla="val 29836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Step </a:t>
              </a:r>
              <a:r>
                <a:rPr lang="en-US" altLang="ko-KR" sz="1050" b="1" dirty="0" smtClean="0">
                  <a:solidFill>
                    <a:schemeClr val="bg1">
                      <a:lumMod val="7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02</a:t>
              </a:r>
              <a:endParaRPr lang="en-US" altLang="ko-KR" sz="105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36" name="갈매기형 수장 35"/>
            <p:cNvSpPr/>
            <p:nvPr/>
          </p:nvSpPr>
          <p:spPr>
            <a:xfrm>
              <a:off x="1919365" y="1742726"/>
              <a:ext cx="894796" cy="327818"/>
            </a:xfrm>
            <a:prstGeom prst="chevron">
              <a:avLst>
                <a:gd name="adj" fmla="val 29836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Step </a:t>
              </a:r>
              <a:r>
                <a:rPr lang="en-US" altLang="ko-KR" sz="1050" b="1" dirty="0" smtClean="0">
                  <a:solidFill>
                    <a:schemeClr val="bg1">
                      <a:lumMod val="7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03</a:t>
              </a:r>
              <a:endParaRPr lang="en-US" altLang="ko-KR" sz="105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37" name="갈매기형 수장 36"/>
            <p:cNvSpPr/>
            <p:nvPr/>
          </p:nvSpPr>
          <p:spPr>
            <a:xfrm>
              <a:off x="2814161" y="1742726"/>
              <a:ext cx="894796" cy="327818"/>
            </a:xfrm>
            <a:prstGeom prst="chevron">
              <a:avLst>
                <a:gd name="adj" fmla="val 29836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Step </a:t>
              </a:r>
              <a:r>
                <a:rPr lang="en-US" altLang="ko-KR" sz="1050" b="1" dirty="0" smtClean="0">
                  <a:solidFill>
                    <a:schemeClr val="bg1">
                      <a:lumMod val="7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04</a:t>
              </a:r>
              <a:endParaRPr lang="en-US" altLang="ko-KR" sz="105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39" name="Shape 372"/>
          <p:cNvSpPr/>
          <p:nvPr/>
        </p:nvSpPr>
        <p:spPr>
          <a:xfrm>
            <a:off x="5341309" y="4085752"/>
            <a:ext cx="1761485" cy="369658"/>
          </a:xfrm>
          <a:prstGeom prst="roundRect">
            <a:avLst>
              <a:gd name="adj" fmla="val 3599"/>
            </a:avLst>
          </a:prstGeom>
          <a:solidFill>
            <a:schemeClr val="accent4">
              <a:lumMod val="20000"/>
              <a:lumOff val="80000"/>
              <a:alpha val="24000"/>
            </a:schemeClr>
          </a:solidFill>
          <a:ln w="28575" cap="flat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rPr>
              <a:t>URL</a:t>
            </a:r>
            <a:endParaRPr lang="ko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44744"/>
              </p:ext>
            </p:extLst>
          </p:nvPr>
        </p:nvGraphicFramePr>
        <p:xfrm>
          <a:off x="662632" y="6684480"/>
          <a:ext cx="4041726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9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TAP_01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+mn-cs"/>
                          <a:sym typeface="Arial"/>
                          <a:rtl val="0"/>
                        </a:rPr>
                        <a:t>활성화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나눔바른고딕" panose="020B0603020101020101" pitchFamily="50" charset="-127"/>
                        <a:cs typeface="+mn-cs"/>
                        <a:sym typeface="Arial"/>
                        <a:rtl val="0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TAT_02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비활성화</a:t>
                      </a:r>
                      <a:endParaRPr lang="en-US" altLang="ko-KR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662541" y="7067991"/>
            <a:ext cx="3927516" cy="238125"/>
            <a:chOff x="-4930555" y="2087123"/>
            <a:chExt cx="3927516" cy="238125"/>
          </a:xfrm>
        </p:grpSpPr>
        <p:sp>
          <p:nvSpPr>
            <p:cNvPr id="41" name="양쪽 모서리가 둥근 사각형 40"/>
            <p:cNvSpPr/>
            <p:nvPr/>
          </p:nvSpPr>
          <p:spPr>
            <a:xfrm>
              <a:off x="-4930555" y="2087123"/>
              <a:ext cx="744537" cy="238125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활성화</a:t>
              </a: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-4148046" y="2087123"/>
              <a:ext cx="744537" cy="238125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비활성화</a:t>
              </a: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>
              <a:off x="-3365537" y="2087123"/>
              <a:ext cx="744537" cy="238125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비활성화</a:t>
              </a: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-4930555" y="2325248"/>
              <a:ext cx="39275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화살표 연결선 7"/>
          <p:cNvCxnSpPr/>
          <p:nvPr/>
        </p:nvCxnSpPr>
        <p:spPr>
          <a:xfrm>
            <a:off x="699227" y="2487392"/>
            <a:ext cx="1780370" cy="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3625"/>
          <p:cNvSpPr/>
          <p:nvPr/>
        </p:nvSpPr>
        <p:spPr>
          <a:xfrm>
            <a:off x="5455536" y="8392987"/>
            <a:ext cx="1164730" cy="216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900" b="1" dirty="0" smtClean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Change Email</a:t>
            </a:r>
            <a:endParaRPr lang="en-US" altLang="ko" sz="9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Shape 3625"/>
          <p:cNvSpPr/>
          <p:nvPr/>
        </p:nvSpPr>
        <p:spPr>
          <a:xfrm>
            <a:off x="6751194" y="8392987"/>
            <a:ext cx="1164730" cy="2160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Change Email</a:t>
            </a:r>
            <a:endParaRPr lang="en-US" altLang="ko" sz="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02703"/>
              </p:ext>
            </p:extLst>
          </p:nvPr>
        </p:nvGraphicFramePr>
        <p:xfrm>
          <a:off x="2626299" y="3411537"/>
          <a:ext cx="2028624" cy="77568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57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0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66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66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66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66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66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18177"/>
              </p:ext>
            </p:extLst>
          </p:nvPr>
        </p:nvGraphicFramePr>
        <p:xfrm>
          <a:off x="2626299" y="4441156"/>
          <a:ext cx="2028624" cy="77568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46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2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800" b="1" dirty="0">
                        <a:solidFill>
                          <a:srgbClr val="008E0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altLang="ko-KR" sz="800" b="1" dirty="0">
                        <a:solidFill>
                          <a:srgbClr val="008E0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8E0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lang="ko" altLang="ko-KR" sz="800" b="1" dirty="0">
                        <a:solidFill>
                          <a:srgbClr val="008E0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699227" y="3343205"/>
            <a:ext cx="180000" cy="18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8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77" name="Shape 372"/>
          <p:cNvSpPr/>
          <p:nvPr/>
        </p:nvSpPr>
        <p:spPr>
          <a:xfrm>
            <a:off x="699227" y="3718563"/>
            <a:ext cx="1780370" cy="396847"/>
          </a:xfrm>
          <a:prstGeom prst="roundRect">
            <a:avLst>
              <a:gd name="adj" fmla="val 3599"/>
            </a:avLst>
          </a:prstGeom>
          <a:solidFill>
            <a:schemeClr val="accent4">
              <a:lumMod val="20000"/>
              <a:lumOff val="80000"/>
              <a:alpha val="24000"/>
            </a:schemeClr>
          </a:solidFill>
          <a:ln w="19050" cap="flat">
            <a:solidFill>
              <a:srgbClr val="0066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ko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99227" y="3616507"/>
            <a:ext cx="1780370" cy="0"/>
          </a:xfrm>
          <a:prstGeom prst="straightConnector1">
            <a:avLst/>
          </a:prstGeom>
          <a:ln w="19050">
            <a:solidFill>
              <a:srgbClr val="0066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99227" y="4382569"/>
            <a:ext cx="180000" cy="180000"/>
          </a:xfrm>
          <a:prstGeom prst="ellipse">
            <a:avLst/>
          </a:prstGeom>
          <a:solidFill>
            <a:srgbClr val="008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E1</a:t>
            </a:r>
            <a:endParaRPr lang="ko-KR" altLang="en-US" sz="8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80" name="Shape 372"/>
          <p:cNvSpPr/>
          <p:nvPr/>
        </p:nvSpPr>
        <p:spPr>
          <a:xfrm>
            <a:off x="699227" y="4757927"/>
            <a:ext cx="1780370" cy="396847"/>
          </a:xfrm>
          <a:prstGeom prst="roundRect">
            <a:avLst>
              <a:gd name="adj" fmla="val 3599"/>
            </a:avLst>
          </a:prstGeom>
          <a:solidFill>
            <a:schemeClr val="accent4">
              <a:lumMod val="20000"/>
              <a:lumOff val="80000"/>
              <a:alpha val="24000"/>
            </a:schemeClr>
          </a:solidFill>
          <a:ln w="19050" cap="flat">
            <a:solidFill>
              <a:srgbClr val="008E0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endParaRPr lang="ko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99227" y="4655871"/>
            <a:ext cx="1780370" cy="0"/>
          </a:xfrm>
          <a:prstGeom prst="straightConnector1">
            <a:avLst/>
          </a:prstGeom>
          <a:ln w="19050">
            <a:solidFill>
              <a:srgbClr val="008E0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215" y="2001423"/>
            <a:ext cx="2005357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Description </a:t>
            </a:r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의 지시번호 및  표시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빨강색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)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6297" y="3134022"/>
            <a:ext cx="165750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Link </a:t>
            </a:r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의 지시번호 및  표시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(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+mj-lt"/>
                <a:ea typeface="+mj-ea"/>
              </a:rPr>
              <a:t>파랑색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)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6215" y="4195173"/>
            <a:ext cx="1734449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Event </a:t>
            </a:r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의 지시번호 및  표시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초록색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)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215" y="5553002"/>
            <a:ext cx="487313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내용 생략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215" y="6475479"/>
            <a:ext cx="371897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탭 구분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6215" y="7610928"/>
            <a:ext cx="23083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스텝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840" y="1299554"/>
            <a:ext cx="2853345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j-lt"/>
                <a:ea typeface="+mj-ea"/>
              </a:rPr>
              <a:t>화면설계요소에 대한 점례를 제시하며</a:t>
            </a: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+mj-ea"/>
              </a:rPr>
              <a:t>, </a:t>
            </a:r>
            <a:r>
              <a:rPr lang="ko-KR" altLang="en-US" sz="800" dirty="0" smtClean="0">
                <a:solidFill>
                  <a:schemeClr val="bg1"/>
                </a:solidFill>
                <a:latin typeface="+mj-lt"/>
                <a:ea typeface="+mj-ea"/>
              </a:rPr>
              <a:t>이해를 돕고자 함입니다</a:t>
            </a:r>
            <a:r>
              <a:rPr lang="en-US" altLang="ko-KR" sz="800" dirty="0" smtClean="0">
                <a:solidFill>
                  <a:schemeClr val="bg1"/>
                </a:solidFill>
                <a:latin typeface="+mj-lt"/>
                <a:ea typeface="+mj-ea"/>
              </a:rPr>
              <a:t>.</a:t>
            </a:r>
            <a:endParaRPr lang="en-US" altLang="ko-KR" sz="8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4267" y="8343860"/>
            <a:ext cx="97462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게시판 목록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+mj-lt"/>
                <a:ea typeface="+mj-ea"/>
              </a:rPr>
              <a:t>페이징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341309" y="2237382"/>
            <a:ext cx="3384429" cy="531512"/>
            <a:chOff x="5341309" y="2155668"/>
            <a:chExt cx="3384429" cy="531512"/>
          </a:xfrm>
        </p:grpSpPr>
        <p:sp>
          <p:nvSpPr>
            <p:cNvPr id="89" name="Shape 3511"/>
            <p:cNvSpPr/>
            <p:nvPr/>
          </p:nvSpPr>
          <p:spPr>
            <a:xfrm>
              <a:off x="5341309" y="2155668"/>
              <a:ext cx="1819375" cy="241302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25400" dir="13500000">
                <a:prstClr val="black">
                  <a:alpha val="50000"/>
                </a:prstClr>
              </a:inn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Dotum"/>
                  <a:sym typeface="Dotum"/>
                </a:rPr>
                <a:t>입력해주세요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Dotum"/>
                  <a:sym typeface="Dotum"/>
                </a:rPr>
                <a:t>.</a:t>
              </a:r>
              <a:endParaRPr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Dotum"/>
                <a:sym typeface="Dotum"/>
              </a:endParaRPr>
            </a:p>
          </p:txBody>
        </p:sp>
        <p:sp>
          <p:nvSpPr>
            <p:cNvPr id="90" name="Shape 3511"/>
            <p:cNvSpPr/>
            <p:nvPr/>
          </p:nvSpPr>
          <p:spPr>
            <a:xfrm>
              <a:off x="5341309" y="2445878"/>
              <a:ext cx="1819375" cy="2413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25400" dir="13500000">
                <a:prstClr val="black">
                  <a:alpha val="50000"/>
                </a:prstClr>
              </a:inn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Dotum"/>
                  <a:sym typeface="Dotum"/>
                </a:rPr>
                <a:t>입력해주세요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Dotum"/>
                  <a:sym typeface="Dotum"/>
                </a:rPr>
                <a:t>.</a:t>
              </a:r>
              <a:endParaRPr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Dotum"/>
                <a:sym typeface="Dotum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08683" y="2203573"/>
              <a:ext cx="1417055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활성화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)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일반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텍스트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  <a:ea typeface="+mj-ea"/>
                </a:rPr>
                <a:t>입력창</a:t>
              </a:r>
              <a:endParaRPr lang="en-US" altLang="ko-KR" sz="9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308683" y="2503878"/>
              <a:ext cx="532197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비활성화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  <a:ea typeface="+mj-ea"/>
                </a:rPr>
                <a:t>)</a:t>
              </a:r>
              <a:endParaRPr lang="en-US" altLang="ko-KR" sz="900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341309" y="1963623"/>
            <a:ext cx="346249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/>
                </a:solidFill>
                <a:latin typeface="+mj-lt"/>
                <a:ea typeface="+mj-ea"/>
              </a:rPr>
              <a:t>입력창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94" name="Shape 372"/>
          <p:cNvSpPr/>
          <p:nvPr/>
        </p:nvSpPr>
        <p:spPr>
          <a:xfrm>
            <a:off x="5341309" y="4883725"/>
            <a:ext cx="2063900" cy="457200"/>
          </a:xfrm>
          <a:prstGeom prst="roundRect">
            <a:avLst>
              <a:gd name="adj" fmla="val 3599"/>
            </a:avLst>
          </a:prstGeom>
          <a:solidFill>
            <a:srgbClr val="FF0000">
              <a:alpha val="50000"/>
            </a:srgbClr>
          </a:solidFill>
          <a:ln w="2857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협의 필요</a:t>
            </a:r>
            <a:endParaRPr lang="ko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41309" y="3058711"/>
            <a:ext cx="2353208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AS-IS </a:t>
            </a:r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동일시 화면 오른쪽 하단에 아래 박스표시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96" name="Shape 372"/>
          <p:cNvSpPr/>
          <p:nvPr/>
        </p:nvSpPr>
        <p:spPr>
          <a:xfrm>
            <a:off x="5341309" y="3256462"/>
            <a:ext cx="1761485" cy="456565"/>
          </a:xfrm>
          <a:prstGeom prst="roundRect">
            <a:avLst>
              <a:gd name="adj" fmla="val 3599"/>
            </a:avLst>
          </a:prstGeom>
          <a:solidFill>
            <a:srgbClr val="FFC000"/>
          </a:solidFill>
          <a:ln w="28575" cap="flat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en-US" altLang="ko" sz="1100" b="1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AS-IS </a:t>
            </a:r>
            <a:r>
              <a:rPr lang="ko-KR" altLang="en-US" sz="1100" b="1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동일사항은</a:t>
            </a:r>
          </a:p>
          <a:p>
            <a:pPr lvl="0" algn="ctr"/>
            <a:r>
              <a:rPr lang="en-US" altLang="ko" sz="1100" b="1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Description </a:t>
            </a:r>
            <a:r>
              <a:rPr lang="ko-KR" altLang="en-US" sz="1100" b="1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생략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1309" y="3863490"/>
            <a:ext cx="1261564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작업 시 참고 할 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URL </a:t>
            </a:r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기재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41309" y="4690497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타 그룹의 검토 및 협의가 필요한 부분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41309" y="6576974"/>
            <a:ext cx="2271456" cy="1165897"/>
            <a:chOff x="5341309" y="6576010"/>
            <a:chExt cx="2271456" cy="1165897"/>
          </a:xfrm>
        </p:grpSpPr>
        <p:sp>
          <p:nvSpPr>
            <p:cNvPr id="29" name="Shape 2911"/>
            <p:cNvSpPr txBox="1"/>
            <p:nvPr/>
          </p:nvSpPr>
          <p:spPr>
            <a:xfrm>
              <a:off x="5341309" y="6833634"/>
              <a:ext cx="227145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u"/>
              </a:pPr>
              <a:r>
                <a:rPr lang="en-US" altLang="ko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H2 (16PT,  </a:t>
              </a:r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다이아몬드형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)</a:t>
              </a:r>
              <a:endParaRPr lang="en-US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41309" y="6576010"/>
              <a:ext cx="162865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  <a:ea typeface="+mj-ea"/>
                </a:rPr>
                <a:t>제목 </a:t>
              </a:r>
              <a:r>
                <a:rPr lang="ko-KR" altLang="en-US" sz="900" b="1" dirty="0" err="1" smtClean="0">
                  <a:solidFill>
                    <a:schemeClr val="tx1"/>
                  </a:solidFill>
                  <a:latin typeface="+mj-lt"/>
                  <a:ea typeface="+mj-ea"/>
                </a:rPr>
                <a:t>블릭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  <a:ea typeface="+mj-ea"/>
                </a:rPr>
                <a:t> 정책 글머리 기호 사용</a:t>
              </a:r>
              <a:endParaRPr lang="en-US" altLang="ko-KR" sz="900" b="1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103" name="Shape 2911"/>
            <p:cNvSpPr txBox="1"/>
            <p:nvPr/>
          </p:nvSpPr>
          <p:spPr>
            <a:xfrm>
              <a:off x="5341309" y="7104411"/>
              <a:ext cx="142667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marL="92075" indent="-92075">
                <a:buFont typeface="Wingdings" panose="05000000000000000000" pitchFamily="2" charset="2"/>
                <a:buChar char="l"/>
              </a:pPr>
              <a:r>
                <a:rPr lang="en-US" altLang="ko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H3 (14PT, </a:t>
              </a:r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둥근형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)</a:t>
              </a:r>
              <a:endParaRPr lang="en-US" altLang="ko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04" name="Shape 2911"/>
            <p:cNvSpPr txBox="1"/>
            <p:nvPr/>
          </p:nvSpPr>
          <p:spPr>
            <a:xfrm>
              <a:off x="5341309" y="7360480"/>
              <a:ext cx="13433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marL="92075" indent="-92075">
                <a:buFont typeface="Wingdings" panose="05000000000000000000" pitchFamily="2" charset="2"/>
                <a:buChar char="§"/>
              </a:pPr>
              <a:r>
                <a:rPr lang="en-US" altLang="ko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H4 (12PT,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정사각형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)</a:t>
              </a:r>
              <a:endParaRPr lang="en-US" altLang="ko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05" name="Shape 2911"/>
            <p:cNvSpPr txBox="1"/>
            <p:nvPr/>
          </p:nvSpPr>
          <p:spPr>
            <a:xfrm>
              <a:off x="5341309" y="7588019"/>
              <a:ext cx="110607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기본 내용 입력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바른고딕" panose="020B0603020101020101" pitchFamily="50" charset="-127"/>
                  <a:cs typeface="Malgun Gothic"/>
                  <a:sym typeface="Malgun Gothic"/>
                </a:rPr>
                <a:t>(10PT)</a:t>
              </a:r>
              <a:endParaRPr lang="en-US" altLang="ko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341309" y="8120152"/>
            <a:ext cx="118622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버튼 타입 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둥근 사각형</a:t>
            </a:r>
            <a:r>
              <a:rPr lang="en-US" altLang="ko-KR" sz="900" b="1" dirty="0" smtClean="0">
                <a:solidFill>
                  <a:schemeClr val="tx1"/>
                </a:solidFill>
                <a:latin typeface="+mj-lt"/>
                <a:ea typeface="+mj-ea"/>
              </a:rPr>
              <a:t>)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07" name="Shape 3625"/>
          <p:cNvSpPr/>
          <p:nvPr/>
        </p:nvSpPr>
        <p:spPr>
          <a:xfrm>
            <a:off x="8046852" y="8392987"/>
            <a:ext cx="1164730" cy="21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/>
                <a:cs typeface="Malgun Gothic"/>
                <a:sym typeface="Malgun Gothic"/>
              </a:rPr>
              <a:t>Change Email</a:t>
            </a:r>
            <a:endParaRPr lang="en-US" altLang="ko" sz="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309" y="5573361"/>
            <a:ext cx="628377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j-lt"/>
                <a:ea typeface="+mj-ea"/>
              </a:rPr>
              <a:t>검토 필요 시</a:t>
            </a:r>
            <a:endParaRPr lang="en-US" altLang="ko-KR" sz="9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62" name="Shape 372"/>
          <p:cNvSpPr/>
          <p:nvPr/>
        </p:nvSpPr>
        <p:spPr>
          <a:xfrm>
            <a:off x="5341309" y="5771112"/>
            <a:ext cx="1761485" cy="456565"/>
          </a:xfrm>
          <a:prstGeom prst="roundRect">
            <a:avLst>
              <a:gd name="adj" fmla="val 3599"/>
            </a:avLst>
          </a:prstGeom>
          <a:solidFill>
            <a:srgbClr val="FFFF00"/>
          </a:solidFill>
          <a:ln w="28575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lvl="0" algn="ctr"/>
            <a:r>
              <a:rPr lang="ko-KR" altLang="en-US" sz="11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화면 및 프로세스</a:t>
            </a:r>
            <a:endParaRPr lang="en-US" altLang="ko-KR" sz="1100" b="1" dirty="0" smtClean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  <a:p>
            <a:pPr lvl="0" algn="ctr"/>
            <a:r>
              <a:rPr lang="ko-KR" altLang="en-US" sz="11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확인 필요</a:t>
            </a:r>
            <a:endParaRPr lang="ko-KR" altLang="en-US" sz="11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37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ㄴ</a:t>
            </a:r>
            <a:endParaRPr lang="ko-KR" altLang="en-US" dirty="0"/>
          </a:p>
        </p:txBody>
      </p:sp>
      <p:sp>
        <p:nvSpPr>
          <p:cNvPr id="55" name="Shape 2911"/>
          <p:cNvSpPr txBox="1"/>
          <p:nvPr/>
        </p:nvSpPr>
        <p:spPr>
          <a:xfrm>
            <a:off x="36514" y="1352947"/>
            <a:ext cx="93775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My page</a:t>
            </a:r>
            <a:endParaRPr lang="en-US" altLang="ko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바른고딕" panose="020B0603020101020101" pitchFamily="50" charset="-127"/>
              <a:cs typeface="Malgun Gothic"/>
              <a:sym typeface="Malgun Gothic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Shape 413"/>
          <p:cNvGraphicFramePr/>
          <p:nvPr>
            <p:extLst>
              <p:ext uri="{D42A27DB-BD31-4B8C-83A1-F6EECF244321}">
                <p14:modId xmlns:p14="http://schemas.microsoft.com/office/powerpoint/2010/main" val="646610696"/>
              </p:ext>
            </p:extLst>
          </p:nvPr>
        </p:nvGraphicFramePr>
        <p:xfrm>
          <a:off x="6743700" y="251474"/>
          <a:ext cx="2976563" cy="484008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b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" sz="900" b="1" dirty="0" smtClean="0">
                          <a:solidFill>
                            <a:srgbClr val="FF33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2015-12</a:t>
                      </a:r>
                      <a:r>
                        <a:rPr lang="en-US" altLang="ko" sz="900" b="1" baseline="0" dirty="0" smtClean="0">
                          <a:solidFill>
                            <a:srgbClr val="FF33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900" b="1" baseline="0" dirty="0" smtClean="0">
                          <a:solidFill>
                            <a:srgbClr val="FF33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비밀질문</a:t>
                      </a:r>
                      <a:r>
                        <a:rPr lang="en-US" altLang="ko-KR" sz="900" b="1" baseline="0" dirty="0" smtClean="0">
                          <a:solidFill>
                            <a:srgbClr val="FF33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1" baseline="0" dirty="0" smtClean="0">
                          <a:solidFill>
                            <a:srgbClr val="FF33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추가</a:t>
                      </a:r>
                      <a:endParaRPr lang="en-US" altLang="ko-KR" sz="900" b="1" baseline="0" dirty="0" smtClean="0">
                        <a:solidFill>
                          <a:srgbClr val="FF33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900" b="1" dirty="0">
                        <a:solidFill>
                          <a:srgbClr val="FF33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 아이디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비활성화 처리 되므로  입력할 수 없음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마스킹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@ 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 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 출력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노출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900" b="1" i="1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Your secret question has been set.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 생년월일 노출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날짜와 년도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마스킹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Rule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DD.MM.YYYY 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비필수항목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문구 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sign me up for latest news and events.</a:t>
                      </a: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en-US" altLang="ko-KR" sz="9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rgbClr val="0066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E-mail </a:t>
                      </a:r>
                      <a:r>
                        <a:rPr lang="ko-KR" altLang="en-US" sz="900" b="1" baseline="0" dirty="0" smtClean="0">
                          <a:solidFill>
                            <a:srgbClr val="0066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변경하기</a:t>
                      </a:r>
                      <a:r>
                        <a:rPr lang="ko-KR" altLang="en-US" sz="9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endParaRPr lang="en-US" altLang="ko-KR" sz="900" baseline="0" dirty="0" smtClean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http://us.fps-pb.com/account/email/change.do</a:t>
                      </a:r>
                      <a:r>
                        <a:rPr lang="en-US" altLang="ko-KR" sz="9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en-US" altLang="ko-KR" sz="9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rgbClr val="0066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Change Password </a:t>
                      </a:r>
                      <a:r>
                        <a:rPr lang="ko-KR" altLang="en-US" sz="9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endParaRPr lang="ko-KR" altLang="en-US" sz="900" dirty="0" smtClean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en-US" altLang="ko-KR" sz="9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rgbClr val="0066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Change Secret Question </a:t>
                      </a:r>
                      <a:r>
                        <a:rPr lang="ko-KR" altLang="en-US" sz="9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endParaRPr lang="ko-KR" altLang="en-US" sz="9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Your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message has been sent.</a:t>
                      </a:r>
                      <a:b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[OK] = [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인증메일 확인 페이지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altLang="ko-KR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Your profile was changed successfully!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[OK] =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이동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lang="ko" altLang="ko-KR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14969"/>
              </p:ext>
            </p:extLst>
          </p:nvPr>
        </p:nvGraphicFramePr>
        <p:xfrm>
          <a:off x="100072" y="1845389"/>
          <a:ext cx="4837809" cy="2146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5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1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3735">
                <a:tc>
                  <a:txBody>
                    <a:bodyPr/>
                    <a:lstStyle/>
                    <a:p>
                      <a:pPr marL="182563" indent="-1825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Account ID</a:t>
                      </a:r>
                    </a:p>
                  </a:txBody>
                  <a:tcPr marL="72000" marR="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07E9EF"/>
                          </a:solidFill>
                        </a:rPr>
                        <a:t>$</a:t>
                      </a:r>
                      <a:r>
                        <a:rPr lang="en-US" altLang="ko-KR" sz="1400" b="0" dirty="0" err="1" smtClean="0">
                          <a:solidFill>
                            <a:srgbClr val="07E9EF"/>
                          </a:solidFill>
                        </a:rPr>
                        <a:t>bugimisusu</a:t>
                      </a:r>
                      <a:r>
                        <a:rPr lang="en-US" altLang="ko-KR" sz="1400" b="0" dirty="0" smtClean="0">
                          <a:solidFill>
                            <a:srgbClr val="07E9EF"/>
                          </a:solidFill>
                        </a:rPr>
                        <a:t>$</a:t>
                      </a:r>
                      <a:endParaRPr lang="ko-KR" altLang="en-US" sz="1400" b="0" dirty="0">
                        <a:solidFill>
                          <a:srgbClr val="07E9EF"/>
                        </a:solidFill>
                      </a:endParaRPr>
                    </a:p>
                  </a:txBody>
                  <a:tcPr marL="72000" marR="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735">
                <a:tc>
                  <a:txBody>
                    <a:bodyPr/>
                    <a:lstStyle/>
                    <a:p>
                      <a:pPr marL="182563" indent="-1825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Email Address</a:t>
                      </a:r>
                    </a:p>
                  </a:txBody>
                  <a:tcPr marL="72000" marR="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735"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 smtClean="0"/>
                        <a:t>Password</a:t>
                      </a:r>
                    </a:p>
                  </a:txBody>
                  <a:tcPr marL="72000" marR="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291"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 smtClean="0"/>
                        <a:t>Secret Question</a:t>
                      </a:r>
                    </a:p>
                  </a:txBody>
                  <a:tcPr marL="72000" marR="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735"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 smtClean="0"/>
                        <a:t>Date of Birth</a:t>
                      </a:r>
                    </a:p>
                  </a:txBody>
                  <a:tcPr marL="72000" marR="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7E9EF"/>
                          </a:solidFill>
                        </a:rPr>
                        <a:t>$**.Nov.19**$</a:t>
                      </a:r>
                      <a:endParaRPr lang="ko-KR" altLang="en-US" sz="1400" b="0" dirty="0" smtClean="0">
                        <a:solidFill>
                          <a:srgbClr val="07E9EF"/>
                        </a:solidFill>
                      </a:endParaRPr>
                    </a:p>
                  </a:txBody>
                  <a:tcPr marL="72000" marR="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04199" y="2341101"/>
            <a:ext cx="2261985" cy="2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200" b="1" i="1" dirty="0" smtClean="0">
                <a:solidFill>
                  <a:srgbClr val="07E9EF"/>
                </a:solidFill>
                <a:cs typeface="Malgun Gothic"/>
                <a:sym typeface="Malgun Gothic"/>
              </a:rPr>
              <a:t>$Abcdefg1234567***@email.com$</a:t>
            </a:r>
            <a:endParaRPr lang="en-US" altLang="ko-KR" sz="1200" b="1" i="1" dirty="0">
              <a:solidFill>
                <a:srgbClr val="07E9EF"/>
              </a:solidFill>
              <a:cs typeface="Malgun Gothic"/>
              <a:sym typeface="Malgun Gothic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00072" y="4609702"/>
            <a:ext cx="649271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313525" y="4216769"/>
            <a:ext cx="2770159" cy="169277"/>
            <a:chOff x="354773" y="4216769"/>
            <a:chExt cx="2770159" cy="1692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773" y="4225207"/>
              <a:ext cx="161925" cy="1524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556027" y="4216769"/>
              <a:ext cx="256890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sign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me up for latest news and events.</a:t>
              </a:r>
            </a:p>
          </p:txBody>
        </p:sp>
      </p:grpSp>
      <p:sp>
        <p:nvSpPr>
          <p:cNvPr id="89" name="타원 88"/>
          <p:cNvSpPr/>
          <p:nvPr/>
        </p:nvSpPr>
        <p:spPr>
          <a:xfrm>
            <a:off x="1434436" y="27169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3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464916" y="18810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1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434436" y="23434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2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732234" y="2310465"/>
            <a:ext cx="180000" cy="1800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L1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33131" y="1845389"/>
            <a:ext cx="1662945" cy="2146800"/>
            <a:chOff x="5033131" y="1845389"/>
            <a:chExt cx="1662945" cy="2146800"/>
          </a:xfrm>
        </p:grpSpPr>
        <p:grpSp>
          <p:nvGrpSpPr>
            <p:cNvPr id="80" name="그룹 79"/>
            <p:cNvGrpSpPr/>
            <p:nvPr/>
          </p:nvGrpSpPr>
          <p:grpSpPr>
            <a:xfrm>
              <a:off x="5033131" y="1845389"/>
              <a:ext cx="1662945" cy="2146800"/>
              <a:chOff x="5033131" y="1845389"/>
              <a:chExt cx="1662945" cy="2146800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5033132" y="1845389"/>
                <a:ext cx="1662944" cy="2146800"/>
              </a:xfrm>
              <a:prstGeom prst="roundRect">
                <a:avLst>
                  <a:gd name="adj" fmla="val 2920"/>
                </a:avLst>
              </a:prstGeom>
              <a:solidFill>
                <a:srgbClr val="E7E7E7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5080757" y="1845389"/>
                <a:ext cx="1615318" cy="2146800"/>
              </a:xfrm>
              <a:prstGeom prst="line">
                <a:avLst/>
              </a:prstGeom>
              <a:ln w="3175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V="1">
                <a:off x="5033131" y="1878727"/>
                <a:ext cx="1662944" cy="2113462"/>
              </a:xfrm>
              <a:prstGeom prst="line">
                <a:avLst/>
              </a:prstGeom>
              <a:ln w="3175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5305956" y="2100870"/>
              <a:ext cx="1117293" cy="123110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+mj-ea"/>
                </a:rPr>
                <a:t>Verify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+mj-ea"/>
                </a:rPr>
                <a:t>your Emil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+mj-ea"/>
                </a:rPr>
                <a:t>now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+mj-ea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+mj-ea"/>
                </a:rPr>
                <a:t>and gain</a:t>
              </a:r>
            </a:p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  <a:latin typeface="+mj-lt"/>
                  <a:ea typeface="+mj-ea"/>
                </a:rPr>
                <a:t>3,000 CASH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+mj-ea"/>
                </a:rPr>
                <a:t>Right away.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5136418" y="3611203"/>
              <a:ext cx="1456370" cy="29265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i="1" dirty="0" smtClean="0">
                  <a:solidFill>
                    <a:schemeClr val="bg1"/>
                  </a:solidFill>
                </a:rPr>
                <a:t>Email</a:t>
              </a:r>
              <a:r>
                <a:rPr lang="en-US" altLang="ko-KR" sz="1000" i="1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i="1" dirty="0" smtClean="0">
                  <a:solidFill>
                    <a:schemeClr val="bg1"/>
                  </a:solidFill>
                </a:rPr>
                <a:t>Verification</a:t>
              </a:r>
            </a:p>
          </p:txBody>
        </p:sp>
        <p:sp>
          <p:nvSpPr>
            <p:cNvPr id="116" name="타원 115"/>
            <p:cNvSpPr/>
            <p:nvPr/>
          </p:nvSpPr>
          <p:spPr>
            <a:xfrm>
              <a:off x="5215956" y="3646714"/>
              <a:ext cx="180000" cy="180000"/>
            </a:xfrm>
            <a:prstGeom prst="ellipse">
              <a:avLst/>
            </a:prstGeom>
            <a:solidFill>
              <a:srgbClr val="008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050" b="1" dirty="0" smtClean="0">
                  <a:latin typeface="+mj-ea"/>
                  <a:ea typeface="+mj-ea"/>
                  <a:cs typeface="Meiryo UI" panose="020B0604030504040204" pitchFamily="34" charset="-128"/>
                </a:rPr>
                <a:t>E1</a:t>
              </a:r>
              <a:endParaRPr lang="ko-KR" altLang="en-US" sz="1050" b="1" dirty="0">
                <a:latin typeface="+mj-ea"/>
                <a:ea typeface="+mj-ea"/>
                <a:cs typeface="Meiryo UI" panose="020B0604030504040204" pitchFamily="34" charset="-128"/>
              </a:endParaRPr>
            </a:p>
          </p:txBody>
        </p:sp>
      </p:grpSp>
      <p:sp>
        <p:nvSpPr>
          <p:cNvPr id="119" name="타원 118"/>
          <p:cNvSpPr/>
          <p:nvPr/>
        </p:nvSpPr>
        <p:spPr>
          <a:xfrm>
            <a:off x="133525" y="41608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6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8114" y="2423634"/>
            <a:ext cx="74219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i="1" u="sng" dirty="0" smtClean="0">
                <a:solidFill>
                  <a:srgbClr val="0066FF"/>
                </a:solidFill>
                <a:latin typeface="+mj-lt"/>
                <a:ea typeface="+mj-ea"/>
              </a:rPr>
              <a:t>Change Email</a:t>
            </a:r>
            <a:endParaRPr lang="en-US" altLang="ko-KR" sz="1050" i="1" u="sng" dirty="0">
              <a:solidFill>
                <a:srgbClr val="0066FF"/>
              </a:solidFill>
              <a:latin typeface="+mj-lt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33840" y="2856099"/>
            <a:ext cx="96500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i="1" u="sng" dirty="0" smtClean="0">
                <a:solidFill>
                  <a:srgbClr val="0066FF"/>
                </a:solidFill>
                <a:latin typeface="+mj-lt"/>
                <a:ea typeface="+mj-ea"/>
              </a:rPr>
              <a:t>Change Password</a:t>
            </a:r>
            <a:endParaRPr lang="en-US" altLang="ko-KR" sz="1050" i="1" u="sng" dirty="0">
              <a:solidFill>
                <a:srgbClr val="0066FF"/>
              </a:solidFill>
              <a:latin typeface="+mj-lt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6829" y="3288563"/>
            <a:ext cx="12968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i="1" u="sng" dirty="0">
                <a:solidFill>
                  <a:srgbClr val="0066FF"/>
                </a:solidFill>
                <a:latin typeface="+mj-lt"/>
                <a:ea typeface="+mj-ea"/>
              </a:rPr>
              <a:t>Change Secret </a:t>
            </a:r>
            <a:r>
              <a:rPr lang="en-US" altLang="ko-KR" sz="1050" i="1" u="sng" dirty="0" smtClean="0">
                <a:solidFill>
                  <a:srgbClr val="0066FF"/>
                </a:solidFill>
                <a:latin typeface="+mj-lt"/>
                <a:ea typeface="+mj-ea"/>
              </a:rPr>
              <a:t>Question</a:t>
            </a:r>
            <a:endParaRPr lang="en-US" altLang="ko-KR" sz="1050" i="1" u="sng" dirty="0">
              <a:solidFill>
                <a:srgbClr val="0066FF"/>
              </a:solidFill>
              <a:latin typeface="+mj-lt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04200" y="3279914"/>
            <a:ext cx="2114361" cy="184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altLang="ko-KR" sz="1200" i="1" dirty="0">
                <a:solidFill>
                  <a:srgbClr val="C00000"/>
                </a:solidFill>
                <a:cs typeface="Malgun Gothic"/>
                <a:sym typeface="Malgun Gothic"/>
              </a:rPr>
              <a:t>Your secret question has been set.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447283" y="4841798"/>
            <a:ext cx="1709299" cy="46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OK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741726" y="4985798"/>
            <a:ext cx="180000" cy="180000"/>
          </a:xfrm>
          <a:prstGeom prst="ellipse">
            <a:avLst/>
          </a:prstGeom>
          <a:solidFill>
            <a:srgbClr val="008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E2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760305" y="2747263"/>
            <a:ext cx="180000" cy="1800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L2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919319" y="3171201"/>
            <a:ext cx="180000" cy="1800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L3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23081" y="31265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4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04200" y="2765186"/>
            <a:ext cx="2116174" cy="2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****************</a:t>
            </a:r>
            <a:endParaRPr lang="en-US" altLang="ko-KR" sz="1200" b="1" i="1" dirty="0">
              <a:solidFill>
                <a:schemeClr val="bg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423081" y="3606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5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7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Email </a:t>
            </a:r>
            <a:r>
              <a:rPr lang="ko-KR" altLang="en-US" smtClean="0"/>
              <a:t>변경 및 인증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7684102" y="1555882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2902" tIns="36451" rIns="72902" bIns="3645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/>
              <a:t>유저</a:t>
            </a: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5842150" y="1555882"/>
            <a:ext cx="18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72902" tIns="36451" rIns="72902" bIns="3645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>
                <a:solidFill>
                  <a:schemeClr val="bg1"/>
                </a:solidFill>
              </a:rPr>
              <a:t>제페토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013" y="2854051"/>
            <a:ext cx="2052000" cy="328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마이페이지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7106576" y="2854050"/>
            <a:ext cx="2052000" cy="328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인증 버튼클릭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41410" y="2715834"/>
            <a:ext cx="16382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인증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미인증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상태로 변경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>
            <a:stCxn id="30" idx="3"/>
            <a:endCxn id="40" idx="1"/>
          </p:cNvCxnSpPr>
          <p:nvPr/>
        </p:nvCxnSpPr>
        <p:spPr>
          <a:xfrm>
            <a:off x="2538013" y="3018066"/>
            <a:ext cx="424500" cy="0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689799" y="3003875"/>
            <a:ext cx="3416777" cy="3989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46505" y="2663423"/>
            <a:ext cx="126256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Email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62513" y="2854051"/>
            <a:ext cx="2052000" cy="328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새로운 </a:t>
            </a:r>
            <a:r>
              <a:rPr lang="ko-KR" altLang="en-US" sz="1100" b="1" dirty="0" err="1" smtClean="0"/>
              <a:t>이메일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변경 입력</a:t>
            </a:r>
            <a:endParaRPr lang="ko-KR" altLang="en-US" sz="1100" b="1" dirty="0"/>
          </a:p>
        </p:txBody>
      </p:sp>
      <p:sp>
        <p:nvSpPr>
          <p:cNvPr id="44" name="순서도: 처리 43"/>
          <p:cNvSpPr/>
          <p:nvPr/>
        </p:nvSpPr>
        <p:spPr>
          <a:xfrm>
            <a:off x="2069224" y="4717053"/>
            <a:ext cx="2052000" cy="37160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이메일</a:t>
            </a:r>
            <a:r>
              <a:rPr lang="ko-KR" altLang="en-US" sz="1100" b="1" dirty="0" smtClean="0"/>
              <a:t> 인증 완료 화면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최초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회 캐시 지급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50" name="순서도: 처리 49"/>
          <p:cNvSpPr/>
          <p:nvPr/>
        </p:nvSpPr>
        <p:spPr>
          <a:xfrm>
            <a:off x="4425109" y="4722189"/>
            <a:ext cx="2052000" cy="37160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이메일</a:t>
            </a:r>
            <a:r>
              <a:rPr lang="ko-KR" altLang="en-US" sz="1100" b="1" dirty="0" smtClean="0"/>
              <a:t> 인증 실패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61010" y="3385263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인증클릭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판단 20"/>
          <p:cNvSpPr/>
          <p:nvPr/>
        </p:nvSpPr>
        <p:spPr>
          <a:xfrm>
            <a:off x="4437316" y="3914712"/>
            <a:ext cx="2027586" cy="488443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이메일</a:t>
            </a:r>
            <a:r>
              <a:rPr lang="ko-KR" altLang="en-US" sz="1100" b="1" dirty="0" smtClean="0"/>
              <a:t> 인증</a:t>
            </a:r>
            <a:endParaRPr lang="ko-KR" altLang="en-US" sz="1100" b="1" dirty="0"/>
          </a:p>
        </p:txBody>
      </p:sp>
      <p:cxnSp>
        <p:nvCxnSpPr>
          <p:cNvPr id="10" name="꺾인 연결선 9"/>
          <p:cNvCxnSpPr>
            <a:stCxn id="21" idx="1"/>
            <a:endCxn id="44" idx="0"/>
          </p:cNvCxnSpPr>
          <p:nvPr/>
        </p:nvCxnSpPr>
        <p:spPr>
          <a:xfrm rot="10800000" flipV="1">
            <a:off x="3095224" y="4158933"/>
            <a:ext cx="1342092" cy="558119"/>
          </a:xfrm>
          <a:prstGeom prst="bentConnector2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33137" y="3970769"/>
            <a:ext cx="1339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cxnSp>
        <p:nvCxnSpPr>
          <p:cNvPr id="12" name="직선 화살표 연결선 11"/>
          <p:cNvCxnSpPr>
            <a:stCxn id="21" idx="2"/>
            <a:endCxn id="50" idx="0"/>
          </p:cNvCxnSpPr>
          <p:nvPr/>
        </p:nvCxnSpPr>
        <p:spPr>
          <a:xfrm>
            <a:off x="5451109" y="4403155"/>
            <a:ext cx="0" cy="319034"/>
          </a:xfrm>
          <a:prstGeom prst="straightConnector1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10362" y="4568475"/>
            <a:ext cx="1339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13661" y="5787750"/>
            <a:ext cx="167320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Email Authentication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06576" y="5787750"/>
            <a:ext cx="2052000" cy="328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이메일</a:t>
            </a:r>
            <a:r>
              <a:rPr lang="ko-KR" altLang="en-US" sz="1100" b="1" dirty="0">
                <a:solidFill>
                  <a:schemeClr val="tx1"/>
                </a:solidFill>
              </a:rPr>
              <a:t> 인증 버튼클릭</a:t>
            </a:r>
          </a:p>
        </p:txBody>
      </p:sp>
      <p:cxnSp>
        <p:nvCxnSpPr>
          <p:cNvPr id="48" name="꺾인 연결선 47"/>
          <p:cNvCxnSpPr>
            <a:stCxn id="34" idx="2"/>
            <a:endCxn id="21" idx="0"/>
          </p:cNvCxnSpPr>
          <p:nvPr/>
        </p:nvCxnSpPr>
        <p:spPr>
          <a:xfrm rot="5400000">
            <a:off x="6425528" y="2207663"/>
            <a:ext cx="732631" cy="2681467"/>
          </a:xfrm>
          <a:prstGeom prst="bentConnector3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0" idx="2"/>
            <a:endCxn id="52" idx="1"/>
          </p:cNvCxnSpPr>
          <p:nvPr/>
        </p:nvCxnSpPr>
        <p:spPr>
          <a:xfrm rot="16200000" flipH="1">
            <a:off x="2924452" y="1769641"/>
            <a:ext cx="2769685" cy="5594563"/>
          </a:xfrm>
          <a:prstGeom prst="bentConnector2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2" idx="0"/>
            <a:endCxn id="21" idx="3"/>
          </p:cNvCxnSpPr>
          <p:nvPr/>
        </p:nvCxnSpPr>
        <p:spPr>
          <a:xfrm rot="16200000" flipV="1">
            <a:off x="6484331" y="4139505"/>
            <a:ext cx="1628816" cy="1667674"/>
          </a:xfrm>
          <a:prstGeom prst="bentConnector2">
            <a:avLst/>
          </a:prstGeom>
          <a:ln w="19050"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183910" y="4630111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인증클릭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9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1613563" y="3980037"/>
            <a:ext cx="1709299" cy="468000"/>
          </a:xfrm>
          <a:prstGeom prst="roundRect">
            <a:avLst/>
          </a:prstGeom>
          <a:solidFill>
            <a:srgbClr val="BFBFB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+mj-ea"/>
                <a:ea typeface="+mj-ea"/>
              </a:rPr>
              <a:t>CANCEL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6241" y="3980037"/>
            <a:ext cx="1709299" cy="46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VERIFY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5" name="Shape 2911"/>
          <p:cNvSpPr txBox="1"/>
          <p:nvPr/>
        </p:nvSpPr>
        <p:spPr>
          <a:xfrm>
            <a:off x="36514" y="1352947"/>
            <a:ext cx="212910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268288" indent="-268288">
              <a:buFont typeface="Wingdings" panose="05000000000000000000" pitchFamily="2" charset="2"/>
              <a:buChar char="u"/>
            </a:pPr>
            <a:r>
              <a:rPr lang="en-US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E-MAIL VERIFICATION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Shape 413"/>
          <p:cNvGraphicFramePr/>
          <p:nvPr>
            <p:extLst>
              <p:ext uri="{D42A27DB-BD31-4B8C-83A1-F6EECF244321}">
                <p14:modId xmlns:p14="http://schemas.microsoft.com/office/powerpoint/2010/main" val="1428777651"/>
              </p:ext>
            </p:extLst>
          </p:nvPr>
        </p:nvGraphicFramePr>
        <p:xfrm>
          <a:off x="6743700" y="251474"/>
          <a:ext cx="2976563" cy="360720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9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9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9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9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9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sz="9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sz="900" b="1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en-US" sz="900" b="1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page </a:t>
                      </a:r>
                      <a:r>
                        <a:rPr lang="ko-KR" altLang="en-US" sz="900" b="1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endParaRPr sz="900" b="1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 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Please enter you Email.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Invalid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email address.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 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r>
                        <a:rPr lang="en-US" altLang="ko-KR" sz="900" b="1" baseline="0" dirty="0" smtClean="0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Your message has been sent.</a:t>
                      </a:r>
                      <a:b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[Ok] = [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확인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altLang="ko-KR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9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lang="ko" altLang="ko-KR" sz="9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1484" y="2294970"/>
            <a:ext cx="470962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  <a:ea typeface="+mj-ea"/>
              </a:rPr>
              <a:t>If you wish to change your E-mail address,</a:t>
            </a:r>
          </a:p>
          <a:p>
            <a:pPr algn="ctr"/>
            <a:r>
              <a:rPr lang="en-US" altLang="ko-KR" sz="1200" dirty="0" smtClean="0">
                <a:latin typeface="+mj-lt"/>
                <a:ea typeface="+mj-ea"/>
              </a:rPr>
              <a:t>please input a new address, and press the Verify button below.</a:t>
            </a: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+mj-lt"/>
              </a:rPr>
              <a:t>A verification mail will be sent to the address below.</a:t>
            </a:r>
            <a:endParaRPr lang="en-US" altLang="ko-KR" sz="1200" dirty="0">
              <a:latin typeface="+mj-lt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482" y="1916683"/>
            <a:ext cx="4709624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chemeClr val="tx1"/>
                </a:solidFill>
                <a:latin typeface="+mj-lt"/>
                <a:ea typeface="+mj-ea"/>
              </a:rPr>
              <a:t>Need address change of your former E-mail?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49283"/>
              </p:ext>
            </p:extLst>
          </p:nvPr>
        </p:nvGraphicFramePr>
        <p:xfrm>
          <a:off x="1140201" y="3176739"/>
          <a:ext cx="4709205" cy="429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77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 smtClean="0"/>
                        <a:t>Email address</a:t>
                      </a:r>
                    </a:p>
                  </a:txBody>
                  <a:tcPr marL="108000" marR="108000" marT="108000" marB="10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097423" y="3235004"/>
            <a:ext cx="2704359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cs typeface="Malgun Gothic"/>
                <a:sym typeface="Malgun Gothic"/>
              </a:rPr>
              <a:t>Input information here.</a:t>
            </a:r>
          </a:p>
        </p:txBody>
      </p:sp>
      <p:sp>
        <p:nvSpPr>
          <p:cNvPr id="30" name="타원 29"/>
          <p:cNvSpPr/>
          <p:nvPr/>
        </p:nvSpPr>
        <p:spPr>
          <a:xfrm>
            <a:off x="1785504" y="4041413"/>
            <a:ext cx="205751" cy="205751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11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94803" y="4054288"/>
            <a:ext cx="180000" cy="180000"/>
          </a:xfrm>
          <a:prstGeom prst="ellipse">
            <a:avLst/>
          </a:prstGeom>
          <a:solidFill>
            <a:srgbClr val="008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E1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444522" y="1140220"/>
            <a:ext cx="1251553" cy="38843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Step 01</a:t>
            </a:r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30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8054" y="2977376"/>
            <a:ext cx="4396483" cy="847492"/>
          </a:xfrm>
          <a:prstGeom prst="rect">
            <a:avLst/>
          </a:prstGeom>
          <a:solidFill>
            <a:srgbClr val="E7E7E7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6514" y="1599168"/>
            <a:ext cx="66595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Shape 413"/>
          <p:cNvGraphicFramePr/>
          <p:nvPr>
            <p:extLst>
              <p:ext uri="{D42A27DB-BD31-4B8C-83A1-F6EECF244321}">
                <p14:modId xmlns:p14="http://schemas.microsoft.com/office/powerpoint/2010/main" val="2444765263"/>
              </p:ext>
            </p:extLst>
          </p:nvPr>
        </p:nvGraphicFramePr>
        <p:xfrm>
          <a:off x="6743700" y="251474"/>
          <a:ext cx="2976563" cy="232704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7626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  <a:tabLst/>
                        <a:defRPr/>
                      </a:pPr>
                      <a:r>
                        <a:rPr lang="en-US" altLang="ko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Setp</a:t>
                      </a:r>
                      <a:r>
                        <a:rPr lang="en-US" altLang="ko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01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입력한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주소 출력</a:t>
                      </a:r>
                      <a:endParaRPr lang="ko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-KR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Step 01</a:t>
                      </a:r>
                      <a:r>
                        <a:rPr lang="ko-KR" altLang="en-US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전환</a:t>
                      </a:r>
                      <a:r>
                        <a:rPr lang="en-US" altLang="ko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홈페이지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lang="ko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ko" altLang="ko-KR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B5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lang="ko" altLang="ko-KR" sz="800" b="1" dirty="0">
                        <a:solidFill>
                          <a:srgbClr val="00B5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Shape 2911"/>
          <p:cNvSpPr txBox="1"/>
          <p:nvPr/>
        </p:nvSpPr>
        <p:spPr>
          <a:xfrm>
            <a:off x="36514" y="1352947"/>
            <a:ext cx="212910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marL="268288" indent="-268288">
              <a:buFont typeface="Wingdings" panose="05000000000000000000" pitchFamily="2" charset="2"/>
              <a:buChar char="u"/>
            </a:pPr>
            <a:r>
              <a:rPr lang="en-US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anose="020B0603020101020101" pitchFamily="50" charset="-127"/>
                <a:cs typeface="Malgun Gothic"/>
                <a:sym typeface="Malgun Gothic"/>
              </a:rPr>
              <a:t>E-MAIL VERIFICATION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6445" y="3980037"/>
            <a:ext cx="1709299" cy="468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HOME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484" y="2294970"/>
            <a:ext cx="470962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ko-KR" sz="1200" dirty="0">
                <a:latin typeface="+mj-lt"/>
                <a:ea typeface="+mj-ea"/>
              </a:rPr>
              <a:t>A Verification </a:t>
            </a:r>
            <a:r>
              <a:rPr lang="en-US" altLang="ko-KR" sz="1200" dirty="0" err="1">
                <a:latin typeface="+mj-lt"/>
                <a:ea typeface="+mj-ea"/>
              </a:rPr>
              <a:t>url</a:t>
            </a:r>
            <a:r>
              <a:rPr lang="en-US" altLang="ko-KR" sz="1200" dirty="0">
                <a:latin typeface="+mj-lt"/>
                <a:ea typeface="+mj-ea"/>
              </a:rPr>
              <a:t> was sent to the address above.</a:t>
            </a:r>
          </a:p>
          <a:p>
            <a:pPr algn="ctr"/>
            <a:r>
              <a:rPr lang="en-US" altLang="ko-KR" sz="1200" dirty="0">
                <a:latin typeface="+mj-lt"/>
                <a:ea typeface="+mj-ea"/>
              </a:rPr>
              <a:t>Please check the your in-box and </a:t>
            </a:r>
          </a:p>
          <a:p>
            <a:pPr algn="ctr"/>
            <a:r>
              <a:rPr lang="en-US" altLang="ko-KR" sz="1200" dirty="0">
                <a:latin typeface="+mj-lt"/>
                <a:ea typeface="+mj-ea"/>
              </a:rPr>
              <a:t>access the link to complete the verification process.</a:t>
            </a:r>
          </a:p>
        </p:txBody>
      </p:sp>
      <p:sp>
        <p:nvSpPr>
          <p:cNvPr id="24" name="타원 23"/>
          <p:cNvSpPr/>
          <p:nvPr/>
        </p:nvSpPr>
        <p:spPr>
          <a:xfrm>
            <a:off x="2625007" y="4041413"/>
            <a:ext cx="205751" cy="205751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L2</a:t>
            </a:r>
            <a:endParaRPr lang="ko-KR" altLang="en-US" sz="11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9120" y="1916683"/>
            <a:ext cx="2534348" cy="307777"/>
          </a:xfrm>
          <a:prstGeom prst="rect">
            <a:avLst/>
          </a:prstGeom>
          <a:solidFill>
            <a:srgbClr val="07E9EF"/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2000" b="1" i="1" dirty="0" smtClean="0">
                <a:solidFill>
                  <a:schemeClr val="tx1"/>
                </a:solidFill>
                <a:latin typeface="+mj-lt"/>
                <a:ea typeface="+mj-ea"/>
              </a:rPr>
              <a:t>$bugi_mi@naver.com$</a:t>
            </a:r>
            <a:endParaRPr lang="en-US" altLang="ko-KR" sz="2000" b="1" i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1484" y="3216456"/>
            <a:ext cx="470962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ko-KR" sz="1200" dirty="0">
                <a:latin typeface="+mj-lt"/>
                <a:ea typeface="+mj-ea"/>
              </a:rPr>
              <a:t>In case you have not received the verification mail, </a:t>
            </a:r>
          </a:p>
          <a:p>
            <a:pPr algn="ctr"/>
            <a:r>
              <a:rPr lang="en-US" altLang="ko-KR" sz="1200" dirty="0">
                <a:latin typeface="+mj-lt"/>
                <a:ea typeface="+mj-ea"/>
              </a:rPr>
              <a:t>click </a:t>
            </a:r>
            <a:r>
              <a:rPr lang="en-US" altLang="ko-KR" sz="1200" b="1" i="1" dirty="0">
                <a:solidFill>
                  <a:srgbClr val="0000FF"/>
                </a:solidFill>
                <a:latin typeface="+mj-lt"/>
                <a:ea typeface="+mj-ea"/>
              </a:rPr>
              <a:t>[</a:t>
            </a:r>
            <a:r>
              <a:rPr lang="en-US" altLang="ko-KR" sz="1200" b="1" i="1" u="sng" dirty="0">
                <a:solidFill>
                  <a:srgbClr val="0000FF"/>
                </a:solidFill>
                <a:latin typeface="+mj-lt"/>
                <a:ea typeface="+mj-ea"/>
              </a:rPr>
              <a:t>Resend code</a:t>
            </a:r>
            <a:r>
              <a:rPr lang="en-US" altLang="ko-KR" sz="1200" b="1" i="1" dirty="0">
                <a:solidFill>
                  <a:srgbClr val="0000FF"/>
                </a:solidFill>
                <a:latin typeface="+mj-lt"/>
                <a:ea typeface="+mj-ea"/>
              </a:rPr>
              <a:t>]</a:t>
            </a:r>
            <a:r>
              <a:rPr lang="en-US" altLang="ko-KR" sz="1200" dirty="0">
                <a:latin typeface="+mj-lt"/>
                <a:ea typeface="+mj-ea"/>
              </a:rPr>
              <a:t>&gt; to receive a new verification </a:t>
            </a:r>
            <a:r>
              <a:rPr lang="en-US" altLang="ko-KR" sz="1200" dirty="0" smtClean="0">
                <a:latin typeface="+mj-lt"/>
                <a:ea typeface="+mj-ea"/>
              </a:rPr>
              <a:t>mail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</p:txBody>
      </p:sp>
      <p:sp>
        <p:nvSpPr>
          <p:cNvPr id="30" name="타원 29"/>
          <p:cNvSpPr/>
          <p:nvPr/>
        </p:nvSpPr>
        <p:spPr>
          <a:xfrm>
            <a:off x="1893369" y="3298246"/>
            <a:ext cx="205751" cy="205751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11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55673" y="1140049"/>
            <a:ext cx="1251553" cy="38843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j-ea"/>
                <a:ea typeface="+mj-ea"/>
              </a:rPr>
              <a:t>Step 02</a:t>
            </a:r>
            <a:endParaRPr lang="ko-KR" altLang="en-US" sz="11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009120" y="18248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b="1" dirty="0" smtClean="0">
                <a:latin typeface="+mj-ea"/>
                <a:ea typeface="+mj-ea"/>
                <a:cs typeface="Meiryo UI" panose="020B0604030504040204" pitchFamily="34" charset="-128"/>
              </a:rPr>
              <a:t>1</a:t>
            </a:r>
            <a:endParaRPr lang="ko-KR" altLang="en-US" sz="1050" b="1" dirty="0">
              <a:latin typeface="+mj-ea"/>
              <a:ea typeface="+mj-ea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7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hape 413"/>
          <p:cNvGraphicFramePr/>
          <p:nvPr>
            <p:extLst>
              <p:ext uri="{D42A27DB-BD31-4B8C-83A1-F6EECF244321}">
                <p14:modId xmlns:p14="http://schemas.microsoft.com/office/powerpoint/2010/main" val="3013584492"/>
              </p:ext>
            </p:extLst>
          </p:nvPr>
        </p:nvGraphicFramePr>
        <p:xfrm>
          <a:off x="6743700" y="251474"/>
          <a:ext cx="2976563" cy="259872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800" b="1" dirty="0" err="1" smtClean="0"/>
                        <a:t>퍼블리싱할때</a:t>
                      </a:r>
                      <a:r>
                        <a:rPr lang="ko-KR" altLang="en-US" sz="800" b="1" dirty="0" smtClean="0"/>
                        <a:t> 템플릿의 이미지 경로는 </a:t>
                      </a:r>
                      <a:r>
                        <a:rPr lang="en-US" altLang="ko-KR" sz="800" b="1" dirty="0" smtClean="0">
                          <a:hlinkClick r:id="rId3"/>
                        </a:rPr>
                        <a:t>http://xxx.xxx.xxx/images/a.png</a:t>
                      </a:r>
                      <a:r>
                        <a:rPr lang="en-US" altLang="ko-KR" sz="800" b="1" dirty="0" smtClean="0"/>
                        <a:t> </a:t>
                      </a:r>
                      <a:r>
                        <a:rPr lang="ko-KR" altLang="en-US" sz="800" b="1" smtClean="0"/>
                        <a:t>와 같이 처리요청</a:t>
                      </a:r>
                      <a:endParaRPr lang="en-US" altLang="ko-KR" sz="800" b="1" dirty="0" smtClean="0"/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altLang="ko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tool 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에디터로 관리</a:t>
                      </a: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이메일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 인증 링크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[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[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새창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] * Customer Support url: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hlinkClick r:id="rId4"/>
                          <a:rtl val="0"/>
                        </a:rPr>
                        <a:t>http://us.fps-pb.com/html/CsNote/CsNoteWrite.php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나눔바른고딕" panose="020B0603020101020101" pitchFamily="50" charset="-127"/>
                        <a:cs typeface="Malgun Gothic"/>
                        <a:sym typeface="Malgun Gothic"/>
                        <a:rtl val="0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Follow</a:t>
                      </a: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us on [</a:t>
                      </a:r>
                      <a:r>
                        <a:rPr lang="ko-KR" altLang="en-US" sz="800" baseline="0" dirty="0" err="1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Facebook : https://www.facebook.com/PiercingBlow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YouTube : https://www.youtube.com/channel/UCh0PKOYyGsuHE1tBFcRhyLA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Twitch : http://www.twitch.tv/piercingblow</a:t>
                      </a: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43700" y="8276492"/>
            <a:ext cx="2976563" cy="723046"/>
          </a:xfrm>
          <a:prstGeom prst="rect">
            <a:avLst/>
          </a:prstGeom>
          <a:solidFill>
            <a:srgbClr val="FFFF99"/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TO-BE / 2015-11-06</a:t>
            </a:r>
            <a:endParaRPr lang="ko-KR" altLang="en-US" sz="12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05053"/>
            <a:ext cx="6743700" cy="585902"/>
          </a:xfrm>
          <a:prstGeom prst="rect">
            <a:avLst/>
          </a:prstGeom>
          <a:solidFill>
            <a:srgbClr val="FFFF99"/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Email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인증 요청서 템플릿 수정</a:t>
            </a:r>
            <a:endParaRPr lang="ko-KR" altLang="en-US" sz="10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024" name="그룹 1023"/>
          <p:cNvGrpSpPr/>
          <p:nvPr/>
        </p:nvGrpSpPr>
        <p:grpSpPr>
          <a:xfrm>
            <a:off x="860649" y="955632"/>
            <a:ext cx="5329136" cy="5348094"/>
            <a:chOff x="860649" y="1441938"/>
            <a:chExt cx="5329136" cy="5348094"/>
          </a:xfrm>
        </p:grpSpPr>
        <p:sp>
          <p:nvSpPr>
            <p:cNvPr id="16" name="직사각형 15"/>
            <p:cNvSpPr/>
            <p:nvPr/>
          </p:nvSpPr>
          <p:spPr>
            <a:xfrm>
              <a:off x="860649" y="1441938"/>
              <a:ext cx="5329136" cy="1910940"/>
            </a:xfrm>
            <a:prstGeom prst="rect">
              <a:avLst/>
            </a:prstGeom>
            <a:pattFill prst="lt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TOP VISUAL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(PIERCING BLOW LOGO)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60649" y="6139780"/>
              <a:ext cx="5329136" cy="6502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0" bIns="0" rtlCol="0" anchor="ctr" anchorCtr="0">
              <a:no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should you have any inquiry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regarding </a:t>
              </a:r>
              <a:r>
                <a:rPr lang="en-US" altLang="ko-KR" sz="1000" dirty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account verification, Please contact </a:t>
              </a:r>
              <a:r>
                <a:rPr lang="en-US" altLang="ko-KR" sz="1000" u="sng" dirty="0">
                  <a:solidFill>
                    <a:srgbClr val="FFFF00"/>
                  </a:solidFill>
                  <a:latin typeface="+mn-lt"/>
                  <a:ea typeface="+mj-ea"/>
                  <a:cs typeface="Malgun Gothic"/>
                  <a:sym typeface="Malgun Gothic"/>
                </a:rPr>
                <a:t>Customer Support</a:t>
              </a:r>
              <a:r>
                <a:rPr lang="en-US" altLang="ko-KR" sz="1000" dirty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.</a:t>
              </a:r>
            </a:p>
            <a:p>
              <a:r>
                <a:rPr lang="en-US" altLang="ko-KR" sz="1000" dirty="0" smtClean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Copyright </a:t>
              </a:r>
              <a:r>
                <a:rPr lang="en-US" altLang="ko-KR" sz="1000" dirty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2007, Zepetto Co. All rights reserved.</a:t>
              </a:r>
              <a:endParaRPr lang="ko-KR" altLang="en-US" sz="1000" dirty="0">
                <a:solidFill>
                  <a:schemeClr val="bg1"/>
                </a:solidFill>
                <a:latin typeface="+mn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60649" y="3352878"/>
              <a:ext cx="5329136" cy="2076372"/>
            </a:xfrm>
            <a:prstGeom prst="rect">
              <a:avLst/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+mj-lt"/>
                  <a:ea typeface="+mj-ea"/>
                  <a:cs typeface="Malgun Gothic"/>
                  <a:sym typeface="Malgun Gothic"/>
                </a:rPr>
                <a:t>Please </a:t>
              </a:r>
              <a:r>
                <a:rPr lang="en-US" altLang="ko-KR" sz="1200" b="1" dirty="0">
                  <a:solidFill>
                    <a:srgbClr val="FF0000"/>
                  </a:solidFill>
                  <a:latin typeface="+mj-lt"/>
                  <a:ea typeface="+mj-ea"/>
                  <a:cs typeface="Malgun Gothic"/>
                  <a:sym typeface="Malgun Gothic"/>
                </a:rPr>
                <a:t>verify your E-mail address for successful registration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j-lt"/>
                  <a:ea typeface="+mj-ea"/>
                  <a:cs typeface="Malgun Gothic"/>
                  <a:sym typeface="Malgun Gothic"/>
                </a:rPr>
                <a:t>.</a:t>
              </a: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Good </a:t>
              </a:r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day, This is Piercing Blow Team.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We welcome you for joining Piercing Blow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To fully complete the registration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process, you </a:t>
              </a:r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will have to verify your E-mail address. 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Please follow the link below to complete the verification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process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pic>
          <p:nvPicPr>
            <p:cNvPr id="1026" name="Picture 2" descr="MATURE 17+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82" y="6240778"/>
              <a:ext cx="327991" cy="44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860649" y="5422140"/>
              <a:ext cx="5329136" cy="71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625105" y="4895749"/>
              <a:ext cx="1800225" cy="361950"/>
            </a:xfrm>
            <a:prstGeom prst="roundRect">
              <a:avLst/>
            </a:prstGeom>
            <a:solidFill>
              <a:schemeClr val="tx1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j-lt"/>
                  <a:ea typeface="+mj-ea"/>
                  <a:cs typeface="Malgun Gothic"/>
                  <a:sym typeface="Malgun Gothic"/>
                </a:rPr>
                <a:t>VERIFICATION</a:t>
              </a:r>
              <a:endParaRPr lang="ko-KR" altLang="en-US" sz="1000" b="1" dirty="0">
                <a:solidFill>
                  <a:schemeClr val="bg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34698" y="5527007"/>
              <a:ext cx="98103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/>
                <a:t>FOLLOW US ON</a:t>
              </a:r>
              <a:endParaRPr lang="en-US" altLang="ko-KR" sz="1000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724993" y="5744086"/>
              <a:ext cx="3600449" cy="327668"/>
              <a:chOff x="1734151" y="5739682"/>
              <a:chExt cx="3600449" cy="32766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734151" y="5739682"/>
                <a:ext cx="1161449" cy="32766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+mj-lt"/>
                    <a:ea typeface="+mj-ea"/>
                    <a:cs typeface="Malgun Gothic"/>
                    <a:sym typeface="Malgun Gothic"/>
                  </a:rPr>
                  <a:t>Facebook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953651" y="5739682"/>
                <a:ext cx="1161449" cy="32766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+mj-lt"/>
                    <a:ea typeface="+mj-ea"/>
                    <a:cs typeface="Malgun Gothic"/>
                    <a:sym typeface="Malgun Gothic"/>
                  </a:rPr>
                  <a:t>YouTube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4173151" y="5739682"/>
                <a:ext cx="1161449" cy="32766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+mj-lt"/>
                    <a:ea typeface="+mj-ea"/>
                    <a:cs typeface="Malgun Gothic"/>
                    <a:sym typeface="Malgun Gothic"/>
                  </a:rPr>
                  <a:t>Twitch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2625105" y="4454416"/>
            <a:ext cx="216000" cy="216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12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48440" y="5684284"/>
            <a:ext cx="216000" cy="216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L2</a:t>
            </a:r>
            <a:endParaRPr lang="ko-KR" altLang="en-US" sz="12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78442" y="5010970"/>
            <a:ext cx="216000" cy="216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L3</a:t>
            </a:r>
            <a:endParaRPr lang="ko-KR" altLang="en-US" sz="12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1025" name="오른쪽 중괄호 1024"/>
          <p:cNvSpPr/>
          <p:nvPr/>
        </p:nvSpPr>
        <p:spPr>
          <a:xfrm>
            <a:off x="6189786" y="2866572"/>
            <a:ext cx="315789" cy="1542871"/>
          </a:xfrm>
          <a:prstGeom prst="rightBrace">
            <a:avLst/>
          </a:prstGeom>
          <a:ln w="1270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05575" y="3530007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lang="ko-KR" altLang="en-US" sz="12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5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hape 413"/>
          <p:cNvGraphicFramePr/>
          <p:nvPr>
            <p:extLst>
              <p:ext uri="{D42A27DB-BD31-4B8C-83A1-F6EECF244321}">
                <p14:modId xmlns:p14="http://schemas.microsoft.com/office/powerpoint/2010/main" val="954478276"/>
              </p:ext>
            </p:extLst>
          </p:nvPr>
        </p:nvGraphicFramePr>
        <p:xfrm>
          <a:off x="6743700" y="251474"/>
          <a:ext cx="2976563" cy="2598720"/>
        </p:xfrm>
        <a:graphic>
          <a:graphicData uri="http://schemas.openxmlformats.org/drawingml/2006/table">
            <a:tbl>
              <a:tblPr>
                <a:noFill/>
                <a:tableStyleId>{18C54D92-DC8A-46CE-AFDC-ECE1C395390A}</a:tableStyleId>
              </a:tblPr>
              <a:tblGrid>
                <a:gridCol w="335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1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lang="ko" sz="800"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800" b="1" dirty="0" smtClean="0"/>
                        <a:t>VERIFICATION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두 번째 눌렀을 때 발송되는 안내 </a:t>
                      </a:r>
                      <a:r>
                        <a:rPr lang="ko-KR" altLang="en-US" sz="800" b="1" baseline="0" dirty="0" err="1" smtClean="0"/>
                        <a:t>이메일</a:t>
                      </a:r>
                      <a:endParaRPr lang="en-US" altLang="ko-KR" sz="800" b="1" baseline="0" dirty="0" smtClean="0"/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rPr lang="en-US" altLang="ko" sz="8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altLang="ko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tool 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에디터로 관리</a:t>
                      </a: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lang="ko"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endParaRPr lang="ko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Link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8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L1</a:t>
                      </a: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Follow</a:t>
                      </a: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us on [</a:t>
                      </a:r>
                      <a:r>
                        <a:rPr lang="ko-KR" altLang="en-US" sz="800" baseline="0" dirty="0" err="1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Facebook : https://www.facebook.com/PiercingBlow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YouTube : https://www.youtube.com/channel/UCh0PKOYyGsuHE1tBFcRhyLA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Twitch : http://www.twitch.tv/piercingblow</a:t>
                      </a: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L2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[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새창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rtl val="0"/>
                        </a:rPr>
                        <a:t>] * Customer Support url: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나눔바른고딕" panose="020B0603020101020101" pitchFamily="50" charset="-127"/>
                          <a:cs typeface="Malgun Gothic"/>
                          <a:sym typeface="Malgun Gothic"/>
                          <a:hlinkClick r:id="rId3"/>
                          <a:rtl val="0"/>
                        </a:rPr>
                        <a:t>http://us.fps-pb.com/html/CsNote/CsNoteWrite.php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나눔바른고딕" panose="020B0603020101020101" pitchFamily="50" charset="-127"/>
                        <a:cs typeface="Malgun Gothic"/>
                        <a:sym typeface="Malgun Gothic"/>
                        <a:rtl val="0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800" b="1" dirty="0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L3</a:t>
                      </a:r>
                      <a:endParaRPr lang="ko" sz="8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43700" y="8276492"/>
            <a:ext cx="2976563" cy="723046"/>
          </a:xfrm>
          <a:prstGeom prst="rect">
            <a:avLst/>
          </a:prstGeom>
          <a:solidFill>
            <a:srgbClr val="FFFF99"/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TO-BE / 2015-11-06</a:t>
            </a:r>
            <a:endParaRPr lang="ko-KR" altLang="en-US" sz="12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05053"/>
            <a:ext cx="6743700" cy="585902"/>
          </a:xfrm>
          <a:prstGeom prst="rect">
            <a:avLst/>
          </a:prstGeom>
          <a:solidFill>
            <a:srgbClr val="FFFF99"/>
          </a:solidFill>
          <a:ln w="3175" cap="flat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Email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rPr>
              <a:t>인증 완료 템플릿 추가</a:t>
            </a:r>
            <a:endParaRPr lang="ko-KR" altLang="en-US" sz="1000" b="1" dirty="0">
              <a:solidFill>
                <a:schemeClr val="tx1"/>
              </a:solidFill>
              <a:latin typeface="+mj-lt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024" name="그룹 1023"/>
          <p:cNvGrpSpPr/>
          <p:nvPr/>
        </p:nvGrpSpPr>
        <p:grpSpPr>
          <a:xfrm>
            <a:off x="860649" y="955632"/>
            <a:ext cx="5329136" cy="5348094"/>
            <a:chOff x="860649" y="1441938"/>
            <a:chExt cx="5329136" cy="5348094"/>
          </a:xfrm>
        </p:grpSpPr>
        <p:sp>
          <p:nvSpPr>
            <p:cNvPr id="16" name="직사각형 15"/>
            <p:cNvSpPr/>
            <p:nvPr/>
          </p:nvSpPr>
          <p:spPr>
            <a:xfrm>
              <a:off x="860649" y="1441938"/>
              <a:ext cx="5329136" cy="1910940"/>
            </a:xfrm>
            <a:prstGeom prst="rect">
              <a:avLst/>
            </a:prstGeom>
            <a:pattFill prst="lt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TOP VISUAL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Malgun Gothic"/>
                  <a:sym typeface="Malgun Gothic"/>
                </a:rPr>
                <a:t>(PIERCING BLOW LOGO)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60649" y="6139780"/>
              <a:ext cx="5329136" cy="6502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0" bIns="0" rtlCol="0" anchor="ctr" anchorCtr="0">
              <a:no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should you have any inquiry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regarding </a:t>
              </a:r>
              <a:r>
                <a:rPr lang="en-US" altLang="ko-KR" sz="1000" dirty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account verification, Please contact </a:t>
              </a:r>
              <a:r>
                <a:rPr lang="en-US" altLang="ko-KR" sz="1000" u="sng" dirty="0">
                  <a:solidFill>
                    <a:srgbClr val="FFFF00"/>
                  </a:solidFill>
                  <a:latin typeface="+mn-lt"/>
                  <a:ea typeface="+mj-ea"/>
                  <a:cs typeface="Malgun Gothic"/>
                  <a:sym typeface="Malgun Gothic"/>
                </a:rPr>
                <a:t>Customer Support</a:t>
              </a:r>
              <a:r>
                <a:rPr lang="en-US" altLang="ko-KR" sz="1000" dirty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.</a:t>
              </a:r>
            </a:p>
            <a:p>
              <a:r>
                <a:rPr lang="en-US" altLang="ko-KR" sz="1000" dirty="0" smtClean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Copyright </a:t>
              </a:r>
              <a:r>
                <a:rPr lang="en-US" altLang="ko-KR" sz="1000" dirty="0">
                  <a:solidFill>
                    <a:schemeClr val="bg1"/>
                  </a:solidFill>
                  <a:latin typeface="+mn-lt"/>
                  <a:ea typeface="+mj-ea"/>
                  <a:cs typeface="Malgun Gothic"/>
                  <a:sym typeface="Malgun Gothic"/>
                </a:rPr>
                <a:t>2007, Zepetto Co. All rights reserved.</a:t>
              </a:r>
              <a:endParaRPr lang="ko-KR" altLang="en-US" sz="1000" dirty="0">
                <a:solidFill>
                  <a:schemeClr val="bg1"/>
                </a:solidFill>
                <a:latin typeface="+mn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60649" y="3352878"/>
              <a:ext cx="5329136" cy="2076372"/>
            </a:xfrm>
            <a:prstGeom prst="rect">
              <a:avLst/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latin typeface="+mj-lt"/>
                  <a:ea typeface="+mj-ea"/>
                  <a:cs typeface="Malgun Gothic"/>
                  <a:sym typeface="Malgun Gothic"/>
                </a:rPr>
                <a:t>Thank you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j-lt"/>
                  <a:ea typeface="+mj-ea"/>
                  <a:cs typeface="Malgun Gothic"/>
                  <a:sym typeface="Malgun Gothic"/>
                </a:rPr>
                <a:t>!!</a:t>
              </a: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Your E-mail confirmation has been successfully completed!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+mj-lt"/>
                  <a:ea typeface="+mj-ea"/>
                  <a:cs typeface="Malgun Gothic"/>
                  <a:sym typeface="Malgun Gothic"/>
                </a:rPr>
                <a:t>3000 in-game cash</a:t>
              </a:r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 has been sent to your account for your confirmation.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We hope you find great time in Piercing Blow.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This e-mail is no-reply e-mail. 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rPr>
                <a:t> If you have any question please send your inquiry to </a:t>
              </a:r>
              <a:r>
                <a:rPr lang="en-US" altLang="ko-KR" sz="1000" u="sng" dirty="0" smtClean="0">
                  <a:solidFill>
                    <a:srgbClr val="0000FF"/>
                  </a:solidFill>
                  <a:latin typeface="+mj-lt"/>
                  <a:ea typeface="+mj-ea"/>
                  <a:cs typeface="Malgun Gothic"/>
                  <a:sym typeface="Malgun Gothic"/>
                </a:rPr>
                <a:t>us.help@zepetto.biz</a:t>
              </a:r>
              <a:endParaRPr lang="en-US" altLang="ko-KR" sz="1000" u="sng" dirty="0">
                <a:solidFill>
                  <a:srgbClr val="0000FF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pic>
          <p:nvPicPr>
            <p:cNvPr id="1026" name="Picture 2" descr="MATURE 17+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82" y="6240778"/>
              <a:ext cx="327991" cy="44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860649" y="5422140"/>
              <a:ext cx="5329136" cy="71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  <a:latin typeface="+mj-lt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34698" y="5527007"/>
              <a:ext cx="98103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 dirty="0" smtClean="0"/>
                <a:t>FOLLOW US ON</a:t>
              </a:r>
              <a:endParaRPr lang="en-US" altLang="ko-KR" sz="1000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724993" y="5744086"/>
              <a:ext cx="3600449" cy="327668"/>
              <a:chOff x="1734151" y="5739682"/>
              <a:chExt cx="3600449" cy="32766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734151" y="5739682"/>
                <a:ext cx="1161449" cy="32766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+mj-lt"/>
                    <a:ea typeface="+mj-ea"/>
                    <a:cs typeface="Malgun Gothic"/>
                    <a:sym typeface="Malgun Gothic"/>
                  </a:rPr>
                  <a:t>Facebook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953651" y="5739682"/>
                <a:ext cx="1161449" cy="32766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+mj-lt"/>
                    <a:ea typeface="+mj-ea"/>
                    <a:cs typeface="Malgun Gothic"/>
                    <a:sym typeface="Malgun Gothic"/>
                  </a:rPr>
                  <a:t>YouTube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4173151" y="5739682"/>
                <a:ext cx="1161449" cy="32766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+mj-lt"/>
                    <a:ea typeface="+mj-ea"/>
                    <a:cs typeface="Malgun Gothic"/>
                    <a:sym typeface="Malgun Gothic"/>
                  </a:rPr>
                  <a:t>Twitch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  <a:ea typeface="+mj-ea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5" name="타원 34"/>
          <p:cNvSpPr/>
          <p:nvPr/>
        </p:nvSpPr>
        <p:spPr>
          <a:xfrm>
            <a:off x="4648440" y="5684284"/>
            <a:ext cx="216000" cy="216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L2</a:t>
            </a:r>
            <a:endParaRPr lang="ko-KR" altLang="en-US" sz="12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78442" y="5010970"/>
            <a:ext cx="216000" cy="216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L1</a:t>
            </a:r>
            <a:endParaRPr lang="ko-KR" altLang="en-US" sz="12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3" name="오른쪽 중괄호 22"/>
          <p:cNvSpPr/>
          <p:nvPr/>
        </p:nvSpPr>
        <p:spPr>
          <a:xfrm>
            <a:off x="6189786" y="2866572"/>
            <a:ext cx="315789" cy="1542871"/>
          </a:xfrm>
          <a:prstGeom prst="rightBrace">
            <a:avLst/>
          </a:prstGeom>
          <a:ln w="1270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505575" y="3530007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latin typeface="+mj-lt"/>
                <a:ea typeface="Meiryo UI" panose="020B0604030504040204" pitchFamily="34" charset="-128"/>
                <a:cs typeface="Meiryo UI" panose="020B0604030504040204" pitchFamily="34" charset="-128"/>
              </a:rPr>
              <a:t>1</a:t>
            </a:r>
            <a:endParaRPr lang="ko-KR" altLang="en-US" sz="1200" dirty="0">
              <a:latin typeface="+mj-lt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사용자 지정 3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7E7E7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b="1" dirty="0" smtClean="0"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8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lIns="0" tIns="0" rIns="0" bIns="0" anchor="ctr" anchorCtr="0">
        <a:spAutoFit/>
      </a:bodyPr>
      <a:lstStyle>
        <a:defPPr algn="ctr">
          <a:defRPr sz="800" dirty="0">
            <a:solidFill>
              <a:schemeClr val="tx1"/>
            </a:solidFill>
            <a:latin typeface="+mj-lt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C713CBF1604745963C2AC2B00BF80C" ma:contentTypeVersion="1" ma:contentTypeDescription="새 문서를 만듭니다." ma:contentTypeScope="" ma:versionID="942ff407a22323f177bed8e9b16a6469">
  <xsd:schema xmlns:xsd="http://www.w3.org/2001/XMLSchema" xmlns:xs="http://www.w3.org/2001/XMLSchema" xmlns:p="http://schemas.microsoft.com/office/2006/metadata/properties" xmlns:ns3="bdf56610-dd4e-4aed-b3d2-e5e54791779f" targetNamespace="http://schemas.microsoft.com/office/2006/metadata/properties" ma:root="true" ma:fieldsID="2a9c66dc147e2402002ea402a70e4be4" ns3:_="">
    <xsd:import namespace="bdf56610-dd4e-4aed-b3d2-e5e54791779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6610-dd4e-4aed-b3d2-e5e5479177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9A4E79-0962-42B6-91E0-4847D9585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12CFCD-6DC6-4213-ACD7-7509B1F90A98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df56610-dd4e-4aed-b3d2-e5e54791779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9B21107-2020-4DF3-B42F-23B8853C7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f56610-dd4e-4aed-b3d2-e5e5479177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88784</TotalTime>
  <Words>3009</Words>
  <Application>Microsoft Office PowerPoint</Application>
  <PresentationFormat>사용자 지정</PresentationFormat>
  <Paragraphs>841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Meiryo UI</vt:lpstr>
      <vt:lpstr>나눔고딕</vt:lpstr>
      <vt:lpstr>나눔고딕 Light</vt:lpstr>
      <vt:lpstr>나눔바른고딕</vt:lpstr>
      <vt:lpstr>Dotum</vt:lpstr>
      <vt:lpstr>돋움체</vt:lpstr>
      <vt:lpstr>Malgun Gothic</vt:lpstr>
      <vt:lpstr>Malgun Gothic</vt:lpstr>
      <vt:lpstr>Arial</vt:lpstr>
      <vt:lpstr>Calibri</vt:lpstr>
      <vt:lpstr>Webdings</vt:lpstr>
      <vt:lpstr>Wingdings</vt:lpstr>
      <vt:lpstr>modern</vt:lpstr>
      <vt:lpstr>PBUS _ My page</vt:lpstr>
      <vt:lpstr>개정 이력</vt:lpstr>
      <vt:lpstr>작성 규정</vt:lpstr>
      <vt:lpstr>ㄴ</vt:lpstr>
      <vt:lpstr>Email 변경 및 인증 프로세스</vt:lpstr>
      <vt:lpstr>PowerPoint 프레젠테이션</vt:lpstr>
      <vt:lpstr>PowerPoint 프레젠테이션</vt:lpstr>
      <vt:lpstr>-</vt:lpstr>
      <vt:lpstr>-</vt:lpstr>
      <vt:lpstr>PowerPoint 프레젠테이션</vt:lpstr>
      <vt:lpstr>PowerPoint 프레젠테이션</vt:lpstr>
      <vt:lpstr>PowerPoint 프레젠테이션</vt:lpstr>
      <vt:lpstr>PowerPoint 프레젠테이션</vt:lpstr>
      <vt:lpstr>회원가입 및 로그인 프로세스</vt:lpstr>
      <vt:lpstr>페이스북 회원가입 프로세스 일반유저 페이스북 연동 프로세스</vt:lpstr>
      <vt:lpstr>일반로그인</vt:lpstr>
      <vt:lpstr>페이스북 로그인 후 테이블에 출력되는 정보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Bayi_StoryBoard</dc:title>
  <dc:creator>진짜 좋은PC</dc:creator>
  <cp:lastModifiedBy>문선미</cp:lastModifiedBy>
  <cp:revision>2931</cp:revision>
  <cp:lastPrinted>2015-03-06T00:00:23Z</cp:lastPrinted>
  <dcterms:modified xsi:type="dcterms:W3CDTF">2016-01-07T04:49:33Z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0x01010049C713CBF1604745963C2AC2B00BF80C</vt:lpwstr>
  </property>
</Properties>
</file>