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5" r:id="rId3"/>
    <p:sldId id="291" r:id="rId4"/>
    <p:sldId id="288" r:id="rId5"/>
    <p:sldId id="289" r:id="rId6"/>
    <p:sldId id="300" r:id="rId7"/>
    <p:sldId id="290" r:id="rId8"/>
    <p:sldId id="299" r:id="rId9"/>
    <p:sldId id="292" r:id="rId10"/>
    <p:sldId id="302" r:id="rId11"/>
    <p:sldId id="293" r:id="rId12"/>
    <p:sldId id="304" r:id="rId13"/>
    <p:sldId id="295" r:id="rId14"/>
    <p:sldId id="308" r:id="rId15"/>
    <p:sldId id="297" r:id="rId16"/>
    <p:sldId id="298" r:id="rId17"/>
    <p:sldId id="305" r:id="rId18"/>
    <p:sldId id="307" r:id="rId19"/>
    <p:sldId id="306" r:id="rId20"/>
    <p:sldId id="309" r:id="rId21"/>
    <p:sldId id="310" r:id="rId22"/>
    <p:sldId id="311" r:id="rId23"/>
    <p:sldId id="31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761557AC-8F70-43A5-8D15-92386935DADF}" type="datetimeFigureOut">
              <a:rPr lang="en-US" smtClean="0"/>
              <a:pPr/>
              <a:t>8/6/2012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6C0AC8FA-D0B7-4EBD-A09D-FFE0C4061C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8/6/2012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김주현\바탕 화면\020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738650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661513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928670"/>
            <a:ext cx="8715436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027" name="Picture 3" descr="C:\Documents and Settings\김주현\바탕 화면\LOGO.pn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142844" y="6357958"/>
            <a:ext cx="1428728" cy="51791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785918" y="6448032"/>
            <a:ext cx="71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 material is proprietary to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 It contains trade secrets and confidential information which is solely the property of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 </a:t>
            </a:r>
          </a:p>
          <a:p>
            <a:pPr algn="l">
              <a:defRPr/>
            </a:pP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 material shall not be used, reproduced, copied, disclosed, transmitted, in whole or in part, without the express consent of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</a:t>
            </a:r>
            <a:endParaRPr lang="ko-KR" altLang="en-US" sz="8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ll.nfinitygames.com/FillUp/FillUpFrm.aspx?pgcode=mbooker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ll.nfinitygames.com/FillUp/E-PINFrm.asp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ill.nfinitygames.com/History/PurchaseHistory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ll.nfinitygames.com/Coupon/RegisterCoupon.asp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b.nfinitygames.com/App/pb_cafe/online_cafe.aspx" TargetMode="External"/><Relationship Id="rId2" Type="http://schemas.openxmlformats.org/officeDocument/2006/relationships/hyperlink" Target="http://pb.nfinitygames.com/App/pb_cafe/premium_cafe.asp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ll.nfinitygames.com/FillUp/PaymentOption.asp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ll.nfinitygames.com/FillUp/FillUpFrm_MikroOdeme.aspx?pgcode=mikroodem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ll.nfinitygames.com/FillUp/FillUpFrm.aspx?pgcode=paypa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tr-TR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tr-TR" sz="5200" b="1" dirty="0" smtClean="0">
                <a:latin typeface="Calibri" pitchFamily="34" charset="0"/>
                <a:cs typeface="Calibri" pitchFamily="34" charset="0"/>
              </a:rPr>
              <a:t>Nfinity Games</a:t>
            </a:r>
          </a:p>
          <a:p>
            <a:pPr marL="0" indent="0">
              <a:buNone/>
            </a:pPr>
            <a:r>
              <a:rPr lang="tr-TR" sz="5200" b="1" dirty="0" smtClean="0">
                <a:latin typeface="Calibri" pitchFamily="34" charset="0"/>
                <a:cs typeface="Calibri" pitchFamily="34" charset="0"/>
              </a:rPr>
              <a:t>Portal</a:t>
            </a:r>
          </a:p>
          <a:p>
            <a:pPr marL="0" indent="0">
              <a:buNone/>
            </a:pPr>
            <a:r>
              <a:rPr lang="tr-TR" sz="5200" b="1" dirty="0" smtClean="0">
                <a:latin typeface="Calibri" pitchFamily="34" charset="0"/>
                <a:cs typeface="Calibri" pitchFamily="34" charset="0"/>
              </a:rPr>
              <a:t>Payment</a:t>
            </a:r>
            <a:endParaRPr lang="tr-TR" sz="52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4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1.1.b. Paypal </a:t>
            </a:r>
            <a:r>
              <a:rPr lang="tr-TR" dirty="0"/>
              <a:t>(2)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1"/>
            <a:ext cx="4800600" cy="535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914400"/>
            <a:ext cx="4724400" cy="548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91440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Paypal Payment Page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904876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9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1.1.c. Credit Card (1)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6400800" cy="536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1462" y="1371600"/>
            <a:ext cx="6205538" cy="441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9400" y="952500"/>
            <a:ext cx="2286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1400" dirty="0" smtClean="0">
                <a:latin typeface="Calibri" pitchFamily="34" charset="0"/>
                <a:cs typeface="Calibri" pitchFamily="34" charset="0"/>
              </a:rPr>
              <a:t>Credit Card (Moneybookers) (</a:t>
            </a:r>
            <a:r>
              <a:rPr lang="tr-TR" sz="1400" dirty="0" smtClean="0">
                <a:latin typeface="Calibri" pitchFamily="34" charset="0"/>
                <a:cs typeface="Calibri" pitchFamily="34" charset="0"/>
                <a:hlinkClick r:id="rId3"/>
              </a:rPr>
              <a:t>Link</a:t>
            </a:r>
            <a:r>
              <a:rPr lang="tr-TR" sz="1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 smtClean="0">
                <a:latin typeface="Calibri" pitchFamily="34" charset="0"/>
                <a:cs typeface="Calibri" pitchFamily="34" charset="0"/>
              </a:rPr>
              <a:t>Credit Card NG Amount Selection Page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5483423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61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1.1.c. Credit Card </a:t>
            </a:r>
            <a:r>
              <a:rPr lang="tr-TR" dirty="0"/>
              <a:t>(2)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6776"/>
            <a:ext cx="3600450" cy="539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5750" y="895350"/>
            <a:ext cx="3219450" cy="5368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5400" y="89535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Credit Card Payment Page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895350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5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1.1.d. E-Pin (1)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38385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349" y="914399"/>
            <a:ext cx="3857625" cy="2562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3861" y="2057400"/>
            <a:ext cx="3276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3387" y="2505075"/>
            <a:ext cx="3276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34200" y="914399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libri" pitchFamily="34" charset="0"/>
                <a:cs typeface="Calibri" pitchFamily="34" charset="0"/>
              </a:rPr>
              <a:t>E-Pin (</a:t>
            </a:r>
            <a:r>
              <a:rPr lang="tr-TR" dirty="0" smtClean="0">
                <a:latin typeface="Calibri" pitchFamily="34" charset="0"/>
                <a:cs typeface="Calibri" pitchFamily="34" charset="0"/>
                <a:hlinkClick r:id="rId3"/>
              </a:rPr>
              <a:t>Link</a:t>
            </a:r>
            <a:r>
              <a:rPr lang="tr-TR" dirty="0" smtClean="0">
                <a:latin typeface="Calibri" pitchFamily="34" charset="0"/>
                <a:cs typeface="Calibri" pitchFamily="34" charset="0"/>
              </a:rPr>
              <a:t>)</a:t>
            </a:r>
            <a:endParaRPr lang="tr-TR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Code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Password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1387" y="2054423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1861" y="2505075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2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tr-TR" dirty="0">
                <a:latin typeface="Calibri" pitchFamily="34" charset="0"/>
                <a:cs typeface="Calibri" pitchFamily="34" charset="0"/>
              </a:rPr>
              <a:t>Detaylı Bilgi (Information) (</a:t>
            </a:r>
            <a:r>
              <a:rPr lang="tr-TR" dirty="0">
                <a:latin typeface="Calibri" pitchFamily="34" charset="0"/>
                <a:cs typeface="Calibri" pitchFamily="34" charset="0"/>
                <a:hlinkClick r:id="rId2"/>
              </a:rPr>
              <a:t>Link</a:t>
            </a:r>
            <a:r>
              <a:rPr lang="tr-TR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1428750" lvl="2" indent="-514350">
              <a:buFont typeface="+mj-lt"/>
              <a:buAutoNum type="alphaLcPeriod"/>
            </a:pPr>
            <a:r>
              <a:rPr lang="tr-TR" sz="2600" dirty="0" smtClean="0">
                <a:latin typeface="Calibri" pitchFamily="34" charset="0"/>
                <a:cs typeface="Calibri" pitchFamily="34" charset="0"/>
              </a:rPr>
              <a:t>Harcama (Purchase History)</a:t>
            </a:r>
          </a:p>
          <a:p>
            <a:pPr marL="1428750" lvl="2" indent="-514350">
              <a:buFont typeface="+mj-lt"/>
              <a:buAutoNum type="alphaLcPeriod"/>
            </a:pPr>
            <a:r>
              <a:rPr lang="tr-TR" sz="2600" dirty="0" smtClean="0">
                <a:latin typeface="Calibri" pitchFamily="34" charset="0"/>
                <a:cs typeface="Calibri" pitchFamily="34" charset="0"/>
              </a:rPr>
              <a:t>NG Yükleme (NG Charge History)</a:t>
            </a:r>
          </a:p>
        </p:txBody>
      </p:sp>
    </p:spTree>
    <p:extLst>
      <p:ext uri="{BB962C8B-B14F-4D97-AF65-F5344CB8AC3E}">
        <p14:creationId xmlns:p14="http://schemas.microsoft.com/office/powerpoint/2010/main" val="169255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1.2.a Purchase History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00113"/>
            <a:ext cx="5681973" cy="428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86200" y="4800600"/>
            <a:ext cx="1752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905000"/>
            <a:ext cx="1295400" cy="289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02884" y="1914524"/>
            <a:ext cx="1235715" cy="288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1904999"/>
            <a:ext cx="533400" cy="2895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200" y="1905000"/>
            <a:ext cx="533400" cy="2895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10668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Dates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Items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Cash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State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Page No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1904999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9049" y="1895475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8200" y="1924048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4500" y="1905000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800" y="4800598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7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1.2.b Charge History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914400"/>
            <a:ext cx="579095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38800" y="2895600"/>
            <a:ext cx="30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6300" y="1600200"/>
            <a:ext cx="13335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1600200"/>
            <a:ext cx="914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1600200"/>
            <a:ext cx="533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1600200"/>
            <a:ext cx="533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200" y="1600200"/>
            <a:ext cx="6096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34200" y="942379"/>
            <a:ext cx="175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Dates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Type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Amount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Remaining NG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State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Page No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1200" y="1600200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1600200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0" y="1600200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5800" y="1292423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800" y="1600200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2819815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6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3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tr-TR" sz="3000" b="1" dirty="0">
                <a:latin typeface="Calibri" pitchFamily="34" charset="0"/>
                <a:cs typeface="Calibri" pitchFamily="34" charset="0"/>
              </a:rPr>
              <a:t> Current Payment Pages</a:t>
            </a:r>
            <a:endParaRPr lang="tr-TR" sz="2600" b="1" dirty="0">
              <a:latin typeface="Calibri" pitchFamily="34" charset="0"/>
              <a:cs typeface="Calibri" pitchFamily="34" charset="0"/>
            </a:endParaRPr>
          </a:p>
          <a:p>
            <a:pPr marL="1428750" lvl="2" indent="-514350">
              <a:buFont typeface="+mj-lt"/>
              <a:buAutoNum type="arabicPeriod" startAt="3"/>
            </a:pPr>
            <a:r>
              <a:rPr lang="tr-TR" sz="2600" b="1" dirty="0" smtClean="0">
                <a:latin typeface="Calibri" pitchFamily="34" charset="0"/>
                <a:cs typeface="Calibri" pitchFamily="34" charset="0"/>
              </a:rPr>
              <a:t>Coupon</a:t>
            </a:r>
            <a:endParaRPr lang="tr-TR" sz="2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63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34938"/>
            <a:ext cx="5585915" cy="394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1.3. Coupon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3200" y="2905968"/>
            <a:ext cx="2819400" cy="523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18288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libri" pitchFamily="34" charset="0"/>
                <a:cs typeface="Calibri" pitchFamily="34" charset="0"/>
              </a:rPr>
              <a:t>Coupon Page (</a:t>
            </a:r>
            <a:r>
              <a:rPr lang="tr-TR" dirty="0" smtClean="0">
                <a:latin typeface="Calibri" pitchFamily="34" charset="0"/>
                <a:cs typeface="Calibri" pitchFamily="34" charset="0"/>
                <a:hlinkClick r:id="rId3"/>
              </a:rPr>
              <a:t>Link</a:t>
            </a:r>
            <a:r>
              <a:rPr lang="tr-T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Coupon Code Area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Information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2915493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3592650"/>
            <a:ext cx="5181600" cy="1207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57800" y="4492822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5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tr-TR" sz="3000" b="1" dirty="0">
                <a:latin typeface="Calibri" pitchFamily="34" charset="0"/>
                <a:cs typeface="Calibri" pitchFamily="34" charset="0"/>
              </a:rPr>
              <a:t> Current Payment Pages</a:t>
            </a:r>
            <a:endParaRPr lang="tr-TR" sz="2600" b="1" dirty="0">
              <a:latin typeface="Calibri" pitchFamily="34" charset="0"/>
              <a:cs typeface="Calibri" pitchFamily="34" charset="0"/>
            </a:endParaRPr>
          </a:p>
          <a:p>
            <a:pPr marL="1428750" lvl="2" indent="-514350">
              <a:buFont typeface="+mj-lt"/>
              <a:buAutoNum type="arabicPeriod" startAt="4"/>
            </a:pPr>
            <a:r>
              <a:rPr lang="tr-TR" sz="2600" b="1" dirty="0" smtClean="0">
                <a:latin typeface="Calibri" pitchFamily="34" charset="0"/>
                <a:cs typeface="Calibri" pitchFamily="34" charset="0"/>
              </a:rPr>
              <a:t>PC Cafes</a:t>
            </a:r>
          </a:p>
          <a:p>
            <a:pPr marL="1428750" lvl="2" indent="-514350">
              <a:buFont typeface="+mj-lt"/>
              <a:buAutoNum type="arabicPeriod" startAt="4"/>
            </a:pPr>
            <a:r>
              <a:rPr lang="tr-TR" sz="2600" b="1" dirty="0" smtClean="0">
                <a:latin typeface="Calibri" pitchFamily="34" charset="0"/>
                <a:cs typeface="Calibri" pitchFamily="34" charset="0"/>
              </a:rPr>
              <a:t>Online Resellers</a:t>
            </a:r>
            <a:endParaRPr lang="tr-TR" sz="2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8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+mj-lt"/>
              <a:buAutoNum type="arabicPeriod"/>
            </a:pPr>
            <a:r>
              <a:rPr lang="tr-TR" sz="1400" b="1" dirty="0" smtClean="0">
                <a:latin typeface="Calibri" pitchFamily="34" charset="0"/>
                <a:cs typeface="Calibri" pitchFamily="34" charset="0"/>
              </a:rPr>
              <a:t>Current </a:t>
            </a:r>
            <a:r>
              <a:rPr lang="tr-TR" sz="1400" b="1" dirty="0" smtClean="0">
                <a:latin typeface="Calibri" pitchFamily="34" charset="0"/>
                <a:cs typeface="Calibri" pitchFamily="34" charset="0"/>
              </a:rPr>
              <a:t>Payment Pages</a:t>
            </a:r>
            <a:endParaRPr lang="tr-TR" sz="1400" b="1" dirty="0" smtClean="0">
              <a:latin typeface="Calibri" pitchFamily="34" charset="0"/>
              <a:cs typeface="Calibri" pitchFamily="34" charset="0"/>
            </a:endParaRPr>
          </a:p>
          <a:p>
            <a:pPr marL="1371600" lvl="2" indent="-514350">
              <a:buFont typeface="+mj-lt"/>
              <a:buAutoNum type="arabicPeriod"/>
            </a:pPr>
            <a:r>
              <a:rPr lang="tr-TR" sz="1400" dirty="0" smtClean="0">
                <a:latin typeface="Calibri" pitchFamily="34" charset="0"/>
                <a:cs typeface="Calibri" pitchFamily="34" charset="0"/>
              </a:rPr>
              <a:t>Charge NG</a:t>
            </a:r>
          </a:p>
          <a:p>
            <a:pPr marL="1828800" lvl="3" indent="-514350">
              <a:buFont typeface="+mj-lt"/>
              <a:buAutoNum type="alphaLcPeriod"/>
            </a:pPr>
            <a:r>
              <a:rPr lang="tr-TR" sz="1400" dirty="0" smtClean="0">
                <a:latin typeface="Calibri" pitchFamily="34" charset="0"/>
                <a:cs typeface="Calibri" pitchFamily="34" charset="0"/>
              </a:rPr>
              <a:t>Mobile</a:t>
            </a:r>
          </a:p>
          <a:p>
            <a:pPr marL="1828800" lvl="3" indent="-514350">
              <a:buFont typeface="+mj-lt"/>
              <a:buAutoNum type="alphaLcPeriod"/>
            </a:pPr>
            <a:r>
              <a:rPr lang="tr-TR" sz="1400" dirty="0" smtClean="0">
                <a:latin typeface="Calibri" pitchFamily="34" charset="0"/>
                <a:cs typeface="Calibri" pitchFamily="34" charset="0"/>
              </a:rPr>
              <a:t>Paypal</a:t>
            </a:r>
          </a:p>
          <a:p>
            <a:pPr marL="1828800" lvl="3" indent="-514350">
              <a:buFont typeface="+mj-lt"/>
              <a:buAutoNum type="alphaLcPeriod"/>
            </a:pPr>
            <a:r>
              <a:rPr lang="tr-TR" sz="1400" dirty="0" smtClean="0">
                <a:latin typeface="Calibri" pitchFamily="34" charset="0"/>
                <a:cs typeface="Calibri" pitchFamily="34" charset="0"/>
              </a:rPr>
              <a:t>Credit Cart</a:t>
            </a:r>
          </a:p>
          <a:p>
            <a:pPr marL="1828800" lvl="3" indent="-514350">
              <a:buFont typeface="+mj-lt"/>
              <a:buAutoNum type="alphaLcPeriod"/>
            </a:pPr>
            <a:r>
              <a:rPr lang="tr-TR" sz="1400" dirty="0" smtClean="0">
                <a:latin typeface="Calibri" pitchFamily="34" charset="0"/>
                <a:cs typeface="Calibri" pitchFamily="34" charset="0"/>
              </a:rPr>
              <a:t>E-Pin</a:t>
            </a:r>
          </a:p>
          <a:p>
            <a:pPr marL="1371600" lvl="2" indent="-514350">
              <a:buFont typeface="+mj-lt"/>
              <a:buAutoNum type="arabicPeriod"/>
            </a:pPr>
            <a:r>
              <a:rPr lang="tr-TR" sz="1400" dirty="0" smtClean="0">
                <a:latin typeface="Calibri" pitchFamily="34" charset="0"/>
                <a:cs typeface="Calibri" pitchFamily="34" charset="0"/>
              </a:rPr>
              <a:t>Information</a:t>
            </a:r>
          </a:p>
          <a:p>
            <a:pPr marL="1828800" lvl="3" indent="-514350">
              <a:buFont typeface="+mj-lt"/>
              <a:buAutoNum type="alphaLcPeriod"/>
            </a:pPr>
            <a:r>
              <a:rPr lang="tr-TR" sz="1400" dirty="0" smtClean="0">
                <a:latin typeface="Calibri" pitchFamily="34" charset="0"/>
                <a:cs typeface="Calibri" pitchFamily="34" charset="0"/>
              </a:rPr>
              <a:t>Purchase History</a:t>
            </a:r>
          </a:p>
          <a:p>
            <a:pPr marL="1828800" lvl="3" indent="-514350">
              <a:buFont typeface="+mj-lt"/>
              <a:buAutoNum type="alphaLcPeriod"/>
            </a:pPr>
            <a:r>
              <a:rPr lang="tr-TR" sz="1400" dirty="0" smtClean="0">
                <a:latin typeface="Calibri" pitchFamily="34" charset="0"/>
                <a:cs typeface="Calibri" pitchFamily="34" charset="0"/>
              </a:rPr>
              <a:t>Charge History</a:t>
            </a:r>
          </a:p>
          <a:p>
            <a:pPr marL="1371600" lvl="2" indent="-514350">
              <a:buFont typeface="+mj-lt"/>
              <a:buAutoNum type="arabicPeriod"/>
            </a:pPr>
            <a:r>
              <a:rPr lang="tr-TR" sz="1400" dirty="0" smtClean="0">
                <a:latin typeface="Calibri" pitchFamily="34" charset="0"/>
                <a:cs typeface="Calibri" pitchFamily="34" charset="0"/>
              </a:rPr>
              <a:t>Coupon</a:t>
            </a:r>
          </a:p>
          <a:p>
            <a:pPr marL="1371600" lvl="2" indent="-514350">
              <a:buFont typeface="+mj-lt"/>
              <a:buAutoNum type="arabicPeriod"/>
            </a:pPr>
            <a:r>
              <a:rPr lang="tr-TR" sz="1400" dirty="0" smtClean="0">
                <a:latin typeface="Calibri" pitchFamily="34" charset="0"/>
                <a:cs typeface="Calibri" pitchFamily="34" charset="0"/>
              </a:rPr>
              <a:t>Premium PC Cafe Pages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tr-TR" sz="1400" dirty="0" smtClean="0">
                <a:latin typeface="Calibri" pitchFamily="34" charset="0"/>
                <a:cs typeface="Calibri" pitchFamily="34" charset="0"/>
              </a:rPr>
              <a:t>Online Resellers</a:t>
            </a:r>
            <a:endParaRPr lang="tr-TR" sz="1400" dirty="0">
              <a:latin typeface="Calibri" pitchFamily="34" charset="0"/>
              <a:cs typeface="Calibri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1400" b="1" dirty="0" smtClean="0">
                <a:latin typeface="Calibri" pitchFamily="34" charset="0"/>
                <a:cs typeface="Calibri" pitchFamily="34" charset="0"/>
              </a:rPr>
              <a:t>Improvements</a:t>
            </a:r>
            <a:endParaRPr lang="tr-TR" sz="1400" b="1" dirty="0" smtClean="0">
              <a:latin typeface="Calibri" pitchFamily="34" charset="0"/>
              <a:cs typeface="Calibri" pitchFamily="34" charset="0"/>
            </a:endParaRPr>
          </a:p>
          <a:p>
            <a:pPr marL="1371600" lvl="2" indent="-514350">
              <a:buFont typeface="+mj-lt"/>
              <a:buAutoNum type="arabicPeriod"/>
            </a:pPr>
            <a:r>
              <a:rPr lang="tr-TR" sz="1400" dirty="0" smtClean="0">
                <a:latin typeface="Calibri" pitchFamily="34" charset="0"/>
                <a:cs typeface="Calibri" pitchFamily="34" charset="0"/>
              </a:rPr>
              <a:t>Ngame Cash (NG) Summarization</a:t>
            </a: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marL="1371600" lvl="2" indent="-514350"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marL="1257300" lvl="2" indent="-457200">
              <a:buFont typeface="+mj-lt"/>
              <a:buAutoNum type="arabicPeriod"/>
            </a:pPr>
            <a:endParaRPr lang="tr-TR" sz="1400" dirty="0" smtClean="0">
              <a:latin typeface="Calibri" pitchFamily="34" charset="0"/>
              <a:cs typeface="Calibri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tr-TR" sz="1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45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50" lvl="2" indent="-514350">
              <a:buFont typeface="+mj-lt"/>
              <a:buAutoNum type="arabicPeriod" startAt="4"/>
            </a:pPr>
            <a:r>
              <a:rPr lang="tr-TR" sz="2600" b="1" dirty="0" smtClean="0">
                <a:latin typeface="Calibri" pitchFamily="34" charset="0"/>
                <a:cs typeface="Calibri" pitchFamily="34" charset="0"/>
              </a:rPr>
              <a:t>PC Cafe Pages (</a:t>
            </a:r>
            <a:r>
              <a:rPr lang="tr-TR" sz="2600" b="1" dirty="0" smtClean="0">
                <a:latin typeface="Calibri" pitchFamily="34" charset="0"/>
                <a:cs typeface="Calibri" pitchFamily="34" charset="0"/>
                <a:hlinkClick r:id="rId2"/>
              </a:rPr>
              <a:t>Link</a:t>
            </a:r>
            <a:r>
              <a:rPr lang="tr-TR" sz="2600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1428750" lvl="2" indent="-514350">
              <a:buFont typeface="+mj-lt"/>
              <a:buAutoNum type="arabicPeriod" startAt="4"/>
            </a:pPr>
            <a:r>
              <a:rPr lang="tr-TR" sz="2600" b="1" dirty="0" smtClean="0">
                <a:latin typeface="Calibri" pitchFamily="34" charset="0"/>
                <a:cs typeface="Calibri" pitchFamily="34" charset="0"/>
              </a:rPr>
              <a:t>Online Resellers (</a:t>
            </a:r>
            <a:r>
              <a:rPr lang="tr-TR" sz="2600" b="1" dirty="0" smtClean="0">
                <a:latin typeface="Calibri" pitchFamily="34" charset="0"/>
                <a:cs typeface="Calibri" pitchFamily="34" charset="0"/>
                <a:hlinkClick r:id="rId3"/>
              </a:rPr>
              <a:t>Link</a:t>
            </a:r>
            <a:r>
              <a:rPr lang="tr-TR" sz="2600" b="1" dirty="0" smtClean="0">
                <a:latin typeface="Calibri" pitchFamily="34" charset="0"/>
                <a:cs typeface="Calibri" pitchFamily="34" charset="0"/>
              </a:rPr>
              <a:t>)</a:t>
            </a:r>
            <a:endParaRPr lang="tr-TR" sz="2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7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tr-TR" sz="3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3000" b="1" dirty="0" smtClean="0">
                <a:latin typeface="Calibri" pitchFamily="34" charset="0"/>
                <a:cs typeface="Calibri" pitchFamily="34" charset="0"/>
              </a:rPr>
              <a:t>Improvements</a:t>
            </a:r>
            <a:endParaRPr lang="tr-TR" sz="2600" b="1" dirty="0">
              <a:latin typeface="Calibri" pitchFamily="34" charset="0"/>
              <a:cs typeface="Calibri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tr-TR" sz="2600" b="1" dirty="0" smtClean="0">
                <a:latin typeface="Calibri" pitchFamily="34" charset="0"/>
                <a:cs typeface="Calibri" pitchFamily="34" charset="0"/>
              </a:rPr>
              <a:t>Game Cash (NG) Summarization</a:t>
            </a:r>
          </a:p>
        </p:txBody>
      </p:sp>
    </p:spTree>
    <p:extLst>
      <p:ext uri="{BB962C8B-B14F-4D97-AF65-F5344CB8AC3E}">
        <p14:creationId xmlns:p14="http://schemas.microsoft.com/office/powerpoint/2010/main" val="959889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2.1. Game Cash Charge Menu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9144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latin typeface="Calibri" pitchFamily="34" charset="0"/>
                <a:cs typeface="Calibri" pitchFamily="34" charset="0"/>
              </a:rPr>
              <a:t>Game Cash User Section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Remained game Cash Amount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Last Game cash charge date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506919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0" t="11562"/>
          <a:stretch/>
        </p:blipFill>
        <p:spPr bwMode="auto">
          <a:xfrm>
            <a:off x="1285875" y="2034064"/>
            <a:ext cx="3935716" cy="269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371600" y="1219202"/>
            <a:ext cx="3733800" cy="8148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47800" y="129540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Hi </a:t>
            </a:r>
            <a:r>
              <a:rPr lang="tr-TR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UserName!</a:t>
            </a:r>
          </a:p>
          <a:p>
            <a:r>
              <a:rPr lang="tr-TR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Current Remaining NG : </a:t>
            </a:r>
            <a:r>
              <a:rPr lang="tr-TR" sz="1400" b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16.450</a:t>
            </a:r>
          </a:p>
          <a:p>
            <a:r>
              <a:rPr lang="tr-TR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Last NG Charge Date : February 15th 2012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77978" y="1532930"/>
            <a:ext cx="532022" cy="219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10000" y="1472744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24200" y="1795165"/>
            <a:ext cx="1447800" cy="219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87240" y="1726287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9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2.1. Game Cash Charge Menu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3264" y="914400"/>
            <a:ext cx="3548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latin typeface="Calibri" pitchFamily="34" charset="0"/>
                <a:cs typeface="Calibri" pitchFamily="34" charset="0"/>
              </a:rPr>
              <a:t>Game Cash Reminder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Reminder Pop-up for users which is not charging game cash.</a:t>
            </a:r>
            <a:br>
              <a:rPr lang="tr-TR" dirty="0" smtClean="0">
                <a:latin typeface="Calibri" pitchFamily="34" charset="0"/>
                <a:cs typeface="Calibri" pitchFamily="34" charset="0"/>
              </a:rPr>
            </a:br>
            <a:r>
              <a:rPr lang="tr-TR" dirty="0" smtClean="0">
                <a:latin typeface="Calibri" pitchFamily="34" charset="0"/>
                <a:cs typeface="Calibri" pitchFamily="34" charset="0"/>
              </a:rPr>
              <a:t>If user charged any game cash once, pop-up will be appeared by weekly.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506919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0" t="11562"/>
          <a:stretch/>
        </p:blipFill>
        <p:spPr bwMode="auto">
          <a:xfrm>
            <a:off x="1285875" y="2462212"/>
            <a:ext cx="3935716" cy="269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371600" y="1219202"/>
            <a:ext cx="3733800" cy="10667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47800" y="129540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Hi </a:t>
            </a:r>
            <a:r>
              <a:rPr lang="tr-TR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UserName!</a:t>
            </a:r>
          </a:p>
          <a:p>
            <a:r>
              <a:rPr lang="tr-TR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Current Remaining NG : </a:t>
            </a:r>
            <a:r>
              <a:rPr lang="tr-TR" sz="1400" b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16.450</a:t>
            </a:r>
          </a:p>
          <a:p>
            <a:r>
              <a:rPr lang="tr-TR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Last NG Charge Date : February 15th 2012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0" y="1197487"/>
            <a:ext cx="939152" cy="692497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7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Would you like to charge new NG? </a:t>
            </a:r>
            <a:r>
              <a:rPr lang="tr-TR" sz="700" b="1" u="sng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Click Here!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67200" y="1143000"/>
            <a:ext cx="954391" cy="746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21591" y="1131985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4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 Game Cash Charge Menu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68"/>
          <a:stretch/>
        </p:blipFill>
        <p:spPr bwMode="auto">
          <a:xfrm>
            <a:off x="228600" y="914400"/>
            <a:ext cx="2590800" cy="511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42672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4575175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4879975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5184775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5489575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72200" y="1828800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libri" pitchFamily="34" charset="0"/>
                <a:cs typeface="Calibri" pitchFamily="34" charset="0"/>
              </a:rPr>
              <a:t>NG Yükle (</a:t>
            </a:r>
            <a:r>
              <a:rPr lang="tr-TR" dirty="0" smtClean="0">
                <a:latin typeface="Calibri" pitchFamily="34" charset="0"/>
                <a:cs typeface="Calibri" pitchFamily="34" charset="0"/>
                <a:hlinkClick r:id="rId3"/>
              </a:rPr>
              <a:t>Link</a:t>
            </a:r>
            <a:r>
              <a:rPr lang="tr-T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Charge NG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Coupon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Nfinity Premium Cafe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Online Resellers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4256186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4575175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4600" y="4876998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5181600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0" y="5486400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61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3000" dirty="0" smtClean="0">
              <a:latin typeface="Calibri" pitchFamily="34" charset="0"/>
              <a:cs typeface="Calibri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tr-TR" sz="3000" b="1" dirty="0">
                <a:latin typeface="Calibri" pitchFamily="34" charset="0"/>
                <a:cs typeface="Calibri" pitchFamily="34" charset="0"/>
              </a:rPr>
              <a:t> Current Payment Pages</a:t>
            </a:r>
            <a:endParaRPr lang="tr-TR" sz="2600" b="1" dirty="0">
              <a:latin typeface="Calibri" pitchFamily="34" charset="0"/>
              <a:cs typeface="Calibri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tr-TR" sz="2600" b="1" dirty="0">
                <a:latin typeface="Calibri" pitchFamily="34" charset="0"/>
                <a:cs typeface="Calibri" pitchFamily="34" charset="0"/>
              </a:rPr>
              <a:t>Charge NG</a:t>
            </a:r>
          </a:p>
          <a:p>
            <a:pPr marL="1828800" lvl="3" indent="-457200">
              <a:buFont typeface="+mj-lt"/>
              <a:buAutoNum type="alphaLcPeriod"/>
            </a:pPr>
            <a:r>
              <a:rPr lang="tr-TR" sz="2200" b="1" dirty="0" smtClean="0">
                <a:latin typeface="Calibri" pitchFamily="34" charset="0"/>
                <a:cs typeface="Calibri" pitchFamily="34" charset="0"/>
              </a:rPr>
              <a:t>Mobile</a:t>
            </a:r>
          </a:p>
          <a:p>
            <a:pPr marL="1828800" lvl="3" indent="-457200">
              <a:buFont typeface="+mj-lt"/>
              <a:buAutoNum type="alphaLcPeriod"/>
            </a:pPr>
            <a:r>
              <a:rPr lang="tr-TR" sz="2200" b="1" dirty="0" smtClean="0">
                <a:latin typeface="Calibri" pitchFamily="34" charset="0"/>
                <a:cs typeface="Calibri" pitchFamily="34" charset="0"/>
              </a:rPr>
              <a:t>Paypal</a:t>
            </a:r>
          </a:p>
          <a:p>
            <a:pPr marL="1828800" lvl="3" indent="-457200">
              <a:buFont typeface="+mj-lt"/>
              <a:buAutoNum type="alphaLcPeriod"/>
            </a:pPr>
            <a:r>
              <a:rPr lang="tr-TR" sz="2200" b="1" dirty="0" smtClean="0">
                <a:latin typeface="Calibri" pitchFamily="34" charset="0"/>
                <a:cs typeface="Calibri" pitchFamily="34" charset="0"/>
              </a:rPr>
              <a:t>Credit Card</a:t>
            </a:r>
          </a:p>
          <a:p>
            <a:pPr marL="1828800" lvl="3" indent="-457200">
              <a:buFont typeface="+mj-lt"/>
              <a:buAutoNum type="alphaLcPeriod"/>
            </a:pPr>
            <a:r>
              <a:rPr lang="tr-TR" sz="2200" b="1" dirty="0" smtClean="0">
                <a:latin typeface="Calibri" pitchFamily="34" charset="0"/>
                <a:cs typeface="Calibri" pitchFamily="34" charset="0"/>
              </a:rPr>
              <a:t>E-Pin</a:t>
            </a:r>
            <a:endParaRPr lang="tr-TR" sz="2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5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1.1. Charge 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3886200" cy="532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299222"/>
            <a:ext cx="3581400" cy="739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4114800"/>
            <a:ext cx="1143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4117975"/>
            <a:ext cx="1143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4114800"/>
            <a:ext cx="1143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29250" y="9144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libri" pitchFamily="34" charset="0"/>
                <a:cs typeface="Calibri" pitchFamily="34" charset="0"/>
              </a:rPr>
              <a:t>Mobile (</a:t>
            </a:r>
            <a:r>
              <a:rPr lang="tr-TR" dirty="0" smtClean="0">
                <a:latin typeface="Calibri" pitchFamily="34" charset="0"/>
                <a:cs typeface="Calibri" pitchFamily="34" charset="0"/>
                <a:hlinkClick r:id="rId3"/>
              </a:rPr>
              <a:t>Link</a:t>
            </a:r>
            <a:r>
              <a:rPr lang="tr-T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Mobile Payment / SMS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Paypal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Credit Card (Moneybookers)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E-Pin Codes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3291383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4381500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4343598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340423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7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1.1.a Mobile (1)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914401"/>
            <a:ext cx="4320274" cy="335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447800"/>
            <a:ext cx="41910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91440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Mobile Payment Warning to users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0050" y="3197423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9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1.1.a Mobile (2)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336232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914400"/>
            <a:ext cx="32766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1462" y="2743200"/>
            <a:ext cx="32766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4572000"/>
            <a:ext cx="32766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57874" y="914400"/>
            <a:ext cx="305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Turkcell Mobile Payment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Vodafone Mobile Payment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Avea Mobile Payment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914400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7112" y="2743200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9962" y="4572000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6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1.1.a. Mobile (3)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1"/>
            <a:ext cx="4796212" cy="274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952500"/>
            <a:ext cx="4796212" cy="2705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24600" y="9525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Mobile Payment Page (Vodafone)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6212" y="952500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4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1.1.b. Paypal (1)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399"/>
            <a:ext cx="4849376" cy="304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1219200"/>
            <a:ext cx="4648200" cy="220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91440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Calibri" pitchFamily="34" charset="0"/>
                <a:cs typeface="Calibri" pitchFamily="34" charset="0"/>
              </a:rPr>
              <a:t>Paypal (</a:t>
            </a:r>
            <a:r>
              <a:rPr lang="tr-TR" dirty="0" smtClean="0">
                <a:latin typeface="Calibri" pitchFamily="34" charset="0"/>
                <a:cs typeface="Calibri" pitchFamily="34" charset="0"/>
                <a:hlinkClick r:id="rId3"/>
              </a:rPr>
              <a:t>Link</a:t>
            </a:r>
            <a:r>
              <a:rPr lang="tr-T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Paypal NG Amount Selection Page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3121223"/>
            <a:ext cx="228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6101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2727</TotalTime>
  <Words>405</Words>
  <Application>Microsoft Office PowerPoint</Application>
  <PresentationFormat>On-screen Show (4:3)</PresentationFormat>
  <Paragraphs>194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Theme</vt:lpstr>
      <vt:lpstr>Nfinity Games</vt:lpstr>
      <vt:lpstr>Index</vt:lpstr>
      <vt:lpstr>1. Game Cash Charge Menu</vt:lpstr>
      <vt:lpstr>Nfinity Games</vt:lpstr>
      <vt:lpstr>1.1. Charge NG</vt:lpstr>
      <vt:lpstr>1.1.a Mobile (1)</vt:lpstr>
      <vt:lpstr>1.1.a Mobile (2)</vt:lpstr>
      <vt:lpstr>1.1.a. Mobile (3)</vt:lpstr>
      <vt:lpstr>1.1.b. Paypal (1)</vt:lpstr>
      <vt:lpstr>1.1.b. Paypal (2)</vt:lpstr>
      <vt:lpstr>1.1.c. Credit Card (1)</vt:lpstr>
      <vt:lpstr>1.1.c. Credit Card (2)</vt:lpstr>
      <vt:lpstr>1.1.d. E-Pin (1)</vt:lpstr>
      <vt:lpstr>Nfinity Games</vt:lpstr>
      <vt:lpstr>1.2.a Purchase History</vt:lpstr>
      <vt:lpstr>1.2.b Charge History</vt:lpstr>
      <vt:lpstr>Nfinity Games</vt:lpstr>
      <vt:lpstr>1.3. Coupon</vt:lpstr>
      <vt:lpstr>Nfinity Games</vt:lpstr>
      <vt:lpstr>Nfinity Games</vt:lpstr>
      <vt:lpstr>Nfinity Games</vt:lpstr>
      <vt:lpstr>2.1. Game Cash Charge Menu</vt:lpstr>
      <vt:lpstr>2.1. Game Cash Charge Menu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Payment Ads for MSN</dc:title>
  <dc:creator>MinSoo Kim</dc:creator>
  <cp:lastModifiedBy>QA</cp:lastModifiedBy>
  <cp:revision>540</cp:revision>
  <dcterms:created xsi:type="dcterms:W3CDTF">2010-11-05T11:55:13Z</dcterms:created>
  <dcterms:modified xsi:type="dcterms:W3CDTF">2012-08-06T11:38:34Z</dcterms:modified>
</cp:coreProperties>
</file>