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968" r:id="rId1"/>
    <p:sldMasterId id="2147488253" r:id="rId2"/>
  </p:sldMasterIdLst>
  <p:notesMasterIdLst>
    <p:notesMasterId r:id="rId19"/>
  </p:notesMasterIdLst>
  <p:sldIdLst>
    <p:sldId id="540" r:id="rId3"/>
    <p:sldId id="603" r:id="rId4"/>
    <p:sldId id="608" r:id="rId5"/>
    <p:sldId id="607" r:id="rId6"/>
    <p:sldId id="609" r:id="rId7"/>
    <p:sldId id="585" r:id="rId8"/>
    <p:sldId id="610" r:id="rId9"/>
    <p:sldId id="611" r:id="rId10"/>
    <p:sldId id="615" r:id="rId11"/>
    <p:sldId id="616" r:id="rId12"/>
    <p:sldId id="617" r:id="rId13"/>
    <p:sldId id="605" r:id="rId14"/>
    <p:sldId id="613" r:id="rId15"/>
    <p:sldId id="618" r:id="rId16"/>
    <p:sldId id="612" r:id="rId17"/>
    <p:sldId id="614" r:id="rId18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00"/>
    <a:srgbClr val="4D4A48"/>
    <a:srgbClr val="333300"/>
    <a:srgbClr val="36301E"/>
    <a:srgbClr val="CC00CC"/>
    <a:srgbClr val="FFCC66"/>
    <a:srgbClr val="FF0000"/>
    <a:srgbClr val="FFFFFF"/>
    <a:srgbClr val="4F81B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2" autoAdjust="0"/>
    <p:restoredTop sz="86451" autoAdjust="0"/>
  </p:normalViewPr>
  <p:slideViewPr>
    <p:cSldViewPr snapToObjects="1">
      <p:cViewPr>
        <p:scale>
          <a:sx n="110" d="100"/>
          <a:sy n="110" d="100"/>
        </p:scale>
        <p:origin x="-384" y="960"/>
      </p:cViewPr>
      <p:guideLst>
        <p:guide orient="horz" pos="2160"/>
        <p:guide orient="horz" pos="4020"/>
        <p:guide orient="horz" pos="119"/>
        <p:guide orient="horz" pos="709"/>
        <p:guide orient="horz" pos="73"/>
        <p:guide orient="horz" pos="4156"/>
        <p:guide pos="3120"/>
        <p:guide pos="126"/>
        <p:guide pos="6114"/>
        <p:guide pos="535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Men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600</c:v>
                </c:pt>
                <c:pt idx="5">
                  <c:v>700</c:v>
                </c:pt>
                <c:pt idx="6">
                  <c:v>800</c:v>
                </c:pt>
                <c:pt idx="7">
                  <c:v>900</c:v>
                </c:pt>
                <c:pt idx="8">
                  <c:v>1000</c:v>
                </c:pt>
                <c:pt idx="9">
                  <c:v>1100</c:v>
                </c:pt>
                <c:pt idx="10">
                  <c:v>1200</c:v>
                </c:pt>
                <c:pt idx="11">
                  <c:v>1300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Women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</c:ser>
        <c:marker val="1"/>
        <c:axId val="137163904"/>
        <c:axId val="137165440"/>
      </c:lineChart>
      <c:catAx>
        <c:axId val="137163904"/>
        <c:scaling>
          <c:orientation val="minMax"/>
        </c:scaling>
        <c:axPos val="b"/>
        <c:tickLblPos val="nextTo"/>
        <c:txPr>
          <a:bodyPr/>
          <a:lstStyle/>
          <a:p>
            <a:pPr>
              <a:defRPr sz="700" baseline="0">
                <a:latin typeface="Lucida Sans Unicode" pitchFamily="34" charset="0"/>
              </a:defRPr>
            </a:pPr>
            <a:endParaRPr lang="ko-KR"/>
          </a:p>
        </c:txPr>
        <c:crossAx val="137165440"/>
        <c:crosses val="autoZero"/>
        <c:auto val="1"/>
        <c:lblAlgn val="ctr"/>
        <c:lblOffset val="100"/>
      </c:catAx>
      <c:valAx>
        <c:axId val="1371654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700" baseline="0">
                <a:latin typeface="Lucida Sans Unicode" pitchFamily="34" charset="0"/>
              </a:defRPr>
            </a:pPr>
            <a:endParaRPr lang="ko-KR"/>
          </a:p>
        </c:txPr>
        <c:crossAx val="13716390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700" baseline="0">
              <a:latin typeface="Lucida Sans Unicode" pitchFamily="34" charset="0"/>
            </a:defRPr>
          </a:pPr>
          <a:endParaRPr lang="ko-KR"/>
        </a:p>
      </c:txPr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D8A2696-B367-457D-BE22-ED106CAF2E7B}" type="datetimeFigureOut">
              <a:rPr lang="ko-KR" altLang="en-US"/>
              <a:pPr>
                <a:defRPr/>
              </a:pPr>
              <a:t>2012-11-22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CA0143C-F9E6-45B0-92FA-2EE4D6354D2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88546-9585-4183-99BC-DFD65014AEB3}" type="datetime1">
              <a:rPr lang="ko-KR" altLang="en-US"/>
              <a:pPr>
                <a:defRPr/>
              </a:pPr>
              <a:t>2012-11-22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E7FD0-A785-4890-854E-A27B26A8F07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96773-F334-4365-8648-E4088E2B7262}" type="datetime1">
              <a:rPr lang="ko-KR" altLang="en-US"/>
              <a:pPr>
                <a:defRPr/>
              </a:pPr>
              <a:t>2012-11-22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F0398-BC79-4CE6-A260-B3BF52AC806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6" y="274641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945B4-883B-40C1-BC93-4205F9861A36}" type="datetime1">
              <a:rPr lang="ko-KR" altLang="en-US"/>
              <a:pPr>
                <a:defRPr/>
              </a:pPr>
              <a:t>2012-11-22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0D74C-E663-440D-BDA0-1DAA13521F4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7C8D4-D671-40DE-B8E4-DB697F922B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95B2C-7EE4-4154-B6A9-D2C254D0E5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9594B-AC18-4E4C-A8E9-65BF3D984B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37C6-59DB-4CF0-81D4-0501F9BC20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1DB70-8B62-442D-A976-FFCDFD5B0B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F758E-99BA-4291-AD93-24EBEA5F6C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A7DB4-7469-4B1E-9910-277D8998A4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F91D3-C1B4-45A6-92F8-A31E574DBA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0B0AD-CCEF-43EF-8DD1-8AAB473386E7}" type="datetime1">
              <a:rPr lang="ko-KR" altLang="en-US"/>
              <a:pPr>
                <a:defRPr/>
              </a:pPr>
              <a:t>2012-11-22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A204C-4634-4B10-B588-DD721730831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0BF69-1A03-496F-95FD-4B2F28CEB2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03FCD-8391-4AB8-9D8A-D85E2B5504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8767C-8291-41DC-BD51-8F7C259DC1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5D08-6A9A-4847-A889-B145A3752F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1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6EFA2-EFBA-4795-B6A6-A2A94CD1E77D}" type="datetime1">
              <a:rPr lang="ko-KR" altLang="en-US"/>
              <a:pPr>
                <a:defRPr/>
              </a:pPr>
              <a:t>2012-11-22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1531F-53B3-4202-890E-B8D8FD71FB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E93CD-D6D3-4BE2-BCA2-E8D38ACF134A}" type="datetime1">
              <a:rPr lang="ko-KR" altLang="en-US"/>
              <a:pPr>
                <a:defRPr/>
              </a:pPr>
              <a:t>2012-11-22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3DBB3-0DBF-4416-8580-56B17C2FF31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82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82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C90BC-DB2A-42D7-B313-C7D7B46E4E42}" type="datetime1">
              <a:rPr lang="ko-KR" altLang="en-US"/>
              <a:pPr>
                <a:defRPr/>
              </a:pPr>
              <a:t>2012-11-22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2948C-FEC5-4128-A51E-F088970FBCD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6406A-AA78-4A72-8B68-3BCC343396F4}" type="datetime1">
              <a:rPr lang="ko-KR" altLang="en-US"/>
              <a:pPr>
                <a:defRPr/>
              </a:pPr>
              <a:t>2012-11-22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B73CC-B734-4C1B-88A4-3751A3A7A86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AC155-DCC3-4123-B657-4F173BD6A026}" type="datetime1">
              <a:rPr lang="ko-KR" altLang="en-US"/>
              <a:pPr>
                <a:defRPr/>
              </a:pPr>
              <a:t>2012-11-22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4826F-0857-44F0-8309-ECBB2078AE5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4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1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4FA4E-8401-41B3-92AF-09BCF85A4924}" type="datetime1">
              <a:rPr lang="ko-KR" altLang="en-US"/>
              <a:pPr>
                <a:defRPr/>
              </a:pPr>
              <a:t>2012-11-22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79C47-A31B-4866-BFE6-285AA127265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AFEA9-0DC6-4FD5-99E2-6A74FFEC5A46}" type="datetime1">
              <a:rPr lang="ko-KR" altLang="en-US"/>
              <a:pPr>
                <a:defRPr/>
              </a:pPr>
              <a:t>2012-11-22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88883-6289-4C26-A091-59C2575DF4F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942" r:id="rId1"/>
    <p:sldLayoutId id="2147488943" r:id="rId2"/>
    <p:sldLayoutId id="2147488944" r:id="rId3"/>
    <p:sldLayoutId id="2147488945" r:id="rId4"/>
    <p:sldLayoutId id="2147488946" r:id="rId5"/>
    <p:sldLayoutId id="2147488947" r:id="rId6"/>
    <p:sldLayoutId id="2147488948" r:id="rId7"/>
    <p:sldLayoutId id="2147488949" r:id="rId8"/>
    <p:sldLayoutId id="2147488950" r:id="rId9"/>
    <p:sldLayoutId id="2147488951" r:id="rId10"/>
    <p:sldLayoutId id="2147488952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696C787-75E5-42E3-97FD-340487FF2F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931" r:id="rId1"/>
    <p:sldLayoutId id="2147488932" r:id="rId2"/>
    <p:sldLayoutId id="2147488933" r:id="rId3"/>
    <p:sldLayoutId id="2147488934" r:id="rId4"/>
    <p:sldLayoutId id="2147488935" r:id="rId5"/>
    <p:sldLayoutId id="2147488953" r:id="rId6"/>
    <p:sldLayoutId id="2147488936" r:id="rId7"/>
    <p:sldLayoutId id="2147488937" r:id="rId8"/>
    <p:sldLayoutId id="2147488938" r:id="rId9"/>
    <p:sldLayoutId id="2147488939" r:id="rId10"/>
    <p:sldLayoutId id="2147488940" r:id="rId11"/>
    <p:sldLayoutId id="2147488941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2963" y="2276475"/>
            <a:ext cx="11874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422278" y="2997200"/>
            <a:ext cx="5530854" cy="3899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defTabSz="449263" latinLnBrk="0">
              <a:lnSpc>
                <a:spcPct val="96000"/>
              </a:lnSpc>
              <a:spcBef>
                <a:spcPts val="3375"/>
              </a:spcBef>
              <a:buClr>
                <a:srgbClr val="000000"/>
              </a:buClr>
              <a:buSzPct val="45000"/>
              <a:buFont typeface="StarSymbol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ahoma" pitchFamily="34" charset="0"/>
              </a:rPr>
              <a:t>Nfinity</a:t>
            </a:r>
            <a:r>
              <a:rPr kumimoji="0" lang="en-US" altLang="ko-KR" sz="2000" b="1" dirty="0">
                <a:solidFill>
                  <a:srgbClr val="000000"/>
                </a:solidFill>
                <a:latin typeface="Tahoma" pitchFamily="34" charset="0"/>
              </a:rPr>
              <a:t> Game Portal </a:t>
            </a:r>
            <a:r>
              <a:rPr kumimoji="0" lang="en-US" altLang="ko-KR" sz="2000" b="1" dirty="0" smtClean="0">
                <a:solidFill>
                  <a:srgbClr val="808080"/>
                </a:solidFill>
                <a:latin typeface="Tahoma" pitchFamily="34" charset="0"/>
              </a:rPr>
              <a:t>Admin</a:t>
            </a:r>
            <a:endParaRPr kumimoji="0" lang="en-GB" altLang="ko-KR" sz="2000" b="1" dirty="0">
              <a:solidFill>
                <a:srgbClr val="808080"/>
              </a:solidFill>
              <a:latin typeface="Tahoma" pitchFamily="34" charset="0"/>
            </a:endParaRPr>
          </a:p>
        </p:txBody>
      </p:sp>
      <p:sp>
        <p:nvSpPr>
          <p:cNvPr id="14340" name="Text Box 12"/>
          <p:cNvSpPr txBox="1">
            <a:spLocks noChangeArrowheads="1"/>
          </p:cNvSpPr>
          <p:nvPr/>
        </p:nvSpPr>
        <p:spPr bwMode="auto">
          <a:xfrm>
            <a:off x="4738688" y="4076700"/>
            <a:ext cx="494506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solidFill>
                  <a:srgbClr val="808080"/>
                </a:solidFill>
                <a:latin typeface="Verdana" pitchFamily="34" charset="0"/>
                <a:ea typeface="돋움" pitchFamily="50" charset="-127"/>
              </a:rPr>
              <a:t>6</a:t>
            </a:r>
            <a:r>
              <a:rPr lang="en-US" altLang="ko-KR" sz="800" baseline="30000" dirty="0">
                <a:solidFill>
                  <a:srgbClr val="808080"/>
                </a:solidFill>
                <a:latin typeface="Verdana" pitchFamily="34" charset="0"/>
                <a:ea typeface="돋움" pitchFamily="50" charset="-127"/>
              </a:rPr>
              <a:t>th</a:t>
            </a:r>
            <a:r>
              <a:rPr lang="en-US" altLang="ko-KR" sz="800" dirty="0">
                <a:solidFill>
                  <a:srgbClr val="808080"/>
                </a:solidFill>
                <a:latin typeface="Verdana" pitchFamily="34" charset="0"/>
                <a:ea typeface="돋움" pitchFamily="50" charset="-127"/>
              </a:rPr>
              <a:t> Floor, </a:t>
            </a:r>
            <a:r>
              <a:rPr lang="en-US" altLang="ko-KR" sz="800" dirty="0" err="1">
                <a:solidFill>
                  <a:srgbClr val="808080"/>
                </a:solidFill>
                <a:latin typeface="Verdana" pitchFamily="34" charset="0"/>
                <a:ea typeface="돋움" pitchFamily="50" charset="-127"/>
              </a:rPr>
              <a:t>Daeho</a:t>
            </a:r>
            <a:r>
              <a:rPr lang="en-US" altLang="ko-KR" sz="800" dirty="0">
                <a:solidFill>
                  <a:srgbClr val="808080"/>
                </a:solidFill>
                <a:latin typeface="Verdana" pitchFamily="34" charset="0"/>
                <a:ea typeface="돋움" pitchFamily="50" charset="-127"/>
              </a:rPr>
              <a:t> BLDG. 494-65 </a:t>
            </a:r>
            <a:r>
              <a:rPr lang="en-US" altLang="ko-KR" sz="800" dirty="0" err="1">
                <a:solidFill>
                  <a:srgbClr val="808080"/>
                </a:solidFill>
                <a:latin typeface="Verdana" pitchFamily="34" charset="0"/>
                <a:ea typeface="돋움" pitchFamily="50" charset="-127"/>
              </a:rPr>
              <a:t>Yongkang</a:t>
            </a:r>
            <a:r>
              <a:rPr lang="en-US" altLang="ko-KR" sz="800" dirty="0">
                <a:solidFill>
                  <a:srgbClr val="808080"/>
                </a:solidFill>
                <a:latin typeface="Verdana" pitchFamily="34" charset="0"/>
                <a:ea typeface="돋움" pitchFamily="50" charset="-127"/>
              </a:rPr>
              <a:t>-dong, </a:t>
            </a:r>
            <a:r>
              <a:rPr lang="en-US" altLang="ko-KR" sz="800" dirty="0" err="1">
                <a:solidFill>
                  <a:srgbClr val="808080"/>
                </a:solidFill>
                <a:latin typeface="Verdana" pitchFamily="34" charset="0"/>
                <a:ea typeface="돋움" pitchFamily="50" charset="-127"/>
              </a:rPr>
              <a:t>Mapo-gu</a:t>
            </a:r>
            <a:r>
              <a:rPr lang="en-US" altLang="ko-KR" sz="800" dirty="0">
                <a:solidFill>
                  <a:srgbClr val="808080"/>
                </a:solidFill>
                <a:latin typeface="Verdana" pitchFamily="34" charset="0"/>
                <a:ea typeface="돋움" pitchFamily="50" charset="-127"/>
              </a:rPr>
              <a:t>, Seoul 121-876 Republic of Korea</a:t>
            </a:r>
          </a:p>
          <a:p>
            <a:pPr algn="r"/>
            <a:r>
              <a:rPr lang="en-US" altLang="ko-KR" sz="800" dirty="0">
                <a:solidFill>
                  <a:srgbClr val="808080"/>
                </a:solidFill>
                <a:latin typeface="Verdana" pitchFamily="34" charset="0"/>
                <a:ea typeface="돋움" pitchFamily="50" charset="-127"/>
              </a:rPr>
              <a:t>Tel: +82-2-3444-5474 Fax: +82-2-3273-5474</a:t>
            </a:r>
          </a:p>
          <a:p>
            <a:pPr algn="r"/>
            <a:endParaRPr lang="en-US" altLang="ko-KR" sz="600" b="1" dirty="0">
              <a:solidFill>
                <a:srgbClr val="0099FF"/>
              </a:solidFill>
              <a:latin typeface="Verdana" pitchFamily="34" charset="0"/>
              <a:ea typeface="돋움" pitchFamily="50" charset="-127"/>
            </a:endParaRPr>
          </a:p>
          <a:p>
            <a:pPr algn="r"/>
            <a:r>
              <a:rPr lang="en-US" altLang="ko-KR" sz="800" b="1" dirty="0">
                <a:solidFill>
                  <a:srgbClr val="0099FF"/>
                </a:solidFill>
                <a:latin typeface="Verdana" pitchFamily="34" charset="0"/>
                <a:ea typeface="돋움" pitchFamily="50" charset="-127"/>
              </a:rPr>
              <a:t>www.zepetto.com</a:t>
            </a:r>
          </a:p>
        </p:txBody>
      </p:sp>
      <p:sp>
        <p:nvSpPr>
          <p:cNvPr id="14341" name="Rectangle 13"/>
          <p:cNvSpPr>
            <a:spLocks noChangeArrowheads="1"/>
          </p:cNvSpPr>
          <p:nvPr/>
        </p:nvSpPr>
        <p:spPr bwMode="auto">
          <a:xfrm>
            <a:off x="8196263" y="3586163"/>
            <a:ext cx="1409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GB" sz="1200" b="1">
                <a:solidFill>
                  <a:srgbClr val="000000"/>
                </a:solidFill>
              </a:rPr>
              <a:t> </a:t>
            </a:r>
            <a:r>
              <a:rPr kumimoji="0" lang="en-GB" altLang="ko-KR" sz="1200" b="1">
                <a:solidFill>
                  <a:srgbClr val="000000"/>
                </a:solidFill>
                <a:latin typeface="Verdana" pitchFamily="34" charset="0"/>
              </a:rPr>
              <a:t>Zepetto Corp.</a:t>
            </a:r>
            <a:endParaRPr kumimoji="0" lang="en-US" altLang="ko-KR" sz="1200" b="1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4342" name="Rectangle 14"/>
          <p:cNvSpPr>
            <a:spLocks noChangeArrowheads="1"/>
          </p:cNvSpPr>
          <p:nvPr/>
        </p:nvSpPr>
        <p:spPr bwMode="auto">
          <a:xfrm>
            <a:off x="6980238" y="3802063"/>
            <a:ext cx="25225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800" b="1">
                <a:solidFill>
                  <a:srgbClr val="808080"/>
                </a:solidFill>
                <a:latin typeface="Verdana" pitchFamily="34" charset="0"/>
                <a:ea typeface="돋움" pitchFamily="50" charset="-127"/>
              </a:rPr>
              <a:t>From Console to Online</a:t>
            </a:r>
            <a:r>
              <a:rPr kumimoji="0" lang="en-GB" altLang="ko-KR" sz="800" b="1">
                <a:solidFill>
                  <a:srgbClr val="808080"/>
                </a:solidFill>
                <a:latin typeface="Verdana" pitchFamily="34" charset="0"/>
                <a:ea typeface="돋움" pitchFamily="50" charset="-127"/>
              </a:rPr>
              <a:t> Game Developer</a:t>
            </a:r>
            <a:endParaRPr kumimoji="0" lang="en-US" altLang="ko-KR" sz="800" b="1">
              <a:solidFill>
                <a:srgbClr val="808080"/>
              </a:solidFill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14343" name="Line 16"/>
          <p:cNvSpPr>
            <a:spLocks noChangeShapeType="1"/>
          </p:cNvSpPr>
          <p:nvPr/>
        </p:nvSpPr>
        <p:spPr bwMode="auto">
          <a:xfrm>
            <a:off x="439738" y="3386138"/>
            <a:ext cx="9194800" cy="42862"/>
          </a:xfrm>
          <a:prstGeom prst="line">
            <a:avLst/>
          </a:prstGeom>
          <a:noFill/>
          <a:ln w="3600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그림 10" descr="N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087438"/>
            <a:ext cx="1071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55"/>
          <p:cNvGrpSpPr>
            <a:grpSpLocks/>
          </p:cNvGrpSpPr>
          <p:nvPr/>
        </p:nvGrpSpPr>
        <p:grpSpPr bwMode="auto">
          <a:xfrm>
            <a:off x="434975" y="5572140"/>
            <a:ext cx="6518275" cy="290513"/>
            <a:chOff x="435737" y="6453538"/>
            <a:chExt cx="6517527" cy="290161"/>
          </a:xfrm>
        </p:grpSpPr>
        <p:sp>
          <p:nvSpPr>
            <p:cNvPr id="49" name="직사각형 48"/>
            <p:cNvSpPr/>
            <p:nvPr/>
          </p:nvSpPr>
          <p:spPr>
            <a:xfrm>
              <a:off x="524627" y="6453538"/>
              <a:ext cx="6225461" cy="2901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Lucida Sans Typewriter" pitchFamily="49" charset="0"/>
              </a:endParaRPr>
            </a:p>
          </p:txBody>
        </p:sp>
        <p:sp>
          <p:nvSpPr>
            <p:cNvPr id="11283" name="TextBox 44"/>
            <p:cNvSpPr txBox="1">
              <a:spLocks noChangeArrowheads="1"/>
            </p:cNvSpPr>
            <p:nvPr/>
          </p:nvSpPr>
          <p:spPr bwMode="auto">
            <a:xfrm>
              <a:off x="435737" y="6468927"/>
              <a:ext cx="11596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2"/>
                  </a:solidFill>
                  <a:latin typeface="Lucida Sans" pitchFamily="34" charset="0"/>
                </a:rPr>
                <a:t>Nfinity Games</a:t>
              </a:r>
              <a:endParaRPr lang="ko-KR" altLang="en-US" sz="1000" b="1">
                <a:solidFill>
                  <a:schemeClr val="bg2"/>
                </a:solidFill>
                <a:latin typeface="Lucida Sans" pitchFamily="34" charset="0"/>
              </a:endParaRPr>
            </a:p>
          </p:txBody>
        </p:sp>
        <p:sp>
          <p:nvSpPr>
            <p:cNvPr id="11284" name="TextBox 46"/>
            <p:cNvSpPr txBox="1">
              <a:spLocks noChangeArrowheads="1"/>
            </p:cNvSpPr>
            <p:nvPr/>
          </p:nvSpPr>
          <p:spPr bwMode="auto">
            <a:xfrm>
              <a:off x="1814491" y="6453538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9900"/>
                  </a:solidFill>
                  <a:latin typeface="Bodoni MT Black" pitchFamily="18" charset="0"/>
                </a:rPr>
                <a:t>MMORPG</a:t>
              </a:r>
              <a:endParaRPr lang="ko-KR" altLang="en-US" sz="1100" b="1" dirty="0">
                <a:solidFill>
                  <a:srgbClr val="FF9900"/>
                </a:solidFill>
                <a:latin typeface="Bodoni MT Black" pitchFamily="18" charset="0"/>
              </a:endParaRPr>
            </a:p>
          </p:txBody>
        </p:sp>
        <p:sp>
          <p:nvSpPr>
            <p:cNvPr id="11285" name="TextBox 47"/>
            <p:cNvSpPr txBox="1">
              <a:spLocks noChangeArrowheads="1"/>
            </p:cNvSpPr>
            <p:nvPr/>
          </p:nvSpPr>
          <p:spPr bwMode="auto">
            <a:xfrm>
              <a:off x="3452802" y="6500834"/>
              <a:ext cx="35004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About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Privacy Policy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Terms of 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User Abuse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Contact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Premium PC Cafe</a:t>
              </a:r>
              <a:r>
                <a:rPr lang="en-US" altLang="ko-KR" sz="600">
                  <a:latin typeface="Lucida Sans Unicode" pitchFamily="34" charset="0"/>
                  <a:cs typeface="Lucida Sans Unicode" pitchFamily="34" charset="0"/>
                </a:rPr>
                <a:t> </a:t>
              </a:r>
              <a:endParaRPr lang="ko-KR" altLang="en-US" sz="60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1286" name="TextBox 50"/>
            <p:cNvSpPr txBox="1">
              <a:spLocks noChangeArrowheads="1"/>
            </p:cNvSpPr>
            <p:nvPr/>
          </p:nvSpPr>
          <p:spPr bwMode="auto">
            <a:xfrm>
              <a:off x="1166786" y="6459402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>
                  <a:latin typeface="Bodoni MT Black" pitchFamily="18" charset="0"/>
                </a:rPr>
                <a:t>PB</a:t>
              </a:r>
              <a:endParaRPr lang="ko-KR" altLang="en-US" sz="1100" b="1">
                <a:latin typeface="Bodoni MT Black" pitchFamily="18" charset="0"/>
              </a:endParaRPr>
            </a:p>
          </p:txBody>
        </p:sp>
      </p:grp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531819" y="1421421"/>
            <a:ext cx="11423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latin typeface="Lucida Sans" pitchFamily="34" charset="0"/>
              </a:rPr>
              <a:t>Admin pages</a:t>
            </a:r>
            <a:endParaRPr lang="ko-KR" altLang="en-US" sz="800" b="1" dirty="0">
              <a:latin typeface="Lucida Sans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103035" y="1509713"/>
            <a:ext cx="16818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/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Games Admin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8134350" y="714356"/>
            <a:ext cx="838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Send DM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167446" y="1355711"/>
            <a:ext cx="650875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Log out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21" name="TextBox 57"/>
          <p:cNvSpPr txBox="1">
            <a:spLocks noChangeArrowheads="1"/>
          </p:cNvSpPr>
          <p:nvPr/>
        </p:nvSpPr>
        <p:spPr bwMode="auto">
          <a:xfrm>
            <a:off x="5381628" y="1315120"/>
            <a:ext cx="179069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Lucida Sans" pitchFamily="34" charset="0"/>
              </a:rPr>
              <a:t>Hello, Name</a:t>
            </a:r>
            <a:endParaRPr lang="ko-KR" altLang="en-US" sz="800" dirty="0">
              <a:latin typeface="Lucida Sans" pitchFamily="34" charset="0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444626" y="2000240"/>
          <a:ext cx="1024169" cy="170022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4169"/>
              </a:tblGrid>
              <a:tr h="242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Home</a:t>
                      </a:r>
                      <a:endParaRPr lang="ko-KR" altLang="en-US" sz="800" b="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News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CS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User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DM</a:t>
                      </a:r>
                      <a:endParaRPr lang="ko-KR" altLang="en-US" sz="800" b="1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-List</a:t>
                      </a:r>
                      <a:endParaRPr lang="ko-KR" altLang="en-US" sz="800" b="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Admin*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738422" y="2000240"/>
          <a:ext cx="3746499" cy="27663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46499"/>
              </a:tblGrid>
              <a:tr h="21431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8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Send DM</a:t>
                      </a:r>
                      <a:endParaRPr kumimoji="0" lang="ko-KR" altLang="en-US" sz="8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kumimoji="0"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Category: 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kumimoji="0"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To: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88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endParaRPr kumimoji="0" lang="ko-KR" altLang="en-US" sz="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0883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kumimoji="0" lang="ko-KR" altLang="en-US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모서리가 둥근 직사각형 28"/>
          <p:cNvSpPr>
            <a:spLocks/>
          </p:cNvSpPr>
          <p:nvPr/>
        </p:nvSpPr>
        <p:spPr>
          <a:xfrm>
            <a:off x="2738422" y="4933065"/>
            <a:ext cx="928692" cy="273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Lucida Sans Unicode" pitchFamily="34" charset="0"/>
                <a:cs typeface="Lucida Sans Unicode" pitchFamily="34" charset="0"/>
              </a:rPr>
              <a:t>← List</a:t>
            </a:r>
            <a:endParaRPr kumimoji="0" lang="ko-KR" altLang="en-US" sz="1000" b="1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2" name="모서리가 둥근 직사각형 31"/>
          <p:cNvSpPr>
            <a:spLocks/>
          </p:cNvSpPr>
          <p:nvPr/>
        </p:nvSpPr>
        <p:spPr>
          <a:xfrm>
            <a:off x="5497986" y="4933065"/>
            <a:ext cx="928692" cy="273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Lucida Sans Unicode" pitchFamily="34" charset="0"/>
                <a:cs typeface="Lucida Sans Unicode" pitchFamily="34" charset="0"/>
              </a:rPr>
              <a:t>Send</a:t>
            </a:r>
            <a:endParaRPr kumimoji="0" lang="ko-KR" altLang="en-US" sz="1000" b="1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15355" y="2670170"/>
            <a:ext cx="630238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11195" y="2448340"/>
            <a:ext cx="648000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Portal ▼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959447" y="2239657"/>
            <a:ext cx="179388" cy="1809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latin typeface="Lucida Sans" pitchFamily="34" charset="0"/>
              </a:rPr>
              <a:t>1</a:t>
            </a:r>
            <a:endParaRPr lang="ko-KR" altLang="en-US" sz="700" b="1" dirty="0">
              <a:latin typeface="Lucida Sans" pitchFamily="34" charset="0"/>
            </a:endParaRPr>
          </a:p>
        </p:txBody>
      </p:sp>
      <p:sp>
        <p:nvSpPr>
          <p:cNvPr id="57" name="TextBox 78"/>
          <p:cNvSpPr txBox="1">
            <a:spLocks noChangeArrowheads="1"/>
          </p:cNvSpPr>
          <p:nvPr/>
        </p:nvSpPr>
        <p:spPr bwMode="auto">
          <a:xfrm>
            <a:off x="8120063" y="3433399"/>
            <a:ext cx="174783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ts val="2400"/>
              </a:lnSpc>
              <a:buFontTx/>
              <a:buAutoNum type="arabicPeriod"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All | Portal | PB | BG | Game3</a:t>
            </a:r>
          </a:p>
          <a:p>
            <a:pPr marL="228600" indent="-228600">
              <a:lnSpc>
                <a:spcPts val="2400"/>
              </a:lnSpc>
              <a:buFontTx/>
              <a:buAutoNum type="arabicPeriod"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Portal(ALL) |</a:t>
            </a:r>
            <a:b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PB | BG | Game3 | Select(User Search)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선택가능</a:t>
            </a: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064240" y="2668583"/>
            <a:ext cx="388694" cy="11747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ea typeface="+mn-ea"/>
              </a:rPr>
              <a:t>Search</a:t>
            </a:r>
            <a:endParaRPr kumimoji="0" lang="en-US" altLang="ko-KR" sz="600" dirty="0">
              <a:solidFill>
                <a:schemeClr val="bg1">
                  <a:lumMod val="65000"/>
                </a:schemeClr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75422" y="3209927"/>
            <a:ext cx="3151256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40707" y="3362326"/>
            <a:ext cx="3585971" cy="13588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12094" y="2285992"/>
            <a:ext cx="648000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Portal ▼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52868" y="2441426"/>
            <a:ext cx="179388" cy="1809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latin typeface="Lucida Sans" pitchFamily="34" charset="0"/>
              </a:rPr>
              <a:t>2</a:t>
            </a:r>
            <a:endParaRPr lang="ko-KR" altLang="en-US" sz="700" b="1" dirty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그림 10" descr="N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087438"/>
            <a:ext cx="1071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55"/>
          <p:cNvGrpSpPr>
            <a:grpSpLocks/>
          </p:cNvGrpSpPr>
          <p:nvPr/>
        </p:nvGrpSpPr>
        <p:grpSpPr bwMode="auto">
          <a:xfrm>
            <a:off x="434975" y="5572140"/>
            <a:ext cx="6518275" cy="290513"/>
            <a:chOff x="435737" y="6453538"/>
            <a:chExt cx="6517527" cy="290161"/>
          </a:xfrm>
        </p:grpSpPr>
        <p:sp>
          <p:nvSpPr>
            <p:cNvPr id="49" name="직사각형 48"/>
            <p:cNvSpPr/>
            <p:nvPr/>
          </p:nvSpPr>
          <p:spPr>
            <a:xfrm>
              <a:off x="524627" y="6453538"/>
              <a:ext cx="6225461" cy="2901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Lucida Sans Typewriter" pitchFamily="49" charset="0"/>
              </a:endParaRPr>
            </a:p>
          </p:txBody>
        </p:sp>
        <p:sp>
          <p:nvSpPr>
            <p:cNvPr id="11283" name="TextBox 44"/>
            <p:cNvSpPr txBox="1">
              <a:spLocks noChangeArrowheads="1"/>
            </p:cNvSpPr>
            <p:nvPr/>
          </p:nvSpPr>
          <p:spPr bwMode="auto">
            <a:xfrm>
              <a:off x="435737" y="6468927"/>
              <a:ext cx="11596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2"/>
                  </a:solidFill>
                  <a:latin typeface="Lucida Sans" pitchFamily="34" charset="0"/>
                </a:rPr>
                <a:t>Nfinity Games</a:t>
              </a:r>
              <a:endParaRPr lang="ko-KR" altLang="en-US" sz="1000" b="1">
                <a:solidFill>
                  <a:schemeClr val="bg2"/>
                </a:solidFill>
                <a:latin typeface="Lucida Sans" pitchFamily="34" charset="0"/>
              </a:endParaRPr>
            </a:p>
          </p:txBody>
        </p:sp>
        <p:sp>
          <p:nvSpPr>
            <p:cNvPr id="11284" name="TextBox 46"/>
            <p:cNvSpPr txBox="1">
              <a:spLocks noChangeArrowheads="1"/>
            </p:cNvSpPr>
            <p:nvPr/>
          </p:nvSpPr>
          <p:spPr bwMode="auto">
            <a:xfrm>
              <a:off x="1814491" y="6453538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9900"/>
                  </a:solidFill>
                  <a:latin typeface="Bodoni MT Black" pitchFamily="18" charset="0"/>
                </a:rPr>
                <a:t>MMORPG</a:t>
              </a:r>
              <a:endParaRPr lang="ko-KR" altLang="en-US" sz="1100" b="1" dirty="0">
                <a:solidFill>
                  <a:srgbClr val="FF9900"/>
                </a:solidFill>
                <a:latin typeface="Bodoni MT Black" pitchFamily="18" charset="0"/>
              </a:endParaRPr>
            </a:p>
          </p:txBody>
        </p:sp>
        <p:sp>
          <p:nvSpPr>
            <p:cNvPr id="11285" name="TextBox 47"/>
            <p:cNvSpPr txBox="1">
              <a:spLocks noChangeArrowheads="1"/>
            </p:cNvSpPr>
            <p:nvPr/>
          </p:nvSpPr>
          <p:spPr bwMode="auto">
            <a:xfrm>
              <a:off x="3452802" y="6500834"/>
              <a:ext cx="35004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About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Privacy Policy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Terms of 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User Abuse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Contact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Premium PC Cafe</a:t>
              </a:r>
              <a:r>
                <a:rPr lang="en-US" altLang="ko-KR" sz="600">
                  <a:latin typeface="Lucida Sans Unicode" pitchFamily="34" charset="0"/>
                  <a:cs typeface="Lucida Sans Unicode" pitchFamily="34" charset="0"/>
                </a:rPr>
                <a:t> </a:t>
              </a:r>
              <a:endParaRPr lang="ko-KR" altLang="en-US" sz="60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1286" name="TextBox 50"/>
            <p:cNvSpPr txBox="1">
              <a:spLocks noChangeArrowheads="1"/>
            </p:cNvSpPr>
            <p:nvPr/>
          </p:nvSpPr>
          <p:spPr bwMode="auto">
            <a:xfrm>
              <a:off x="1166786" y="6459402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>
                  <a:latin typeface="Bodoni MT Black" pitchFamily="18" charset="0"/>
                </a:rPr>
                <a:t>PB</a:t>
              </a:r>
              <a:endParaRPr lang="ko-KR" altLang="en-US" sz="1100" b="1">
                <a:latin typeface="Bodoni MT Black" pitchFamily="18" charset="0"/>
              </a:endParaRPr>
            </a:p>
          </p:txBody>
        </p:sp>
      </p:grp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531819" y="1421421"/>
            <a:ext cx="11423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latin typeface="Lucida Sans" pitchFamily="34" charset="0"/>
              </a:rPr>
              <a:t>Admin pages</a:t>
            </a:r>
            <a:endParaRPr lang="ko-KR" altLang="en-US" sz="800" b="1" dirty="0">
              <a:latin typeface="Lucida Sans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103035" y="1509713"/>
            <a:ext cx="16818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/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Games Admin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8134350" y="714356"/>
            <a:ext cx="838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Send DM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167446" y="1355711"/>
            <a:ext cx="650875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Log out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21" name="TextBox 57"/>
          <p:cNvSpPr txBox="1">
            <a:spLocks noChangeArrowheads="1"/>
          </p:cNvSpPr>
          <p:nvPr/>
        </p:nvSpPr>
        <p:spPr bwMode="auto">
          <a:xfrm>
            <a:off x="5381628" y="1315120"/>
            <a:ext cx="179069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Lucida Sans" pitchFamily="34" charset="0"/>
              </a:rPr>
              <a:t>Hello, Name</a:t>
            </a:r>
            <a:endParaRPr lang="ko-KR" altLang="en-US" sz="800" dirty="0">
              <a:latin typeface="Lucida Sans" pitchFamily="34" charset="0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444626" y="2000240"/>
          <a:ext cx="1024169" cy="170022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4169"/>
              </a:tblGrid>
              <a:tr h="242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Home</a:t>
                      </a:r>
                      <a:endParaRPr lang="ko-KR" altLang="en-US" sz="800" b="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News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CS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User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DM</a:t>
                      </a:r>
                      <a:endParaRPr lang="ko-KR" altLang="en-US" sz="800" b="1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-List</a:t>
                      </a:r>
                      <a:endParaRPr lang="ko-KR" altLang="en-US" sz="800" b="1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Admin*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TextBox 78"/>
          <p:cNvSpPr txBox="1">
            <a:spLocks noChangeArrowheads="1"/>
          </p:cNvSpPr>
          <p:nvPr/>
        </p:nvSpPr>
        <p:spPr bwMode="auto">
          <a:xfrm>
            <a:off x="8120063" y="3433399"/>
            <a:ext cx="17478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ts val="2400"/>
              </a:lnSpc>
              <a:buFontTx/>
              <a:buAutoNum type="arabicPeriod"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를 제외한 대상 표시</a:t>
            </a: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340137" y="1979560"/>
            <a:ext cx="714375" cy="142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6" name="Picture 76" descr="D:\자료\icon\20-glyph-icons\glyph-icons-black\magnifying-glas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13016" y="1988791"/>
            <a:ext cx="126000" cy="126000"/>
          </a:xfrm>
          <a:prstGeom prst="rect">
            <a:avLst/>
          </a:prstGeom>
          <a:noFill/>
        </p:spPr>
      </p:pic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2616506" y="2193088"/>
          <a:ext cx="4667716" cy="30933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36230"/>
                <a:gridCol w="1571636"/>
                <a:gridCol w="785818"/>
                <a:gridCol w="428628"/>
                <a:gridCol w="428628"/>
                <a:gridCol w="1116776"/>
              </a:tblGrid>
              <a:tr h="237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#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Subject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Categories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From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Sent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Date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2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u="sng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This is a</a:t>
                      </a:r>
                      <a:r>
                        <a:rPr lang="en-US" altLang="ko-KR" sz="800" u="sng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subject</a:t>
                      </a:r>
                      <a:endParaRPr lang="ko-KR" altLang="en-US" sz="800" u="sng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u="sng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GM7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09.01.2012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00:00</a:t>
                      </a:r>
                      <a:endParaRPr lang="ko-KR" altLang="en-US" sz="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09.01.2012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00:00</a:t>
                      </a:r>
                      <a:endParaRPr lang="ko-KR" altLang="en-US" sz="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977482" y="5300647"/>
            <a:ext cx="17065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Lucida Sans Typewriter" pitchFamily="49" charset="0"/>
                <a:cs typeface="Lucida Sans Unicode" pitchFamily="34" charset="0"/>
              </a:rPr>
              <a:t>◀ 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1 </a:t>
            </a:r>
            <a:r>
              <a:rPr lang="en-US" altLang="ko-KR" sz="700" u="sng" dirty="0" smtClean="0">
                <a:latin typeface="Lucida Sans Typewriter" pitchFamily="49" charset="0"/>
                <a:cs typeface="Lucida Sans Unicode" pitchFamily="34" charset="0"/>
              </a:rPr>
              <a:t>2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 </a:t>
            </a:r>
            <a:r>
              <a:rPr lang="en-US" altLang="ko-KR" sz="700" u="sng" dirty="0" smtClean="0">
                <a:latin typeface="Lucida Sans Typewriter" pitchFamily="49" charset="0"/>
                <a:cs typeface="Lucida Sans Unicode" pitchFamily="34" charset="0"/>
              </a:rPr>
              <a:t>3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 </a:t>
            </a:r>
            <a:r>
              <a:rPr lang="en-US" altLang="ko-KR" sz="700" u="sng" dirty="0" smtClean="0">
                <a:latin typeface="Lucida Sans Typewriter" pitchFamily="49" charset="0"/>
                <a:cs typeface="Lucida Sans Unicode" pitchFamily="34" charset="0"/>
              </a:rPr>
              <a:t>4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 </a:t>
            </a:r>
            <a:r>
              <a:rPr lang="en-US" altLang="ko-KR" sz="700" u="sng" dirty="0" smtClean="0">
                <a:latin typeface="Lucida Sans Typewriter" pitchFamily="49" charset="0"/>
                <a:cs typeface="Lucida Sans Unicode" pitchFamily="34" charset="0"/>
              </a:rPr>
              <a:t>5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 </a:t>
            </a:r>
            <a:r>
              <a:rPr lang="ko-KR" altLang="en-US" sz="700" dirty="0" smtClean="0">
                <a:latin typeface="Lucida Sans Typewriter" pitchFamily="49" charset="0"/>
                <a:cs typeface="Lucida Sans Unicode" pitchFamily="34" charset="0"/>
              </a:rPr>
              <a:t>▶</a:t>
            </a:r>
            <a:endParaRPr lang="ko-KR" altLang="en-US" sz="700" dirty="0">
              <a:latin typeface="Lucida Sans Typewriter" pitchFamily="49" charset="0"/>
              <a:cs typeface="Lucida Sans Unicode" pitchFamily="34" charset="0"/>
            </a:endParaRPr>
          </a:p>
        </p:txBody>
      </p:sp>
      <p:sp>
        <p:nvSpPr>
          <p:cNvPr id="35" name="줄무늬가 있는 오른쪽 화살표 34"/>
          <p:cNvSpPr/>
          <p:nvPr/>
        </p:nvSpPr>
        <p:spPr>
          <a:xfrm rot="5400000">
            <a:off x="4683125" y="4346549"/>
            <a:ext cx="322262" cy="550862"/>
          </a:xfrm>
          <a:prstGeom prst="stripedRightArrow">
            <a:avLst>
              <a:gd name="adj1" fmla="val 50000"/>
              <a:gd name="adj2" fmla="val 47115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2616506" y="1988791"/>
            <a:ext cx="563214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Send DM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16554" y="2000240"/>
            <a:ext cx="179388" cy="1809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latin typeface="Lucida Sans" pitchFamily="34" charset="0"/>
              </a:rPr>
              <a:t>1</a:t>
            </a:r>
            <a:endParaRPr lang="ko-KR" altLang="en-US" sz="700" b="1" dirty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그림 10" descr="N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087438"/>
            <a:ext cx="1071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55"/>
          <p:cNvGrpSpPr>
            <a:grpSpLocks/>
          </p:cNvGrpSpPr>
          <p:nvPr/>
        </p:nvGrpSpPr>
        <p:grpSpPr bwMode="auto">
          <a:xfrm>
            <a:off x="434975" y="5572140"/>
            <a:ext cx="6518275" cy="290513"/>
            <a:chOff x="435737" y="6453538"/>
            <a:chExt cx="6517527" cy="290161"/>
          </a:xfrm>
        </p:grpSpPr>
        <p:sp>
          <p:nvSpPr>
            <p:cNvPr id="49" name="직사각형 48"/>
            <p:cNvSpPr/>
            <p:nvPr/>
          </p:nvSpPr>
          <p:spPr>
            <a:xfrm>
              <a:off x="524627" y="6453538"/>
              <a:ext cx="6225461" cy="2901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Lucida Sans Typewriter" pitchFamily="49" charset="0"/>
              </a:endParaRPr>
            </a:p>
          </p:txBody>
        </p:sp>
        <p:sp>
          <p:nvSpPr>
            <p:cNvPr id="11283" name="TextBox 44"/>
            <p:cNvSpPr txBox="1">
              <a:spLocks noChangeArrowheads="1"/>
            </p:cNvSpPr>
            <p:nvPr/>
          </p:nvSpPr>
          <p:spPr bwMode="auto">
            <a:xfrm>
              <a:off x="435737" y="6468927"/>
              <a:ext cx="11596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2"/>
                  </a:solidFill>
                  <a:latin typeface="Lucida Sans" pitchFamily="34" charset="0"/>
                </a:rPr>
                <a:t>Nfinity Games</a:t>
              </a:r>
              <a:endParaRPr lang="ko-KR" altLang="en-US" sz="1000" b="1">
                <a:solidFill>
                  <a:schemeClr val="bg2"/>
                </a:solidFill>
                <a:latin typeface="Lucida Sans" pitchFamily="34" charset="0"/>
              </a:endParaRPr>
            </a:p>
          </p:txBody>
        </p:sp>
        <p:sp>
          <p:nvSpPr>
            <p:cNvPr id="11284" name="TextBox 46"/>
            <p:cNvSpPr txBox="1">
              <a:spLocks noChangeArrowheads="1"/>
            </p:cNvSpPr>
            <p:nvPr/>
          </p:nvSpPr>
          <p:spPr bwMode="auto">
            <a:xfrm>
              <a:off x="1814491" y="6453538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9900"/>
                  </a:solidFill>
                  <a:latin typeface="Bodoni MT Black" pitchFamily="18" charset="0"/>
                </a:rPr>
                <a:t>MMORPG</a:t>
              </a:r>
              <a:endParaRPr lang="ko-KR" altLang="en-US" sz="1100" b="1" dirty="0">
                <a:solidFill>
                  <a:srgbClr val="FF9900"/>
                </a:solidFill>
                <a:latin typeface="Bodoni MT Black" pitchFamily="18" charset="0"/>
              </a:endParaRPr>
            </a:p>
          </p:txBody>
        </p:sp>
        <p:sp>
          <p:nvSpPr>
            <p:cNvPr id="11285" name="TextBox 47"/>
            <p:cNvSpPr txBox="1">
              <a:spLocks noChangeArrowheads="1"/>
            </p:cNvSpPr>
            <p:nvPr/>
          </p:nvSpPr>
          <p:spPr bwMode="auto">
            <a:xfrm>
              <a:off x="3452802" y="6500834"/>
              <a:ext cx="35004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About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Privacy Policy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Terms of 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User Abuse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Contact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Premium PC Cafe</a:t>
              </a:r>
              <a:r>
                <a:rPr lang="en-US" altLang="ko-KR" sz="600">
                  <a:latin typeface="Lucida Sans Unicode" pitchFamily="34" charset="0"/>
                  <a:cs typeface="Lucida Sans Unicode" pitchFamily="34" charset="0"/>
                </a:rPr>
                <a:t> </a:t>
              </a:r>
              <a:endParaRPr lang="ko-KR" altLang="en-US" sz="60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1286" name="TextBox 50"/>
            <p:cNvSpPr txBox="1">
              <a:spLocks noChangeArrowheads="1"/>
            </p:cNvSpPr>
            <p:nvPr/>
          </p:nvSpPr>
          <p:spPr bwMode="auto">
            <a:xfrm>
              <a:off x="1166786" y="6459402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>
                  <a:latin typeface="Bodoni MT Black" pitchFamily="18" charset="0"/>
                </a:rPr>
                <a:t>PB</a:t>
              </a:r>
              <a:endParaRPr lang="ko-KR" altLang="en-US" sz="1100" b="1">
                <a:latin typeface="Bodoni MT Black" pitchFamily="18" charset="0"/>
              </a:endParaRPr>
            </a:p>
          </p:txBody>
        </p:sp>
      </p:grp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531819" y="1421421"/>
            <a:ext cx="11423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latin typeface="Lucida Sans" pitchFamily="34" charset="0"/>
              </a:rPr>
              <a:t>Admin pages</a:t>
            </a:r>
            <a:endParaRPr lang="ko-KR" altLang="en-US" sz="800" b="1" dirty="0">
              <a:latin typeface="Lucida Sans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103035" y="1509713"/>
            <a:ext cx="16818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/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Games Admin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8134350" y="714356"/>
            <a:ext cx="15279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Admin member list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167446" y="1355711"/>
            <a:ext cx="650875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Log out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21" name="TextBox 57"/>
          <p:cNvSpPr txBox="1">
            <a:spLocks noChangeArrowheads="1"/>
          </p:cNvSpPr>
          <p:nvPr/>
        </p:nvSpPr>
        <p:spPr bwMode="auto">
          <a:xfrm>
            <a:off x="5381628" y="1315120"/>
            <a:ext cx="179069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Lucida Sans" pitchFamily="34" charset="0"/>
              </a:rPr>
              <a:t>Hello, Name</a:t>
            </a:r>
            <a:endParaRPr lang="ko-KR" altLang="en-US" sz="800" dirty="0">
              <a:latin typeface="Lucida Sans" pitchFamily="34" charset="0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444626" y="2000240"/>
          <a:ext cx="1024169" cy="242889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4169"/>
              </a:tblGrid>
              <a:tr h="242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Home</a:t>
                      </a:r>
                      <a:endParaRPr lang="ko-KR" altLang="en-US" sz="800" b="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News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CS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User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</a:t>
                      </a:r>
                      <a:endParaRPr lang="ko-KR" altLang="en-US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Admin*</a:t>
                      </a:r>
                      <a:endParaRPr lang="ko-KR" altLang="en-US" sz="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800" b="1" dirty="0" smtClean="0"/>
                        <a:t>List</a:t>
                      </a:r>
                      <a:endParaRPr lang="ko-KR" altLang="en-US" sz="800" b="1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-History</a:t>
                      </a:r>
                      <a:endParaRPr lang="ko-KR" altLang="en-US" sz="800" b="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6167446" y="1786712"/>
            <a:ext cx="714375" cy="142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5" name="Picture 76" descr="D:\자료\icon\20-glyph-icons\glyph-icons-black\magnifying-glas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940325" y="1795943"/>
            <a:ext cx="126000" cy="126000"/>
          </a:xfrm>
          <a:prstGeom prst="rect">
            <a:avLst/>
          </a:prstGeom>
          <a:noFill/>
        </p:spPr>
      </p:pic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616506" y="2000240"/>
          <a:ext cx="5122575" cy="321426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46580"/>
                <a:gridCol w="375402"/>
                <a:gridCol w="571504"/>
                <a:gridCol w="531423"/>
                <a:gridCol w="1325965"/>
                <a:gridCol w="1214446"/>
                <a:gridCol w="857255"/>
              </a:tblGrid>
              <a:tr h="23789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#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Dept.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Email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Last login</a:t>
                      </a:r>
                      <a:r>
                        <a:rPr lang="en-US" altLang="ko-KR" sz="800" baseline="0" dirty="0" smtClean="0"/>
                        <a:t> Date 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IP</a:t>
                      </a:r>
                      <a:endParaRPr lang="ko-KR" alt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2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USER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baseline="0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>
                          <a:solidFill>
                            <a:srgbClr val="002060"/>
                          </a:solidFill>
                        </a:rPr>
                        <a:t>abcd@email.com</a:t>
                      </a:r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09.01.2012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00:00</a:t>
                      </a:r>
                      <a:endParaRPr lang="ko-KR" altLang="en-US" sz="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000.000.000</a:t>
                      </a:r>
                      <a:endParaRPr lang="ko-KR" altLang="en-US" sz="800" dirty="0" smtClean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SUPER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baseline="0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 smtClean="0">
                          <a:solidFill>
                            <a:srgbClr val="002060"/>
                          </a:solidFill>
                        </a:rPr>
                        <a:t>abcd@email.com</a:t>
                      </a:r>
                      <a:endParaRPr lang="ko-KR" altLang="en-US" sz="800" u="sng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09.01.2012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00:00</a:t>
                      </a:r>
                      <a:endParaRPr lang="ko-KR" altLang="en-US" sz="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000.000.000</a:t>
                      </a:r>
                      <a:endParaRPr lang="ko-KR" altLang="en-US" sz="8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CS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baseline="0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 smtClean="0">
                          <a:solidFill>
                            <a:srgbClr val="002060"/>
                          </a:solidFill>
                        </a:rPr>
                        <a:t>abcd@email.com</a:t>
                      </a:r>
                      <a:endParaRPr lang="ko-KR" altLang="en-US" sz="800" u="sng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baseline="0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 smtClean="0">
                          <a:solidFill>
                            <a:srgbClr val="002060"/>
                          </a:solidFill>
                        </a:rPr>
                        <a:t>abcd@email.com</a:t>
                      </a:r>
                      <a:endParaRPr lang="ko-KR" altLang="en-US" sz="800" u="sng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baseline="0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baseline="0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baseline="0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baseline="0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baseline="0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baseline="0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977482" y="5314906"/>
            <a:ext cx="17065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Lucida Sans Typewriter" pitchFamily="49" charset="0"/>
                <a:cs typeface="Lucida Sans Unicode" pitchFamily="34" charset="0"/>
              </a:rPr>
              <a:t>◀ 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1 </a:t>
            </a:r>
            <a:r>
              <a:rPr lang="en-US" altLang="ko-KR" sz="700" u="sng" dirty="0" smtClean="0">
                <a:latin typeface="Lucida Sans Typewriter" pitchFamily="49" charset="0"/>
                <a:cs typeface="Lucida Sans Unicode" pitchFamily="34" charset="0"/>
              </a:rPr>
              <a:t>2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 </a:t>
            </a:r>
            <a:r>
              <a:rPr lang="en-US" altLang="ko-KR" sz="700" u="sng" dirty="0" smtClean="0">
                <a:latin typeface="Lucida Sans Typewriter" pitchFamily="49" charset="0"/>
                <a:cs typeface="Lucida Sans Unicode" pitchFamily="34" charset="0"/>
              </a:rPr>
              <a:t>3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 </a:t>
            </a:r>
            <a:r>
              <a:rPr lang="en-US" altLang="ko-KR" sz="700" u="sng" dirty="0" smtClean="0">
                <a:latin typeface="Lucida Sans Typewriter" pitchFamily="49" charset="0"/>
                <a:cs typeface="Lucida Sans Unicode" pitchFamily="34" charset="0"/>
              </a:rPr>
              <a:t>4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 </a:t>
            </a:r>
            <a:r>
              <a:rPr lang="en-US" altLang="ko-KR" sz="700" u="sng" dirty="0" smtClean="0">
                <a:latin typeface="Lucida Sans Typewriter" pitchFamily="49" charset="0"/>
                <a:cs typeface="Lucida Sans Unicode" pitchFamily="34" charset="0"/>
              </a:rPr>
              <a:t>5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 </a:t>
            </a:r>
            <a:r>
              <a:rPr lang="ko-KR" altLang="en-US" sz="700" dirty="0" smtClean="0">
                <a:latin typeface="Lucida Sans Typewriter" pitchFamily="49" charset="0"/>
                <a:cs typeface="Lucida Sans Unicode" pitchFamily="34" charset="0"/>
              </a:rPr>
              <a:t>▶</a:t>
            </a:r>
            <a:endParaRPr lang="ko-KR" altLang="en-US" sz="700" dirty="0">
              <a:latin typeface="Lucida Sans Typewriter" pitchFamily="49" charset="0"/>
              <a:cs typeface="Lucida Sans Unicode" pitchFamily="34" charset="0"/>
            </a:endParaRPr>
          </a:p>
        </p:txBody>
      </p:sp>
      <p:sp>
        <p:nvSpPr>
          <p:cNvPr id="28" name="줄무늬가 있는 오른쪽 화살표 27"/>
          <p:cNvSpPr/>
          <p:nvPr/>
        </p:nvSpPr>
        <p:spPr>
          <a:xfrm rot="5400000">
            <a:off x="4683125" y="4153701"/>
            <a:ext cx="322262" cy="550862"/>
          </a:xfrm>
          <a:prstGeom prst="stripedRightArrow">
            <a:avLst>
              <a:gd name="adj1" fmla="val 50000"/>
              <a:gd name="adj2" fmla="val 47115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6953250" y="5314906"/>
            <a:ext cx="360000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Del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7379054" y="5314906"/>
            <a:ext cx="360000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Add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그림 10" descr="N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087438"/>
            <a:ext cx="1071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55"/>
          <p:cNvGrpSpPr>
            <a:grpSpLocks/>
          </p:cNvGrpSpPr>
          <p:nvPr/>
        </p:nvGrpSpPr>
        <p:grpSpPr bwMode="auto">
          <a:xfrm>
            <a:off x="434975" y="5572140"/>
            <a:ext cx="6518275" cy="290513"/>
            <a:chOff x="435737" y="6453538"/>
            <a:chExt cx="6517527" cy="290161"/>
          </a:xfrm>
        </p:grpSpPr>
        <p:sp>
          <p:nvSpPr>
            <p:cNvPr id="49" name="직사각형 48"/>
            <p:cNvSpPr/>
            <p:nvPr/>
          </p:nvSpPr>
          <p:spPr>
            <a:xfrm>
              <a:off x="524627" y="6453538"/>
              <a:ext cx="6225461" cy="2901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Lucida Sans Typewriter" pitchFamily="49" charset="0"/>
              </a:endParaRPr>
            </a:p>
          </p:txBody>
        </p:sp>
        <p:sp>
          <p:nvSpPr>
            <p:cNvPr id="11283" name="TextBox 44"/>
            <p:cNvSpPr txBox="1">
              <a:spLocks noChangeArrowheads="1"/>
            </p:cNvSpPr>
            <p:nvPr/>
          </p:nvSpPr>
          <p:spPr bwMode="auto">
            <a:xfrm>
              <a:off x="435737" y="6468927"/>
              <a:ext cx="11596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2"/>
                  </a:solidFill>
                  <a:latin typeface="Lucida Sans" pitchFamily="34" charset="0"/>
                </a:rPr>
                <a:t>Nfinity Games</a:t>
              </a:r>
              <a:endParaRPr lang="ko-KR" altLang="en-US" sz="1000" b="1">
                <a:solidFill>
                  <a:schemeClr val="bg2"/>
                </a:solidFill>
                <a:latin typeface="Lucida Sans" pitchFamily="34" charset="0"/>
              </a:endParaRPr>
            </a:p>
          </p:txBody>
        </p:sp>
        <p:sp>
          <p:nvSpPr>
            <p:cNvPr id="11284" name="TextBox 46"/>
            <p:cNvSpPr txBox="1">
              <a:spLocks noChangeArrowheads="1"/>
            </p:cNvSpPr>
            <p:nvPr/>
          </p:nvSpPr>
          <p:spPr bwMode="auto">
            <a:xfrm>
              <a:off x="1814491" y="6453538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9900"/>
                  </a:solidFill>
                  <a:latin typeface="Bodoni MT Black" pitchFamily="18" charset="0"/>
                </a:rPr>
                <a:t>MMORPG</a:t>
              </a:r>
              <a:endParaRPr lang="ko-KR" altLang="en-US" sz="1100" b="1" dirty="0">
                <a:solidFill>
                  <a:srgbClr val="FF9900"/>
                </a:solidFill>
                <a:latin typeface="Bodoni MT Black" pitchFamily="18" charset="0"/>
              </a:endParaRPr>
            </a:p>
          </p:txBody>
        </p:sp>
        <p:sp>
          <p:nvSpPr>
            <p:cNvPr id="11285" name="TextBox 47"/>
            <p:cNvSpPr txBox="1">
              <a:spLocks noChangeArrowheads="1"/>
            </p:cNvSpPr>
            <p:nvPr/>
          </p:nvSpPr>
          <p:spPr bwMode="auto">
            <a:xfrm>
              <a:off x="3452802" y="6500834"/>
              <a:ext cx="35004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About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Privacy Policy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Terms of 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User Abuse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Contact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Premium PC Cafe</a:t>
              </a:r>
              <a:r>
                <a:rPr lang="en-US" altLang="ko-KR" sz="600">
                  <a:latin typeface="Lucida Sans Unicode" pitchFamily="34" charset="0"/>
                  <a:cs typeface="Lucida Sans Unicode" pitchFamily="34" charset="0"/>
                </a:rPr>
                <a:t> </a:t>
              </a:r>
              <a:endParaRPr lang="ko-KR" altLang="en-US" sz="60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1286" name="TextBox 50"/>
            <p:cNvSpPr txBox="1">
              <a:spLocks noChangeArrowheads="1"/>
            </p:cNvSpPr>
            <p:nvPr/>
          </p:nvSpPr>
          <p:spPr bwMode="auto">
            <a:xfrm>
              <a:off x="1166786" y="6459402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>
                  <a:latin typeface="Bodoni MT Black" pitchFamily="18" charset="0"/>
                </a:rPr>
                <a:t>PB</a:t>
              </a:r>
              <a:endParaRPr lang="ko-KR" altLang="en-US" sz="1100" b="1">
                <a:latin typeface="Bodoni MT Black" pitchFamily="18" charset="0"/>
              </a:endParaRPr>
            </a:p>
          </p:txBody>
        </p:sp>
      </p:grp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531819" y="1421421"/>
            <a:ext cx="11423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latin typeface="Lucida Sans" pitchFamily="34" charset="0"/>
              </a:rPr>
              <a:t>Admin pages</a:t>
            </a:r>
            <a:endParaRPr lang="ko-KR" altLang="en-US" sz="800" b="1" dirty="0">
              <a:latin typeface="Lucida Sans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103035" y="1509713"/>
            <a:ext cx="16818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/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Games Admin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8134350" y="714356"/>
            <a:ext cx="17828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Admin member details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167446" y="1355711"/>
            <a:ext cx="650875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Log out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21" name="TextBox 57"/>
          <p:cNvSpPr txBox="1">
            <a:spLocks noChangeArrowheads="1"/>
          </p:cNvSpPr>
          <p:nvPr/>
        </p:nvSpPr>
        <p:spPr bwMode="auto">
          <a:xfrm>
            <a:off x="5381628" y="1315120"/>
            <a:ext cx="179069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Lucida Sans" pitchFamily="34" charset="0"/>
              </a:rPr>
              <a:t>Hello, Name</a:t>
            </a:r>
            <a:endParaRPr lang="ko-KR" altLang="en-US" sz="800" dirty="0">
              <a:latin typeface="Lucida Sans" pitchFamily="34" charset="0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444626" y="2000240"/>
          <a:ext cx="1024169" cy="242889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4169"/>
              </a:tblGrid>
              <a:tr h="242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Home</a:t>
                      </a:r>
                      <a:endParaRPr lang="ko-KR" altLang="en-US" sz="800" b="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News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CS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User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</a:t>
                      </a:r>
                      <a:endParaRPr lang="ko-KR" altLang="en-US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Admin*</a:t>
                      </a:r>
                      <a:endParaRPr lang="ko-KR" altLang="en-US" sz="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800" b="1" dirty="0" smtClean="0"/>
                        <a:t>List</a:t>
                      </a:r>
                      <a:endParaRPr lang="ko-KR" altLang="en-US" sz="800" b="1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-Group</a:t>
                      </a:r>
                      <a:endParaRPr lang="ko-KR" altLang="en-US" sz="800" b="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-History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738422" y="2161845"/>
          <a:ext cx="3746499" cy="292871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48833"/>
                <a:gridCol w="2497666"/>
              </a:tblGrid>
              <a:tr h="3595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8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General Information</a:t>
                      </a:r>
                      <a:endParaRPr kumimoji="0" lang="ko-KR" altLang="en-US" sz="8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kern="1200" dirty="0" smtClean="0">
                          <a:solidFill>
                            <a:schemeClr val="tx1"/>
                          </a:solidFill>
                        </a:rPr>
                        <a:t>Last login</a:t>
                      </a:r>
                      <a:r>
                        <a:rPr kumimoji="0" lang="en-US" altLang="ko-KR" sz="800" b="1" kern="1200" baseline="0" dirty="0" smtClean="0">
                          <a:solidFill>
                            <a:schemeClr val="tx1"/>
                          </a:solidFill>
                        </a:rPr>
                        <a:t> Date</a:t>
                      </a:r>
                      <a:r>
                        <a:rPr kumimoji="0" lang="en-US" altLang="ko-KR" sz="800" b="1" kern="1200" dirty="0" smtClean="0">
                          <a:solidFill>
                            <a:schemeClr val="tx1"/>
                          </a:solidFill>
                        </a:rPr>
                        <a:t> 31.Aug.2012</a:t>
                      </a: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kern="1200" dirty="0" smtClean="0">
                          <a:solidFill>
                            <a:schemeClr val="tx1"/>
                          </a:solidFill>
                        </a:rPr>
                        <a:t>(IP) 000.000.000</a:t>
                      </a:r>
                      <a:endParaRPr kumimoji="0" lang="ko-KR" altLang="en-US" sz="8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3290"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altLang="ko-KR" sz="7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ID(Email)               </a:t>
                      </a:r>
                      <a:r>
                        <a:rPr kumimoji="0" lang="en-US" altLang="ko-KR" sz="7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abcd@email.com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                  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altLang="ko-KR" sz="7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altLang="ko-KR" sz="7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r>
                        <a:rPr kumimoji="0"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Password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805"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 level</a:t>
                      </a:r>
                      <a:endParaRPr kumimoji="0" lang="ko-KR" altLang="en-US" sz="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910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800" kern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</a:tr>
              <a:tr h="228805"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 Categories                                          </a:t>
                      </a:r>
                      <a:endParaRPr kumimoji="0" lang="ko-KR" altLang="en-US" sz="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</a:tr>
              <a:tr h="101092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800" kern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kern="1200" dirty="0" smtClean="0"/>
                        <a:t> </a:t>
                      </a:r>
                      <a:r>
                        <a:rPr kumimoji="0" lang="en-US" altLang="ko-KR" sz="800" kern="1200" dirty="0" err="1" smtClean="0"/>
                        <a:t>Cate</a:t>
                      </a:r>
                      <a:r>
                        <a:rPr kumimoji="0" lang="en-US" altLang="ko-KR" sz="800" kern="1200" dirty="0" smtClean="0"/>
                        <a:t> 100 &gt; </a:t>
                      </a:r>
                      <a:r>
                        <a:rPr kumimoji="0" lang="en-US" altLang="ko-KR" sz="800" kern="1200" dirty="0" err="1" smtClean="0"/>
                        <a:t>Cate</a:t>
                      </a:r>
                      <a:r>
                        <a:rPr kumimoji="0" lang="en-US" altLang="ko-KR" sz="800" kern="1200" dirty="0" smtClean="0"/>
                        <a:t> 110 &gt; 111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kern="1200" dirty="0" smtClean="0"/>
                        <a:t> </a:t>
                      </a:r>
                      <a:r>
                        <a:rPr kumimoji="0" lang="en-US" altLang="ko-KR" sz="800" kern="1200" dirty="0" err="1" smtClean="0"/>
                        <a:t>Cate</a:t>
                      </a:r>
                      <a:r>
                        <a:rPr kumimoji="0" lang="en-US" altLang="ko-KR" sz="800" kern="1200" dirty="0" smtClean="0"/>
                        <a:t> 100 &gt; </a:t>
                      </a:r>
                      <a:r>
                        <a:rPr kumimoji="0" lang="en-US" altLang="ko-KR" sz="800" kern="1200" dirty="0" err="1" smtClean="0"/>
                        <a:t>Cate</a:t>
                      </a:r>
                      <a:r>
                        <a:rPr kumimoji="0" lang="en-US" altLang="ko-KR" sz="800" kern="1200" dirty="0" smtClean="0"/>
                        <a:t> 110 &gt; 113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kern="1200" dirty="0" smtClean="0"/>
                        <a:t> </a:t>
                      </a:r>
                      <a:r>
                        <a:rPr kumimoji="0" lang="en-US" altLang="ko-KR" sz="800" kern="1200" dirty="0" err="1" smtClean="0"/>
                        <a:t>Cate</a:t>
                      </a:r>
                      <a:r>
                        <a:rPr kumimoji="0" lang="en-US" altLang="ko-KR" sz="800" kern="1200" dirty="0" smtClean="0"/>
                        <a:t> 200 &gt; </a:t>
                      </a:r>
                      <a:r>
                        <a:rPr kumimoji="0" lang="en-US" altLang="ko-KR" sz="800" kern="1200" dirty="0" err="1" smtClean="0"/>
                        <a:t>Cate</a:t>
                      </a:r>
                      <a:r>
                        <a:rPr kumimoji="0" lang="en-US" altLang="ko-KR" sz="800" kern="1200" dirty="0" smtClean="0"/>
                        <a:t> 210 &gt; 211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800" kern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모서리가 둥근 직사각형 28"/>
          <p:cNvSpPr>
            <a:spLocks/>
          </p:cNvSpPr>
          <p:nvPr/>
        </p:nvSpPr>
        <p:spPr>
          <a:xfrm>
            <a:off x="2738422" y="5143512"/>
            <a:ext cx="928692" cy="273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Lucida Sans Unicode" pitchFamily="34" charset="0"/>
                <a:cs typeface="Lucida Sans Unicode" pitchFamily="34" charset="0"/>
              </a:rPr>
              <a:t>← List</a:t>
            </a:r>
            <a:endParaRPr kumimoji="0" lang="ko-KR" altLang="en-US" sz="1000" b="1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2" name="모서리가 둥근 직사각형 31"/>
          <p:cNvSpPr>
            <a:spLocks/>
          </p:cNvSpPr>
          <p:nvPr/>
        </p:nvSpPr>
        <p:spPr>
          <a:xfrm>
            <a:off x="4207114" y="5143512"/>
            <a:ext cx="928692" cy="273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Lucida Sans Unicode" pitchFamily="34" charset="0"/>
                <a:cs typeface="Lucida Sans Unicode" pitchFamily="34" charset="0"/>
              </a:rPr>
              <a:t>Save</a:t>
            </a:r>
            <a:endParaRPr kumimoji="0" lang="ko-KR" altLang="en-US" sz="1000" b="1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7114" y="2914283"/>
            <a:ext cx="1260475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7114" y="3087742"/>
            <a:ext cx="1260475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순서도: 카드 50"/>
          <p:cNvSpPr/>
          <p:nvPr/>
        </p:nvSpPr>
        <p:spPr>
          <a:xfrm flipH="1">
            <a:off x="2738422" y="2001821"/>
            <a:ext cx="571920" cy="142876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Account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순서도: 카드 51"/>
          <p:cNvSpPr/>
          <p:nvPr/>
        </p:nvSpPr>
        <p:spPr>
          <a:xfrm flipH="1">
            <a:off x="3310342" y="2000240"/>
            <a:ext cx="571920" cy="142876"/>
          </a:xfrm>
          <a:prstGeom prst="flowChartPunchedCar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History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804386" y="3527426"/>
            <a:ext cx="648000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USER ▼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559034" y="3527426"/>
            <a:ext cx="179388" cy="1809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latin typeface="Lucida Sans" pitchFamily="34" charset="0"/>
              </a:rPr>
              <a:t>1</a:t>
            </a:r>
            <a:endParaRPr lang="ko-KR" altLang="en-US" sz="700" b="1" dirty="0">
              <a:latin typeface="Lucida Sans" pitchFamily="34" charset="0"/>
            </a:endParaRPr>
          </a:p>
        </p:txBody>
      </p:sp>
      <p:sp>
        <p:nvSpPr>
          <p:cNvPr id="57" name="TextBox 78"/>
          <p:cNvSpPr txBox="1">
            <a:spLocks noChangeArrowheads="1"/>
          </p:cNvSpPr>
          <p:nvPr/>
        </p:nvSpPr>
        <p:spPr bwMode="auto">
          <a:xfrm>
            <a:off x="8120063" y="3433399"/>
            <a:ext cx="174783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ts val="2400"/>
              </a:lnSpc>
              <a:buFontTx/>
              <a:buAutoNum type="arabicPeriod"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Admin Member level(1P)</a:t>
            </a:r>
            <a:b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추후에 </a:t>
            </a:r>
            <a:r>
              <a:rPr kumimoji="0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페이지별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권한 선택부분 추가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lnSpc>
                <a:spcPts val="2400"/>
              </a:lnSpc>
              <a:buFontTx/>
              <a:buAutoNum type="arabicPeriod"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Multi select</a:t>
            </a:r>
            <a:b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하위메뉴까지 선택해야 함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경고창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필요</a:t>
            </a: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>
            <a:spLocks/>
          </p:cNvSpPr>
          <p:nvPr/>
        </p:nvSpPr>
        <p:spPr>
          <a:xfrm>
            <a:off x="5556229" y="5143512"/>
            <a:ext cx="928692" cy="273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Lucida Sans Unicode" pitchFamily="34" charset="0"/>
                <a:cs typeface="Lucida Sans Unicode" pitchFamily="34" charset="0"/>
              </a:rPr>
              <a:t>Delete</a:t>
            </a:r>
            <a:endParaRPr kumimoji="0" lang="ko-KR" altLang="en-US" sz="1000" b="1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3619249" y="3527426"/>
            <a:ext cx="650875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Group Edit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67116" y="2741608"/>
            <a:ext cx="1260475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2809860" y="4141793"/>
            <a:ext cx="865605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Select </a:t>
            </a: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</a:rPr>
              <a:t>Categorie</a:t>
            </a: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s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cxnSp>
        <p:nvCxnSpPr>
          <p:cNvPr id="37" name="꺾인 연결선 36"/>
          <p:cNvCxnSpPr>
            <a:stCxn id="33" idx="1"/>
            <a:endCxn id="44" idx="1"/>
          </p:cNvCxnSpPr>
          <p:nvPr/>
        </p:nvCxnSpPr>
        <p:spPr>
          <a:xfrm rot="10800000" flipV="1">
            <a:off x="2701910" y="4214024"/>
            <a:ext cx="107950" cy="1921903"/>
          </a:xfrm>
          <a:prstGeom prst="bentConnector3">
            <a:avLst>
              <a:gd name="adj1" fmla="val 311765"/>
            </a:avLst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701910" y="5500702"/>
            <a:ext cx="4037040" cy="12704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2824490" y="5586434"/>
          <a:ext cx="362870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168"/>
                <a:gridCol w="269452"/>
                <a:gridCol w="898171"/>
                <a:gridCol w="269452"/>
                <a:gridCol w="1005212"/>
                <a:gridCol w="302253"/>
              </a:tblGrid>
              <a:tr h="16488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Cate100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▲</a:t>
                      </a:r>
                      <a:endParaRPr lang="en-US" altLang="ko-KR" sz="6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Cate110</a:t>
                      </a:r>
                      <a:endParaRPr lang="ko-KR" altLang="en-US" sz="6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▲</a:t>
                      </a:r>
                      <a:endParaRPr lang="en-US" altLang="ko-KR" sz="6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Cate111</a:t>
                      </a:r>
                      <a:endParaRPr lang="ko-KR" altLang="en-US" sz="6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▲</a:t>
                      </a:r>
                      <a:endParaRPr lang="en-US" altLang="ko-KR" sz="6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48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Cate200</a:t>
                      </a:r>
                      <a:endParaRPr lang="ko-KR" altLang="en-US" sz="6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Cate120</a:t>
                      </a:r>
                      <a:endParaRPr lang="ko-KR" altLang="en-US" sz="6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Cate112</a:t>
                      </a:r>
                      <a:endParaRPr lang="ko-KR" altLang="en-US" sz="6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35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Cate300</a:t>
                      </a:r>
                      <a:endParaRPr lang="ko-KR" altLang="en-US" sz="6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Cate113</a:t>
                      </a:r>
                      <a:endParaRPr lang="ko-KR" altLang="en-US" sz="6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321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6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" name="모서리가 둥근 직사각형 46"/>
          <p:cNvSpPr>
            <a:spLocks/>
          </p:cNvSpPr>
          <p:nvPr/>
        </p:nvSpPr>
        <p:spPr>
          <a:xfrm>
            <a:off x="4270124" y="6498104"/>
            <a:ext cx="928692" cy="273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Lucida Sans Unicode" pitchFamily="34" charset="0"/>
                <a:cs typeface="Lucida Sans Unicode" pitchFamily="34" charset="0"/>
              </a:rPr>
              <a:t>Select</a:t>
            </a:r>
            <a:endParaRPr kumimoji="0" lang="ko-KR" altLang="en-US" sz="1000" b="1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6238884" y="4343842"/>
            <a:ext cx="142876" cy="142874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X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6238884" y="4496242"/>
            <a:ext cx="142876" cy="142874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X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53" name="AutoShape 5"/>
          <p:cNvSpPr>
            <a:spLocks noChangeArrowheads="1"/>
          </p:cNvSpPr>
          <p:nvPr/>
        </p:nvSpPr>
        <p:spPr bwMode="auto">
          <a:xfrm>
            <a:off x="6238884" y="4657302"/>
            <a:ext cx="142876" cy="142874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X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624998" y="5619493"/>
            <a:ext cx="179388" cy="1809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latin typeface="Lucida Sans" pitchFamily="34" charset="0"/>
              </a:rPr>
              <a:t>2</a:t>
            </a:r>
            <a:endParaRPr lang="ko-KR" altLang="en-US" sz="700" b="1" dirty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그림 10" descr="N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087438"/>
            <a:ext cx="1071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55"/>
          <p:cNvGrpSpPr>
            <a:grpSpLocks/>
          </p:cNvGrpSpPr>
          <p:nvPr/>
        </p:nvGrpSpPr>
        <p:grpSpPr bwMode="auto">
          <a:xfrm>
            <a:off x="434975" y="5572140"/>
            <a:ext cx="6518275" cy="290513"/>
            <a:chOff x="435737" y="6453538"/>
            <a:chExt cx="6517527" cy="290161"/>
          </a:xfrm>
        </p:grpSpPr>
        <p:sp>
          <p:nvSpPr>
            <p:cNvPr id="49" name="직사각형 48"/>
            <p:cNvSpPr/>
            <p:nvPr/>
          </p:nvSpPr>
          <p:spPr>
            <a:xfrm>
              <a:off x="524627" y="6453538"/>
              <a:ext cx="6225461" cy="2901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Lucida Sans Typewriter" pitchFamily="49" charset="0"/>
              </a:endParaRPr>
            </a:p>
          </p:txBody>
        </p:sp>
        <p:sp>
          <p:nvSpPr>
            <p:cNvPr id="11283" name="TextBox 44"/>
            <p:cNvSpPr txBox="1">
              <a:spLocks noChangeArrowheads="1"/>
            </p:cNvSpPr>
            <p:nvPr/>
          </p:nvSpPr>
          <p:spPr bwMode="auto">
            <a:xfrm>
              <a:off x="435737" y="6468927"/>
              <a:ext cx="11596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2"/>
                  </a:solidFill>
                  <a:latin typeface="Lucida Sans" pitchFamily="34" charset="0"/>
                </a:rPr>
                <a:t>Nfinity Games</a:t>
              </a:r>
              <a:endParaRPr lang="ko-KR" altLang="en-US" sz="1000" b="1">
                <a:solidFill>
                  <a:schemeClr val="bg2"/>
                </a:solidFill>
                <a:latin typeface="Lucida Sans" pitchFamily="34" charset="0"/>
              </a:endParaRPr>
            </a:p>
          </p:txBody>
        </p:sp>
        <p:sp>
          <p:nvSpPr>
            <p:cNvPr id="11284" name="TextBox 46"/>
            <p:cNvSpPr txBox="1">
              <a:spLocks noChangeArrowheads="1"/>
            </p:cNvSpPr>
            <p:nvPr/>
          </p:nvSpPr>
          <p:spPr bwMode="auto">
            <a:xfrm>
              <a:off x="1814491" y="6453538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9900"/>
                  </a:solidFill>
                  <a:latin typeface="Bodoni MT Black" pitchFamily="18" charset="0"/>
                </a:rPr>
                <a:t>MMORPG</a:t>
              </a:r>
              <a:endParaRPr lang="ko-KR" altLang="en-US" sz="1100" b="1" dirty="0">
                <a:solidFill>
                  <a:srgbClr val="FF9900"/>
                </a:solidFill>
                <a:latin typeface="Bodoni MT Black" pitchFamily="18" charset="0"/>
              </a:endParaRPr>
            </a:p>
          </p:txBody>
        </p:sp>
        <p:sp>
          <p:nvSpPr>
            <p:cNvPr id="11285" name="TextBox 47"/>
            <p:cNvSpPr txBox="1">
              <a:spLocks noChangeArrowheads="1"/>
            </p:cNvSpPr>
            <p:nvPr/>
          </p:nvSpPr>
          <p:spPr bwMode="auto">
            <a:xfrm>
              <a:off x="3452802" y="6500834"/>
              <a:ext cx="35004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About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Privacy Policy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Terms of 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User Abuse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Contact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Premium PC Cafe</a:t>
              </a:r>
              <a:r>
                <a:rPr lang="en-US" altLang="ko-KR" sz="600">
                  <a:latin typeface="Lucida Sans Unicode" pitchFamily="34" charset="0"/>
                  <a:cs typeface="Lucida Sans Unicode" pitchFamily="34" charset="0"/>
                </a:rPr>
                <a:t> </a:t>
              </a:r>
              <a:endParaRPr lang="ko-KR" altLang="en-US" sz="60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1286" name="TextBox 50"/>
            <p:cNvSpPr txBox="1">
              <a:spLocks noChangeArrowheads="1"/>
            </p:cNvSpPr>
            <p:nvPr/>
          </p:nvSpPr>
          <p:spPr bwMode="auto">
            <a:xfrm>
              <a:off x="1166786" y="6459402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>
                  <a:latin typeface="Bodoni MT Black" pitchFamily="18" charset="0"/>
                </a:rPr>
                <a:t>PB</a:t>
              </a:r>
              <a:endParaRPr lang="ko-KR" altLang="en-US" sz="1100" b="1">
                <a:latin typeface="Bodoni MT Black" pitchFamily="18" charset="0"/>
              </a:endParaRPr>
            </a:p>
          </p:txBody>
        </p:sp>
      </p:grp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531819" y="1421421"/>
            <a:ext cx="11423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latin typeface="Lucida Sans" pitchFamily="34" charset="0"/>
              </a:rPr>
              <a:t>Admin pages</a:t>
            </a:r>
            <a:endParaRPr lang="ko-KR" altLang="en-US" sz="800" b="1" dirty="0">
              <a:latin typeface="Lucida Sans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103035" y="1509713"/>
            <a:ext cx="16818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/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Games Admin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8134350" y="714356"/>
            <a:ext cx="11170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Admin group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167446" y="1355711"/>
            <a:ext cx="650875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Log out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21" name="TextBox 57"/>
          <p:cNvSpPr txBox="1">
            <a:spLocks noChangeArrowheads="1"/>
          </p:cNvSpPr>
          <p:nvPr/>
        </p:nvSpPr>
        <p:spPr bwMode="auto">
          <a:xfrm>
            <a:off x="5381628" y="1315120"/>
            <a:ext cx="179069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Lucida Sans" pitchFamily="34" charset="0"/>
              </a:rPr>
              <a:t>Hello, Name</a:t>
            </a:r>
            <a:endParaRPr lang="ko-KR" altLang="en-US" sz="800" dirty="0">
              <a:latin typeface="Lucida Sans" pitchFamily="34" charset="0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444626" y="2000240"/>
          <a:ext cx="1024169" cy="242889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4169"/>
              </a:tblGrid>
              <a:tr h="242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Home</a:t>
                      </a:r>
                      <a:endParaRPr lang="ko-KR" altLang="en-US" sz="800" b="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News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CS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User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</a:t>
                      </a:r>
                      <a:endParaRPr lang="ko-KR" altLang="en-US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Admin*</a:t>
                      </a:r>
                      <a:endParaRPr lang="ko-KR" altLang="en-US" sz="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800" b="0" dirty="0" smtClean="0"/>
                        <a:t>List</a:t>
                      </a:r>
                      <a:endParaRPr lang="ko-KR" altLang="en-US" sz="800" b="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-Group</a:t>
                      </a: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-History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632058" y="2000240"/>
          <a:ext cx="3746499" cy="272912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48833"/>
                <a:gridCol w="2497666"/>
              </a:tblGrid>
              <a:tr h="3595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8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Group Member</a:t>
                      </a:r>
                      <a:endParaRPr kumimoji="0" lang="ko-KR" altLang="en-US" sz="8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3290"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kumimoji="0" lang="en-US" altLang="ko-KR" sz="7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805"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kumimoji="0"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List</a:t>
                      </a:r>
                      <a:endParaRPr kumimoji="0" lang="ko-KR" altLang="en-US" sz="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747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kern="1200" dirty="0" smtClean="0"/>
                        <a:t>Group Name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kumimoji="0"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GroupA</a:t>
                      </a:r>
                      <a:endParaRPr kumimoji="0"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GroupB</a:t>
                      </a:r>
                      <a:endParaRPr kumimoji="0"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GroupC</a:t>
                      </a:r>
                      <a:endParaRPr kumimoji="0"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kern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698022" y="2488213"/>
            <a:ext cx="648000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Group ▼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452670" y="2481577"/>
            <a:ext cx="179388" cy="1809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latin typeface="Lucida Sans" pitchFamily="34" charset="0"/>
              </a:rPr>
              <a:t>1</a:t>
            </a:r>
            <a:endParaRPr lang="ko-KR" altLang="en-US" sz="700" b="1" dirty="0">
              <a:latin typeface="Lucida Sans" pitchFamily="34" charset="0"/>
            </a:endParaRPr>
          </a:p>
        </p:txBody>
      </p:sp>
      <p:sp>
        <p:nvSpPr>
          <p:cNvPr id="57" name="TextBox 78"/>
          <p:cNvSpPr txBox="1">
            <a:spLocks noChangeArrowheads="1"/>
          </p:cNvSpPr>
          <p:nvPr/>
        </p:nvSpPr>
        <p:spPr bwMode="auto">
          <a:xfrm>
            <a:off x="8120063" y="3433399"/>
            <a:ext cx="174783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ts val="2400"/>
              </a:lnSpc>
              <a:buFontTx/>
              <a:buAutoNum type="arabicPeriod"/>
            </a:pP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해당하는 </a:t>
            </a:r>
            <a:r>
              <a:rPr kumimoji="0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이메일이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없으면 </a:t>
            </a:r>
            <a:r>
              <a:rPr kumimoji="0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경고창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보여짐</a:t>
            </a: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ts val="2400"/>
              </a:lnSpc>
              <a:buFontTx/>
              <a:buAutoNum type="arabicPeriod"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Admin pages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의 사이트 맵이 보여짐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18500" y="3380976"/>
            <a:ext cx="1260475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4767265" y="3374049"/>
            <a:ext cx="650875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Add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6175340" y="3906436"/>
            <a:ext cx="134982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X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auto">
          <a:xfrm>
            <a:off x="6175340" y="4072407"/>
            <a:ext cx="134982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X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17876" y="2486917"/>
            <a:ext cx="1260475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Member email Address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4766641" y="2479990"/>
            <a:ext cx="650875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Add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4033110" y="3733255"/>
            <a:ext cx="527448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Permission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4033110" y="3908750"/>
            <a:ext cx="527448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Permission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4033436" y="4081502"/>
            <a:ext cx="527448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Permission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33110" y="3567436"/>
            <a:ext cx="179388" cy="1809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latin typeface="Lucida Sans" pitchFamily="34" charset="0"/>
              </a:rPr>
              <a:t>2</a:t>
            </a:r>
            <a:endParaRPr lang="ko-KR" altLang="en-US" sz="700" b="1" dirty="0">
              <a:latin typeface="Lucida Sans" pitchFamily="34" charset="0"/>
            </a:endParaRPr>
          </a:p>
        </p:txBody>
      </p:sp>
      <p:sp>
        <p:nvSpPr>
          <p:cNvPr id="53" name="AutoShape 5"/>
          <p:cNvSpPr>
            <a:spLocks noChangeArrowheads="1"/>
          </p:cNvSpPr>
          <p:nvPr/>
        </p:nvSpPr>
        <p:spPr bwMode="auto">
          <a:xfrm>
            <a:off x="3475460" y="3726328"/>
            <a:ext cx="527448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</a:rPr>
              <a:t>Member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54" name="AutoShape 5"/>
          <p:cNvSpPr>
            <a:spLocks noChangeArrowheads="1"/>
          </p:cNvSpPr>
          <p:nvPr/>
        </p:nvSpPr>
        <p:spPr bwMode="auto">
          <a:xfrm>
            <a:off x="3475460" y="3901823"/>
            <a:ext cx="527448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</a:rPr>
              <a:t>Member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58" name="AutoShape 5"/>
          <p:cNvSpPr>
            <a:spLocks noChangeArrowheads="1"/>
          </p:cNvSpPr>
          <p:nvPr/>
        </p:nvSpPr>
        <p:spPr bwMode="auto">
          <a:xfrm>
            <a:off x="3475786" y="4074575"/>
            <a:ext cx="527448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Member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24636" y="2500306"/>
            <a:ext cx="1285884" cy="207170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524636" y="2500306"/>
            <a:ext cx="1214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Group Name</a:t>
            </a:r>
            <a:endParaRPr lang="ko-KR" altLang="en-US" sz="9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524636" y="2714620"/>
            <a:ext cx="1214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Name  email          </a:t>
            </a:r>
            <a:r>
              <a:rPr lang="en-US" altLang="ko-KR" sz="800" u="sng" dirty="0" smtClean="0">
                <a:solidFill>
                  <a:srgbClr val="FF0000"/>
                </a:solidFill>
              </a:rPr>
              <a:t>X</a:t>
            </a:r>
            <a:endParaRPr lang="ko-KR" altLang="en-US" sz="800" u="sng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Name  email          </a:t>
            </a:r>
            <a:r>
              <a:rPr lang="en-US" altLang="ko-KR" sz="800" u="sng" dirty="0" smtClean="0">
                <a:solidFill>
                  <a:srgbClr val="FF0000"/>
                </a:solidFill>
              </a:rPr>
              <a:t>X</a:t>
            </a:r>
            <a:endParaRPr lang="ko-KR" alt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Name  email          </a:t>
            </a:r>
            <a:r>
              <a:rPr lang="en-US" altLang="ko-KR" sz="800" u="sng" dirty="0" smtClean="0">
                <a:solidFill>
                  <a:srgbClr val="FF0000"/>
                </a:solidFill>
              </a:rPr>
              <a:t>X</a:t>
            </a:r>
            <a:endParaRPr lang="ko-KR" alt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Name  email          </a:t>
            </a:r>
            <a:r>
              <a:rPr lang="en-US" altLang="ko-KR" sz="800" u="sng" dirty="0" smtClean="0">
                <a:solidFill>
                  <a:srgbClr val="FF0000"/>
                </a:solidFill>
              </a:rPr>
              <a:t>X</a:t>
            </a:r>
            <a:endParaRPr lang="ko-KR" alt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Name  email          </a:t>
            </a:r>
            <a:r>
              <a:rPr lang="en-US" altLang="ko-KR" sz="800" u="sng" dirty="0" smtClean="0">
                <a:solidFill>
                  <a:srgbClr val="FF0000"/>
                </a:solidFill>
              </a:rPr>
              <a:t>X</a:t>
            </a:r>
            <a:endParaRPr lang="ko-KR" alt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Name  email          </a:t>
            </a:r>
            <a:r>
              <a:rPr lang="en-US" altLang="ko-KR" sz="800" u="sng" dirty="0" smtClean="0">
                <a:solidFill>
                  <a:srgbClr val="FF0000"/>
                </a:solidFill>
              </a:rPr>
              <a:t>X</a:t>
            </a:r>
            <a:endParaRPr lang="ko-KR" alt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Name  email          </a:t>
            </a:r>
            <a:r>
              <a:rPr lang="en-US" altLang="ko-KR" sz="800" u="sng" dirty="0" smtClean="0">
                <a:solidFill>
                  <a:srgbClr val="FF0000"/>
                </a:solidFill>
              </a:rPr>
              <a:t>X</a:t>
            </a:r>
            <a:endParaRPr lang="ko-KR" altLang="en-US" sz="800" u="sng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Name  email          </a:t>
            </a:r>
            <a:r>
              <a:rPr lang="en-US" altLang="ko-KR" sz="800" u="sng" dirty="0" smtClean="0">
                <a:solidFill>
                  <a:srgbClr val="FF0000"/>
                </a:solidFill>
              </a:rPr>
              <a:t>X</a:t>
            </a:r>
            <a:endParaRPr lang="ko-KR" alt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Name  email          </a:t>
            </a:r>
            <a:r>
              <a:rPr lang="en-US" altLang="ko-KR" sz="800" u="sng" dirty="0" smtClean="0">
                <a:solidFill>
                  <a:srgbClr val="FF0000"/>
                </a:solidFill>
              </a:rPr>
              <a:t>X</a:t>
            </a:r>
            <a:endParaRPr lang="ko-KR" alt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Name  email          </a:t>
            </a:r>
            <a:r>
              <a:rPr lang="en-US" altLang="ko-KR" sz="800" u="sng" dirty="0" smtClean="0">
                <a:solidFill>
                  <a:srgbClr val="FF0000"/>
                </a:solidFill>
              </a:rPr>
              <a:t>X</a:t>
            </a:r>
            <a:endParaRPr lang="ko-KR" alt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Name  email          </a:t>
            </a:r>
            <a:r>
              <a:rPr lang="en-US" altLang="ko-KR" sz="800" u="sng" dirty="0" smtClean="0">
                <a:solidFill>
                  <a:srgbClr val="FF0000"/>
                </a:solidFill>
              </a:rPr>
              <a:t>X</a:t>
            </a:r>
            <a:endParaRPr lang="ko-KR" alt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Name  email          </a:t>
            </a:r>
            <a:r>
              <a:rPr lang="en-US" altLang="ko-KR" sz="800" u="sng" dirty="0" smtClean="0">
                <a:solidFill>
                  <a:srgbClr val="FF0000"/>
                </a:solidFill>
              </a:rPr>
              <a:t>X</a:t>
            </a:r>
            <a:endParaRPr lang="ko-KR" altLang="en-US" sz="800" dirty="0" smtClean="0"/>
          </a:p>
        </p:txBody>
      </p:sp>
      <p:cxnSp>
        <p:nvCxnSpPr>
          <p:cNvPr id="70" name="꺾인 연결선 69"/>
          <p:cNvCxnSpPr>
            <a:stCxn id="58" idx="2"/>
            <a:endCxn id="60" idx="2"/>
          </p:cNvCxnSpPr>
          <p:nvPr/>
        </p:nvCxnSpPr>
        <p:spPr>
          <a:xfrm rot="16200000" flipH="1">
            <a:off x="5277059" y="2681489"/>
            <a:ext cx="352970" cy="3428068"/>
          </a:xfrm>
          <a:prstGeom prst="bentConnector3">
            <a:avLst>
              <a:gd name="adj1" fmla="val 164765"/>
            </a:avLst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6174373" y="3740182"/>
            <a:ext cx="134982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X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82" name="모서리가 둥근 직사각형 81"/>
          <p:cNvSpPr>
            <a:spLocks/>
          </p:cNvSpPr>
          <p:nvPr/>
        </p:nvSpPr>
        <p:spPr>
          <a:xfrm>
            <a:off x="6881828" y="4298958"/>
            <a:ext cx="714378" cy="273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Lucida Sans Unicode" pitchFamily="34" charset="0"/>
                <a:cs typeface="Lucida Sans Unicode" pitchFamily="34" charset="0"/>
              </a:rPr>
              <a:t>Close</a:t>
            </a:r>
            <a:endParaRPr kumimoji="0" lang="ko-KR" altLang="en-US" sz="1000" b="1" dirty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그림 10" descr="N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087438"/>
            <a:ext cx="1071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55"/>
          <p:cNvGrpSpPr>
            <a:grpSpLocks/>
          </p:cNvGrpSpPr>
          <p:nvPr/>
        </p:nvGrpSpPr>
        <p:grpSpPr bwMode="auto">
          <a:xfrm>
            <a:off x="434975" y="5572140"/>
            <a:ext cx="6518275" cy="290513"/>
            <a:chOff x="435737" y="6453538"/>
            <a:chExt cx="6517527" cy="290161"/>
          </a:xfrm>
        </p:grpSpPr>
        <p:sp>
          <p:nvSpPr>
            <p:cNvPr id="49" name="직사각형 48"/>
            <p:cNvSpPr/>
            <p:nvPr/>
          </p:nvSpPr>
          <p:spPr>
            <a:xfrm>
              <a:off x="524627" y="6453538"/>
              <a:ext cx="6225461" cy="2901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Lucida Sans Typewriter" pitchFamily="49" charset="0"/>
              </a:endParaRPr>
            </a:p>
          </p:txBody>
        </p:sp>
        <p:sp>
          <p:nvSpPr>
            <p:cNvPr id="11283" name="TextBox 44"/>
            <p:cNvSpPr txBox="1">
              <a:spLocks noChangeArrowheads="1"/>
            </p:cNvSpPr>
            <p:nvPr/>
          </p:nvSpPr>
          <p:spPr bwMode="auto">
            <a:xfrm>
              <a:off x="435737" y="6468927"/>
              <a:ext cx="11596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2"/>
                  </a:solidFill>
                  <a:latin typeface="Lucida Sans" pitchFamily="34" charset="0"/>
                </a:rPr>
                <a:t>Nfinity Games</a:t>
              </a:r>
              <a:endParaRPr lang="ko-KR" altLang="en-US" sz="1000" b="1">
                <a:solidFill>
                  <a:schemeClr val="bg2"/>
                </a:solidFill>
                <a:latin typeface="Lucida Sans" pitchFamily="34" charset="0"/>
              </a:endParaRPr>
            </a:p>
          </p:txBody>
        </p:sp>
        <p:sp>
          <p:nvSpPr>
            <p:cNvPr id="11284" name="TextBox 46"/>
            <p:cNvSpPr txBox="1">
              <a:spLocks noChangeArrowheads="1"/>
            </p:cNvSpPr>
            <p:nvPr/>
          </p:nvSpPr>
          <p:spPr bwMode="auto">
            <a:xfrm>
              <a:off x="1814491" y="6453538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9900"/>
                  </a:solidFill>
                  <a:latin typeface="Bodoni MT Black" pitchFamily="18" charset="0"/>
                </a:rPr>
                <a:t>MMORPG</a:t>
              </a:r>
              <a:endParaRPr lang="ko-KR" altLang="en-US" sz="1100" b="1" dirty="0">
                <a:solidFill>
                  <a:srgbClr val="FF9900"/>
                </a:solidFill>
                <a:latin typeface="Bodoni MT Black" pitchFamily="18" charset="0"/>
              </a:endParaRPr>
            </a:p>
          </p:txBody>
        </p:sp>
        <p:sp>
          <p:nvSpPr>
            <p:cNvPr id="11285" name="TextBox 47"/>
            <p:cNvSpPr txBox="1">
              <a:spLocks noChangeArrowheads="1"/>
            </p:cNvSpPr>
            <p:nvPr/>
          </p:nvSpPr>
          <p:spPr bwMode="auto">
            <a:xfrm>
              <a:off x="3452802" y="6500834"/>
              <a:ext cx="35004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About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Privacy Policy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Terms of 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User Abuse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Contact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Premium PC Cafe</a:t>
              </a:r>
              <a:r>
                <a:rPr lang="en-US" altLang="ko-KR" sz="600">
                  <a:latin typeface="Lucida Sans Unicode" pitchFamily="34" charset="0"/>
                  <a:cs typeface="Lucida Sans Unicode" pitchFamily="34" charset="0"/>
                </a:rPr>
                <a:t> </a:t>
              </a:r>
              <a:endParaRPr lang="ko-KR" altLang="en-US" sz="60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1286" name="TextBox 50"/>
            <p:cNvSpPr txBox="1">
              <a:spLocks noChangeArrowheads="1"/>
            </p:cNvSpPr>
            <p:nvPr/>
          </p:nvSpPr>
          <p:spPr bwMode="auto">
            <a:xfrm>
              <a:off x="1166786" y="6459402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>
                  <a:latin typeface="Bodoni MT Black" pitchFamily="18" charset="0"/>
                </a:rPr>
                <a:t>PB</a:t>
              </a:r>
              <a:endParaRPr lang="ko-KR" altLang="en-US" sz="1100" b="1">
                <a:latin typeface="Bodoni MT Black" pitchFamily="18" charset="0"/>
              </a:endParaRPr>
            </a:p>
          </p:txBody>
        </p:sp>
      </p:grp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531819" y="1421421"/>
            <a:ext cx="11423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latin typeface="Lucida Sans" pitchFamily="34" charset="0"/>
              </a:rPr>
              <a:t>Admin pages</a:t>
            </a:r>
            <a:endParaRPr lang="ko-KR" altLang="en-US" sz="800" b="1" dirty="0">
              <a:latin typeface="Lucida Sans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103035" y="1509713"/>
            <a:ext cx="16818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/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Games Admin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8134350" y="714356"/>
            <a:ext cx="119513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Admin History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167446" y="1355711"/>
            <a:ext cx="650875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Log out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21" name="TextBox 57"/>
          <p:cNvSpPr txBox="1">
            <a:spLocks noChangeArrowheads="1"/>
          </p:cNvSpPr>
          <p:nvPr/>
        </p:nvSpPr>
        <p:spPr bwMode="auto">
          <a:xfrm>
            <a:off x="5381628" y="1315120"/>
            <a:ext cx="179069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Lucida Sans" pitchFamily="34" charset="0"/>
              </a:rPr>
              <a:t>Hello, Name</a:t>
            </a:r>
            <a:endParaRPr lang="ko-KR" altLang="en-US" sz="800" dirty="0">
              <a:latin typeface="Lucida Sans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81694" y="1795338"/>
            <a:ext cx="714375" cy="142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Unicode" pitchFamily="34" charset="0"/>
                <a:cs typeface="Lucida Sans Unicode" pitchFamily="34" charset="0"/>
              </a:rPr>
              <a:t>Keyword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2616505" y="2000240"/>
          <a:ext cx="4489816" cy="309259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79576"/>
                <a:gridCol w="1135859"/>
                <a:gridCol w="800795"/>
                <a:gridCol w="800795"/>
                <a:gridCol w="1372791"/>
              </a:tblGrid>
              <a:tr h="237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#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menu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Action Details</a:t>
                      </a:r>
                      <a:endParaRPr lang="ko-KR" altLang="en-US" sz="800" dirty="0"/>
                    </a:p>
                  </a:txBody>
                  <a:tcPr/>
                </a:tc>
              </a:tr>
              <a:tr h="237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rgbClr val="002060"/>
                          </a:solidFill>
                        </a:rPr>
                        <a:t>09.01.2012</a:t>
                      </a:r>
                      <a:r>
                        <a:rPr lang="ko-KR" altLang="en-US" sz="800" u="none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altLang="ko-KR" sz="800" u="none" baseline="0" dirty="0" smtClean="0">
                          <a:solidFill>
                            <a:srgbClr val="002060"/>
                          </a:solidFill>
                        </a:rPr>
                        <a:t>00:00</a:t>
                      </a:r>
                      <a:endParaRPr lang="ko-KR" altLang="en-US" sz="800" u="none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baseline="0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CS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smtClean="0">
                          <a:solidFill>
                            <a:srgbClr val="002060"/>
                          </a:solidFill>
                        </a:rPr>
                        <a:t>Ticket</a:t>
                      </a:r>
                      <a:r>
                        <a:rPr lang="en-US" altLang="ko-KR" sz="800" u="none" baseline="0" dirty="0" smtClean="0">
                          <a:solidFill>
                            <a:srgbClr val="002060"/>
                          </a:solidFill>
                        </a:rPr>
                        <a:t> #000 answered</a:t>
                      </a:r>
                      <a:endParaRPr lang="ko-KR" altLang="en-US" sz="800" u="non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237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rgbClr val="002060"/>
                          </a:solidFill>
                        </a:rPr>
                        <a:t>09.01.2012</a:t>
                      </a:r>
                      <a:r>
                        <a:rPr lang="ko-KR" altLang="en-US" sz="800" u="none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altLang="ko-KR" sz="800" u="none" baseline="0" dirty="0" smtClean="0">
                          <a:solidFill>
                            <a:srgbClr val="002060"/>
                          </a:solidFill>
                        </a:rPr>
                        <a:t>00:00</a:t>
                      </a:r>
                      <a:endParaRPr lang="ko-KR" altLang="en-US" sz="800" u="none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baseline="0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User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237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baseline="0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237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237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237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237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23789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23789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3789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37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237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738554" y="5157771"/>
            <a:ext cx="24042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u="sng" dirty="0" smtClean="0">
                <a:solidFill>
                  <a:srgbClr val="002060"/>
                </a:solidFill>
                <a:latin typeface="Lucida Sans Typewriter" pitchFamily="49" charset="0"/>
                <a:cs typeface="Lucida Sans Unicode" pitchFamily="34" charset="0"/>
              </a:rPr>
              <a:t>First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 </a:t>
            </a:r>
            <a:r>
              <a:rPr lang="ko-KR" altLang="en-US" sz="700" dirty="0" smtClean="0">
                <a:latin typeface="Lucida Sans Typewriter" pitchFamily="49" charset="0"/>
                <a:cs typeface="Lucida Sans Unicode" pitchFamily="34" charset="0"/>
              </a:rPr>
              <a:t>◀ 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1 </a:t>
            </a:r>
            <a:r>
              <a:rPr lang="en-US" altLang="ko-KR" sz="700" u="sng" dirty="0" smtClean="0">
                <a:latin typeface="Lucida Sans Typewriter" pitchFamily="49" charset="0"/>
                <a:cs typeface="Lucida Sans Unicode" pitchFamily="34" charset="0"/>
              </a:rPr>
              <a:t>2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 </a:t>
            </a:r>
            <a:r>
              <a:rPr lang="en-US" altLang="ko-KR" sz="700" u="sng" dirty="0" smtClean="0">
                <a:latin typeface="Lucida Sans Typewriter" pitchFamily="49" charset="0"/>
                <a:cs typeface="Lucida Sans Unicode" pitchFamily="34" charset="0"/>
              </a:rPr>
              <a:t>3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 </a:t>
            </a:r>
            <a:r>
              <a:rPr lang="en-US" altLang="ko-KR" sz="700" u="sng" dirty="0" smtClean="0">
                <a:latin typeface="Lucida Sans Typewriter" pitchFamily="49" charset="0"/>
                <a:cs typeface="Lucida Sans Unicode" pitchFamily="34" charset="0"/>
              </a:rPr>
              <a:t>4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 </a:t>
            </a:r>
            <a:r>
              <a:rPr lang="en-US" altLang="ko-KR" sz="700" u="sng" dirty="0" smtClean="0">
                <a:latin typeface="Lucida Sans Typewriter" pitchFamily="49" charset="0"/>
                <a:cs typeface="Lucida Sans Unicode" pitchFamily="34" charset="0"/>
              </a:rPr>
              <a:t>5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 </a:t>
            </a:r>
            <a:r>
              <a:rPr lang="ko-KR" altLang="en-US" sz="700" dirty="0" smtClean="0">
                <a:latin typeface="Lucida Sans Typewriter" pitchFamily="49" charset="0"/>
                <a:cs typeface="Lucida Sans Unicode" pitchFamily="34" charset="0"/>
              </a:rPr>
              <a:t>▶ </a:t>
            </a:r>
            <a:r>
              <a:rPr lang="en-US" altLang="ko-KR" sz="700" b="1" u="sng" dirty="0" smtClean="0">
                <a:solidFill>
                  <a:srgbClr val="002060"/>
                </a:solidFill>
                <a:latin typeface="Lucida Sans Typewriter" pitchFamily="49" charset="0"/>
                <a:cs typeface="Lucida Sans Unicode" pitchFamily="34" charset="0"/>
              </a:rPr>
              <a:t>End(0000)</a:t>
            </a:r>
            <a:endParaRPr lang="ko-KR" altLang="en-US" sz="700" dirty="0">
              <a:latin typeface="Lucida Sans Typewriter" pitchFamily="49" charset="0"/>
              <a:cs typeface="Lucida Sans Unicode" pitchFamily="34" charset="0"/>
            </a:endParaRPr>
          </a:p>
        </p:txBody>
      </p:sp>
      <p:sp>
        <p:nvSpPr>
          <p:cNvPr id="31" name="줄무늬가 있는 오른쪽 화살표 30"/>
          <p:cNvSpPr/>
          <p:nvPr/>
        </p:nvSpPr>
        <p:spPr>
          <a:xfrm rot="5400000">
            <a:off x="4683125" y="4153701"/>
            <a:ext cx="322262" cy="550862"/>
          </a:xfrm>
          <a:prstGeom prst="stripedRightArrow">
            <a:avLst>
              <a:gd name="adj1" fmla="val 50000"/>
              <a:gd name="adj2" fmla="val 47115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78"/>
          <p:cNvSpPr txBox="1">
            <a:spLocks noChangeArrowheads="1"/>
          </p:cNvSpPr>
          <p:nvPr/>
        </p:nvSpPr>
        <p:spPr bwMode="auto">
          <a:xfrm>
            <a:off x="8120063" y="3433399"/>
            <a:ext cx="17478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ts val="2400"/>
              </a:lnSpc>
              <a:buFontTx/>
              <a:buAutoNum type="arabicPeriod"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Admin Details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이동</a:t>
            </a: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ts val="2400"/>
              </a:lnSpc>
              <a:buFontTx/>
              <a:buAutoNum type="arabicPeriod"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Details(12P)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310058" y="1816269"/>
            <a:ext cx="720000" cy="11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Dept.   </a:t>
            </a:r>
            <a:r>
              <a:rPr lang="en-US" altLang="ko-KR" sz="6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▼</a:t>
            </a:r>
            <a:endParaRPr lang="ko-KR" altLang="en-US" sz="6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90256" y="1816269"/>
            <a:ext cx="720000" cy="11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menu  </a:t>
            </a:r>
            <a:r>
              <a:rPr lang="en-US" altLang="ko-KR" sz="6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▼</a:t>
            </a:r>
            <a:endParaRPr lang="ko-KR" altLang="en-US" sz="6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13698" y="1814502"/>
            <a:ext cx="720000" cy="11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Start Date  ■</a:t>
            </a:r>
            <a:endParaRPr lang="ko-KR" altLang="en-US" sz="6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378554" y="1814502"/>
            <a:ext cx="720000" cy="11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End Date   ■</a:t>
            </a:r>
            <a:endParaRPr lang="ko-KR" altLang="en-US" sz="6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auto">
          <a:xfrm>
            <a:off x="6638321" y="1786712"/>
            <a:ext cx="468000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Search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444626" y="2000240"/>
          <a:ext cx="1024169" cy="242889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4169"/>
              </a:tblGrid>
              <a:tr h="242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Home</a:t>
                      </a:r>
                      <a:endParaRPr lang="ko-KR" altLang="en-US" sz="800" b="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News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CS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User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</a:t>
                      </a:r>
                      <a:endParaRPr lang="ko-KR" altLang="en-US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Admin*</a:t>
                      </a:r>
                      <a:endParaRPr lang="ko-KR" altLang="en-US" sz="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800" b="0" dirty="0" smtClean="0"/>
                        <a:t>List</a:t>
                      </a:r>
                      <a:endParaRPr lang="ko-KR" altLang="en-US" sz="800" b="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-Group</a:t>
                      </a:r>
                      <a:endParaRPr lang="ko-KR" altLang="en-US" sz="800" b="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-History</a:t>
                      </a:r>
                      <a:endParaRPr lang="ko-KR" altLang="en-US" sz="800" b="1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4040976" y="2247893"/>
            <a:ext cx="179388" cy="1809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latin typeface="Lucida Sans" pitchFamily="34" charset="0"/>
              </a:rPr>
              <a:t>1</a:t>
            </a:r>
            <a:endParaRPr lang="ko-KR" altLang="en-US" sz="700" b="1" dirty="0">
              <a:latin typeface="Lucida Sans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630868" y="2000240"/>
            <a:ext cx="179388" cy="1809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latin typeface="Lucida Sans" pitchFamily="34" charset="0"/>
              </a:rPr>
              <a:t>2</a:t>
            </a:r>
            <a:endParaRPr lang="ko-KR" altLang="en-US" sz="700" b="1" dirty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2051050" y="611188"/>
            <a:ext cx="0" cy="5032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50825" y="611188"/>
            <a:ext cx="0" cy="5032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4175" y="549275"/>
            <a:ext cx="28543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1600" b="1" dirty="0" smtClean="0">
                <a:solidFill>
                  <a:srgbClr val="808080"/>
                </a:solidFill>
                <a:latin typeface="Lucida Sans Unicode" pitchFamily="34" charset="0"/>
                <a:ea typeface="맑은 고딕" pitchFamily="50" charset="-127"/>
                <a:cs typeface="Lucida Sans Unicode" pitchFamily="34" charset="0"/>
              </a:rPr>
              <a:t>List of</a:t>
            </a:r>
            <a:endParaRPr kumimoji="0" lang="en-US" altLang="ko-KR" sz="1600" b="1" dirty="0">
              <a:solidFill>
                <a:srgbClr val="808080"/>
              </a:solidFill>
              <a:latin typeface="Lucida Sans Unicode" pitchFamily="34" charset="0"/>
              <a:ea typeface="맑은 고딕" pitchFamily="50" charset="-127"/>
              <a:cs typeface="Lucida Sans Unicode" pitchFamily="34" charset="0"/>
            </a:endParaRPr>
          </a:p>
          <a:p>
            <a:r>
              <a:rPr kumimoji="0" lang="en-US" altLang="ko-KR" sz="1600" b="1" dirty="0" smtClean="0">
                <a:solidFill>
                  <a:srgbClr val="808080"/>
                </a:solidFill>
                <a:latin typeface="Lucida Sans Unicode" pitchFamily="34" charset="0"/>
                <a:ea typeface="맑은 고딕" pitchFamily="50" charset="-127"/>
                <a:cs typeface="Lucida Sans Unicode" pitchFamily="34" charset="0"/>
              </a:rPr>
              <a:t>Action Details</a:t>
            </a:r>
            <a:endParaRPr kumimoji="0" lang="en-US" altLang="ko-KR" sz="1600" b="1" dirty="0">
              <a:solidFill>
                <a:srgbClr val="808080"/>
              </a:solidFill>
              <a:latin typeface="Lucida Sans Unicode" pitchFamily="34" charset="0"/>
              <a:ea typeface="맑은 고딕" pitchFamily="50" charset="-127"/>
              <a:cs typeface="Lucida Sans Unicode" pitchFamily="34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384175" y="1285860"/>
          <a:ext cx="8215370" cy="4734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297"/>
                <a:gridCol w="3726101"/>
                <a:gridCol w="3920972"/>
              </a:tblGrid>
              <a:tr h="345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Menu</a:t>
                      </a:r>
                      <a:endParaRPr lang="ko-KR" altLang="en-US" sz="9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Action Details</a:t>
                      </a:r>
                      <a:endParaRPr lang="ko-KR" altLang="en-US" sz="9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Admin #000 </a:t>
                      </a:r>
                      <a:r>
                        <a:rPr lang="en-US" altLang="ko-KR" sz="900" dirty="0" err="1" smtClean="0">
                          <a:latin typeface="Lucida Sans Unicode" pitchFamily="34" charset="0"/>
                          <a:cs typeface="Lucida Sans Unicode" pitchFamily="34" charset="0"/>
                        </a:rPr>
                        <a:t>logined</a:t>
                      </a:r>
                      <a:endParaRPr lang="en-US" altLang="ko-KR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900" dirty="0" smtClean="0">
                          <a:latin typeface="Lucida Sans Unicode" pitchFamily="34" charset="0"/>
                          <a:ea typeface="맑은 고딕" pitchFamily="50" charset="-127"/>
                          <a:cs typeface="Lucida Sans Unicode" pitchFamily="34" charset="0"/>
                        </a:rPr>
                        <a:t>CS</a:t>
                      </a:r>
                      <a:endParaRPr lang="ko-KR" altLang="en-US" sz="9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Ticket #000 Answered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Ticket #000 Rejected</a:t>
                      </a:r>
                      <a:endParaRPr lang="ko-KR" altLang="en-US" sz="9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Ticket #000 Held</a:t>
                      </a:r>
                      <a:endParaRPr lang="ko-KR" altLang="en-US" sz="9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Ticket #000 deleted </a:t>
                      </a:r>
                      <a:endParaRPr lang="ko-KR" altLang="en-US" sz="9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USER</a:t>
                      </a: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User #000 edited</a:t>
                      </a: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User</a:t>
                      </a:r>
                      <a: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#000 added</a:t>
                      </a: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User</a:t>
                      </a:r>
                      <a: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#000 ban0ed</a:t>
                      </a: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User</a:t>
                      </a:r>
                      <a: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#000 ban1ed</a:t>
                      </a: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User</a:t>
                      </a:r>
                      <a: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#000 ban2ed</a:t>
                      </a: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User</a:t>
                      </a:r>
                      <a: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#</a:t>
                      </a:r>
                      <a:r>
                        <a:rPr lang="en-US" altLang="ko-KR" sz="900" baseline="0" smtClean="0">
                          <a:latin typeface="Lucida Sans Unicode" pitchFamily="34" charset="0"/>
                          <a:cs typeface="Lucida Sans Unicode" pitchFamily="34" charset="0"/>
                        </a:rPr>
                        <a:t>000 uncharged</a:t>
                      </a:r>
                      <a:endParaRPr lang="ko-KR" altLang="en-US" sz="90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User</a:t>
                      </a:r>
                      <a: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#000 cancelled</a:t>
                      </a: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2051050" y="611188"/>
            <a:ext cx="0" cy="5032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50825" y="611188"/>
            <a:ext cx="0" cy="5032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4175" y="549275"/>
            <a:ext cx="28543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1600" b="1" dirty="0" smtClean="0">
                <a:solidFill>
                  <a:srgbClr val="808080"/>
                </a:solidFill>
                <a:latin typeface="Lucida Sans Unicode" pitchFamily="34" charset="0"/>
                <a:ea typeface="맑은 고딕" pitchFamily="50" charset="-127"/>
                <a:cs typeface="Lucida Sans Unicode" pitchFamily="34" charset="0"/>
              </a:rPr>
              <a:t>Admin member</a:t>
            </a:r>
            <a:endParaRPr kumimoji="0" lang="en-US" altLang="ko-KR" sz="1600" b="1" dirty="0">
              <a:solidFill>
                <a:srgbClr val="808080"/>
              </a:solidFill>
              <a:latin typeface="Lucida Sans Unicode" pitchFamily="34" charset="0"/>
              <a:ea typeface="맑은 고딕" pitchFamily="50" charset="-127"/>
              <a:cs typeface="Lucida Sans Unicode" pitchFamily="34" charset="0"/>
            </a:endParaRPr>
          </a:p>
          <a:p>
            <a:r>
              <a:rPr kumimoji="0" lang="en-US" altLang="ko-KR" sz="1600" b="1" dirty="0" smtClean="0">
                <a:solidFill>
                  <a:srgbClr val="808080"/>
                </a:solidFill>
                <a:latin typeface="Lucida Sans Unicode" pitchFamily="34" charset="0"/>
                <a:ea typeface="맑은 고딕" pitchFamily="50" charset="-127"/>
                <a:cs typeface="Lucida Sans Unicode" pitchFamily="34" charset="0"/>
              </a:rPr>
              <a:t>Level</a:t>
            </a:r>
            <a:endParaRPr kumimoji="0" lang="en-US" altLang="ko-KR" sz="1600" b="1" dirty="0">
              <a:solidFill>
                <a:srgbClr val="808080"/>
              </a:solidFill>
              <a:latin typeface="Lucida Sans Unicode" pitchFamily="34" charset="0"/>
              <a:ea typeface="맑은 고딕" pitchFamily="50" charset="-127"/>
              <a:cs typeface="Lucida Sans Unicode" pitchFamily="34" charset="0"/>
            </a:endParaRPr>
          </a:p>
        </p:txBody>
      </p:sp>
      <p:pic>
        <p:nvPicPr>
          <p:cNvPr id="59395" name="Picture 3" descr="D:\자료\icon\20-glyph-icons\glyph-icons-black\female-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2467" y="1993075"/>
            <a:ext cx="304800" cy="304800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2809860" y="1785926"/>
            <a:ext cx="1214446" cy="7143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News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81496" y="1785926"/>
            <a:ext cx="1214446" cy="71438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CS</a:t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>(Ticket)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38290" y="2278827"/>
            <a:ext cx="1152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atin typeface="Lucida Sans Typewriter" pitchFamily="49" charset="0"/>
              </a:rPr>
              <a:t>Nfinity</a:t>
            </a:r>
            <a:r>
              <a:rPr lang="en-US" altLang="ko-KR" sz="900" b="1" dirty="0" smtClean="0">
                <a:latin typeface="Lucida Sans Typewriter" pitchFamily="49" charset="0"/>
              </a:rPr>
              <a:t> staff</a:t>
            </a:r>
            <a:endParaRPr lang="ko-KR" altLang="en-US" sz="900" b="1" dirty="0">
              <a:latin typeface="Lucida Sans Typewriter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53132" y="1787514"/>
            <a:ext cx="1214446" cy="7143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095348" y="3286124"/>
          <a:ext cx="3938595" cy="2985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598"/>
                <a:gridCol w="2889997"/>
              </a:tblGrid>
              <a:tr h="242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Admin Member level</a:t>
                      </a:r>
                      <a:endParaRPr lang="ko-KR" altLang="en-US" sz="9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242252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900" dirty="0" smtClean="0">
                          <a:latin typeface="Lucida Sans Unicode" pitchFamily="34" charset="0"/>
                          <a:ea typeface="맑은 고딕" pitchFamily="50" charset="-127"/>
                          <a:cs typeface="Lucida Sans Unicode" pitchFamily="34" charset="0"/>
                        </a:rPr>
                        <a:t>Super admin</a:t>
                      </a:r>
                      <a:endParaRPr lang="ko-KR" altLang="en-US" sz="9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All permission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Admin</a:t>
                      </a:r>
                      <a: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member management</a:t>
                      </a:r>
                      <a:endParaRPr lang="en-US" altLang="ko-KR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2422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CS</a:t>
                      </a:r>
                      <a: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admin</a:t>
                      </a: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CS management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Can User information</a:t>
                      </a:r>
                      <a: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edit/Ban</a:t>
                      </a:r>
                      <a:endParaRPr lang="ko-KR" altLang="en-US" sz="9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2422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User admin</a:t>
                      </a: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User</a:t>
                      </a:r>
                      <a: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management</a:t>
                      </a:r>
                      <a:b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</a:br>
                      <a: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- Add</a:t>
                      </a:r>
                      <a:b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</a:br>
                      <a: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- Edit</a:t>
                      </a:r>
                      <a:b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</a:br>
                      <a: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- Ban</a:t>
                      </a:r>
                      <a:b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</a:br>
                      <a: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- Delete</a:t>
                      </a:r>
                      <a:endParaRPr lang="ko-KR" altLang="en-US" sz="9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2422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GM</a:t>
                      </a: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Can see CS</a:t>
                      </a:r>
                      <a: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and User(Game tap)</a:t>
                      </a:r>
                      <a:b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</a:br>
                      <a: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Can not edit</a:t>
                      </a: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2422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News</a:t>
                      </a:r>
                      <a: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admin</a:t>
                      </a: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Create</a:t>
                      </a:r>
                      <a: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Announcement</a:t>
                      </a:r>
                      <a:b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</a:br>
                      <a:r>
                        <a:rPr lang="en-US" altLang="ko-KR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ucida Sans Unicode" pitchFamily="34" charset="0"/>
                          <a:cs typeface="Lucida Sans Unicode" pitchFamily="34" charset="0"/>
                        </a:rPr>
                        <a:t>Event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Send DM</a:t>
                      </a: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2422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310058" y="2501894"/>
            <a:ext cx="2428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Lucida Sans Typewriter" pitchFamily="49" charset="0"/>
              </a:rPr>
              <a:t>*</a:t>
            </a:r>
            <a:r>
              <a:rPr lang="en-US" altLang="ko-KR" sz="600" dirty="0" err="1" smtClean="0">
                <a:latin typeface="Lucida Sans Typewriter" pitchFamily="49" charset="0"/>
              </a:rPr>
              <a:t>Nfinity</a:t>
            </a:r>
            <a:r>
              <a:rPr lang="en-US" altLang="ko-KR" sz="600" dirty="0" smtClean="0">
                <a:latin typeface="Lucida Sans Typewriter" pitchFamily="49" charset="0"/>
              </a:rPr>
              <a:t> </a:t>
            </a:r>
            <a:r>
              <a:rPr lang="en-US" altLang="ko-KR" sz="600" dirty="0" err="1" smtClean="0">
                <a:latin typeface="Lucida Sans Typewriter" pitchFamily="49" charset="0"/>
              </a:rPr>
              <a:t>Games_Portal_WireFrame</a:t>
            </a:r>
            <a:r>
              <a:rPr lang="en-US" altLang="ko-KR" sz="600" dirty="0" smtClean="0">
                <a:latin typeface="Lucida Sans Typewriter" pitchFamily="49" charset="0"/>
              </a:rPr>
              <a:t/>
            </a:r>
            <a:br>
              <a:rPr lang="en-US" altLang="ko-KR" sz="600" dirty="0" smtClean="0">
                <a:latin typeface="Lucida Sans Typewriter" pitchFamily="49" charset="0"/>
              </a:rPr>
            </a:br>
            <a:r>
              <a:rPr lang="en-US" altLang="ko-KR" sz="600" dirty="0" smtClean="0">
                <a:latin typeface="Lucida Sans Typewriter" pitchFamily="49" charset="0"/>
              </a:rPr>
              <a:t>_CS000000.pptx</a:t>
            </a:r>
            <a:endParaRPr lang="ko-KR" altLang="en-US" sz="600" dirty="0">
              <a:latin typeface="Lucida Sans Typewriter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81892" y="1785926"/>
            <a:ext cx="1214446" cy="7143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Admin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8290" y="1571612"/>
            <a:ext cx="2571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900" b="1" dirty="0" smtClean="0">
                <a:solidFill>
                  <a:srgbClr val="00B0F0"/>
                </a:solidFill>
                <a:latin typeface="Lucida Sans Unicode" pitchFamily="34" charset="0"/>
                <a:cs typeface="Lucida Sans Unicode" pitchFamily="34" charset="0"/>
              </a:rPr>
              <a:t>Admin pages Menu</a:t>
            </a:r>
            <a:endParaRPr lang="ko-KR" altLang="en-US" sz="900" b="1" dirty="0">
              <a:solidFill>
                <a:srgbClr val="00B0F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5198280" y="3286124"/>
          <a:ext cx="3938595" cy="2061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598"/>
                <a:gridCol w="2889997"/>
              </a:tblGrid>
              <a:tr h="242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User state</a:t>
                      </a:r>
                      <a:endParaRPr lang="ko-KR" altLang="en-US" sz="9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242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Not verify</a:t>
                      </a:r>
                      <a:endParaRPr lang="ko-KR" altLang="en-US" sz="9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Did not verify</a:t>
                      </a:r>
                      <a: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an account</a:t>
                      </a:r>
                      <a:endParaRPr lang="en-US" altLang="ko-KR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2422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New</a:t>
                      </a: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Verified,</a:t>
                      </a:r>
                      <a: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login at no time</a:t>
                      </a:r>
                      <a:endParaRPr lang="ko-KR" altLang="en-US" sz="9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2422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Regular</a:t>
                      </a: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-</a:t>
                      </a:r>
                      <a:endParaRPr lang="ko-KR" altLang="en-US" sz="9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2422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Ban0</a:t>
                      </a: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Can not login</a:t>
                      </a:r>
                      <a: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Portal and</a:t>
                      </a: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play any game permanently</a:t>
                      </a: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2422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Ban1</a:t>
                      </a: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Can not play game1</a:t>
                      </a: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2422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Ban2</a:t>
                      </a: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Can not play game2</a:t>
                      </a: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  <a:tr h="2422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Cancel</a:t>
                      </a: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Not member anymore. Leave</a:t>
                      </a:r>
                      <a:r>
                        <a:rPr lang="en-US" altLang="ko-KR" sz="900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the portal.</a:t>
                      </a:r>
                      <a:endParaRPr lang="ko-KR" altLang="en-US" sz="900" dirty="0" smtClean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98280" y="5429264"/>
            <a:ext cx="4612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* User can not cancel their account. </a:t>
            </a:r>
            <a:br>
              <a:rPr lang="en-US" altLang="ko-KR" sz="800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</a:br>
            <a:r>
              <a:rPr lang="en-US" altLang="ko-KR" sz="800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User ID(email) never change </a:t>
            </a:r>
            <a:endParaRPr lang="ko-KR" altLang="en-US" sz="800" dirty="0">
              <a:solidFill>
                <a:srgbClr val="FF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그림 10" descr="N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087438"/>
            <a:ext cx="1071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55"/>
          <p:cNvGrpSpPr>
            <a:grpSpLocks/>
          </p:cNvGrpSpPr>
          <p:nvPr/>
        </p:nvGrpSpPr>
        <p:grpSpPr bwMode="auto">
          <a:xfrm>
            <a:off x="434975" y="5572140"/>
            <a:ext cx="6518275" cy="290513"/>
            <a:chOff x="435737" y="6453538"/>
            <a:chExt cx="6517527" cy="290161"/>
          </a:xfrm>
        </p:grpSpPr>
        <p:sp>
          <p:nvSpPr>
            <p:cNvPr id="49" name="직사각형 48"/>
            <p:cNvSpPr/>
            <p:nvPr/>
          </p:nvSpPr>
          <p:spPr>
            <a:xfrm>
              <a:off x="524627" y="6453538"/>
              <a:ext cx="6225461" cy="2901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Lucida Sans Typewriter" pitchFamily="49" charset="0"/>
              </a:endParaRPr>
            </a:p>
          </p:txBody>
        </p:sp>
        <p:sp>
          <p:nvSpPr>
            <p:cNvPr id="11283" name="TextBox 44"/>
            <p:cNvSpPr txBox="1">
              <a:spLocks noChangeArrowheads="1"/>
            </p:cNvSpPr>
            <p:nvPr/>
          </p:nvSpPr>
          <p:spPr bwMode="auto">
            <a:xfrm>
              <a:off x="435737" y="6468927"/>
              <a:ext cx="11596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2"/>
                  </a:solidFill>
                  <a:latin typeface="Lucida Sans" pitchFamily="34" charset="0"/>
                </a:rPr>
                <a:t>Nfinity Games</a:t>
              </a:r>
              <a:endParaRPr lang="ko-KR" altLang="en-US" sz="1000" b="1">
                <a:solidFill>
                  <a:schemeClr val="bg2"/>
                </a:solidFill>
                <a:latin typeface="Lucida Sans" pitchFamily="34" charset="0"/>
              </a:endParaRPr>
            </a:p>
          </p:txBody>
        </p:sp>
        <p:sp>
          <p:nvSpPr>
            <p:cNvPr id="11284" name="TextBox 46"/>
            <p:cNvSpPr txBox="1">
              <a:spLocks noChangeArrowheads="1"/>
            </p:cNvSpPr>
            <p:nvPr/>
          </p:nvSpPr>
          <p:spPr bwMode="auto">
            <a:xfrm>
              <a:off x="1814491" y="6453538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9900"/>
                  </a:solidFill>
                  <a:latin typeface="Bodoni MT Black" pitchFamily="18" charset="0"/>
                </a:rPr>
                <a:t>MMORPG</a:t>
              </a:r>
              <a:endParaRPr lang="ko-KR" altLang="en-US" sz="1100" b="1" dirty="0">
                <a:solidFill>
                  <a:srgbClr val="FF9900"/>
                </a:solidFill>
                <a:latin typeface="Bodoni MT Black" pitchFamily="18" charset="0"/>
              </a:endParaRPr>
            </a:p>
          </p:txBody>
        </p:sp>
        <p:sp>
          <p:nvSpPr>
            <p:cNvPr id="11285" name="TextBox 47"/>
            <p:cNvSpPr txBox="1">
              <a:spLocks noChangeArrowheads="1"/>
            </p:cNvSpPr>
            <p:nvPr/>
          </p:nvSpPr>
          <p:spPr bwMode="auto">
            <a:xfrm>
              <a:off x="3452802" y="6500834"/>
              <a:ext cx="35004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About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Privacy Policy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Terms of 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User Abuse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Contact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Premium PC Cafe</a:t>
              </a:r>
              <a:r>
                <a:rPr lang="en-US" altLang="ko-KR" sz="600">
                  <a:latin typeface="Lucida Sans Unicode" pitchFamily="34" charset="0"/>
                  <a:cs typeface="Lucida Sans Unicode" pitchFamily="34" charset="0"/>
                </a:rPr>
                <a:t> </a:t>
              </a:r>
              <a:endParaRPr lang="ko-KR" altLang="en-US" sz="60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1286" name="TextBox 50"/>
            <p:cNvSpPr txBox="1">
              <a:spLocks noChangeArrowheads="1"/>
            </p:cNvSpPr>
            <p:nvPr/>
          </p:nvSpPr>
          <p:spPr bwMode="auto">
            <a:xfrm>
              <a:off x="1166786" y="6459402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>
                  <a:latin typeface="Bodoni MT Black" pitchFamily="18" charset="0"/>
                </a:rPr>
                <a:t>PB</a:t>
              </a:r>
              <a:endParaRPr lang="ko-KR" altLang="en-US" sz="1100" b="1">
                <a:latin typeface="Bodoni MT Black" pitchFamily="18" charset="0"/>
              </a:endParaRPr>
            </a:p>
          </p:txBody>
        </p:sp>
      </p:grp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531819" y="1421421"/>
            <a:ext cx="11423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latin typeface="Lucida Sans" pitchFamily="34" charset="0"/>
              </a:rPr>
              <a:t>Admin pages</a:t>
            </a:r>
            <a:endParaRPr lang="ko-KR" altLang="en-US" sz="800" b="1" dirty="0">
              <a:latin typeface="Lucida Sans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103035" y="1509713"/>
            <a:ext cx="16818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/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Games Admin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8134350" y="714356"/>
            <a:ext cx="11176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Admin Home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167446" y="1355711"/>
            <a:ext cx="650875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Log out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21" name="TextBox 57"/>
          <p:cNvSpPr txBox="1">
            <a:spLocks noChangeArrowheads="1"/>
          </p:cNvSpPr>
          <p:nvPr/>
        </p:nvSpPr>
        <p:spPr bwMode="auto">
          <a:xfrm>
            <a:off x="5381628" y="1315120"/>
            <a:ext cx="179069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Lucida Sans" pitchFamily="34" charset="0"/>
              </a:rPr>
              <a:t>Hello, Name</a:t>
            </a:r>
            <a:endParaRPr lang="ko-KR" altLang="en-US" sz="800" dirty="0">
              <a:latin typeface="Lucida Sans" pitchFamily="34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444626" y="2000240"/>
          <a:ext cx="1024169" cy="194311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4169"/>
              </a:tblGrid>
              <a:tr h="242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Home</a:t>
                      </a:r>
                      <a:endParaRPr lang="ko-KR" altLang="en-US" sz="800" b="1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News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CS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User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</a:t>
                      </a:r>
                      <a:endParaRPr lang="ko-KR" altLang="en-US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Admin*</a:t>
                      </a:r>
                      <a:endParaRPr lang="ko-KR" altLang="en-US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616507" y="2000240"/>
            <a:ext cx="179388" cy="1809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latin typeface="Lucida Sans" pitchFamily="34" charset="0"/>
              </a:rPr>
              <a:t>1</a:t>
            </a:r>
            <a:endParaRPr lang="ko-KR" altLang="en-US" sz="700" b="1" dirty="0">
              <a:latin typeface="Lucida Sans" pitchFamily="34" charset="0"/>
            </a:endParaRPr>
          </a:p>
        </p:txBody>
      </p:sp>
      <p:sp>
        <p:nvSpPr>
          <p:cNvPr id="40" name="TextBox 57"/>
          <p:cNvSpPr txBox="1">
            <a:spLocks noChangeArrowheads="1"/>
          </p:cNvSpPr>
          <p:nvPr/>
        </p:nvSpPr>
        <p:spPr bwMode="auto">
          <a:xfrm>
            <a:off x="2765418" y="3286124"/>
            <a:ext cx="11874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b="1" dirty="0" smtClean="0">
                <a:latin typeface="Lucida Sans" pitchFamily="34" charset="0"/>
              </a:rPr>
              <a:t>▌News</a:t>
            </a:r>
            <a:endParaRPr lang="ko-KR" altLang="en-US" sz="800" b="1" dirty="0">
              <a:latin typeface="Lucida Sans" pitchFamily="34" charset="0"/>
            </a:endParaRPr>
          </a:p>
        </p:txBody>
      </p:sp>
      <p:sp>
        <p:nvSpPr>
          <p:cNvPr id="41" name="TextBox 57"/>
          <p:cNvSpPr txBox="1">
            <a:spLocks noChangeArrowheads="1"/>
          </p:cNvSpPr>
          <p:nvPr/>
        </p:nvSpPr>
        <p:spPr bwMode="auto">
          <a:xfrm>
            <a:off x="2760652" y="1998654"/>
            <a:ext cx="11874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b="1" dirty="0" smtClean="0">
                <a:latin typeface="Lucida Sans" pitchFamily="34" charset="0"/>
              </a:rPr>
              <a:t>▌New CS list (000)</a:t>
            </a:r>
            <a:endParaRPr lang="ko-KR" altLang="en-US" sz="800" b="1" dirty="0">
              <a:latin typeface="Lucida Sans" pitchFamily="34" charset="0"/>
            </a:endParaRPr>
          </a:p>
        </p:txBody>
      </p:sp>
      <p:sp>
        <p:nvSpPr>
          <p:cNvPr id="20" name="TextBox 78"/>
          <p:cNvSpPr txBox="1">
            <a:spLocks noChangeArrowheads="1"/>
          </p:cNvSpPr>
          <p:nvPr/>
        </p:nvSpPr>
        <p:spPr bwMode="auto">
          <a:xfrm>
            <a:off x="8120063" y="3433399"/>
            <a:ext cx="174783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ts val="2400"/>
              </a:lnSpc>
              <a:buFontTx/>
              <a:buAutoNum type="arabicPeriod"/>
            </a:pP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새로 올라온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유저가 올린 </a:t>
            </a:r>
            <a:r>
              <a:rPr kumimoji="0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새리플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포함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CS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개수에 대해서 알려줌</a:t>
            </a: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ts val="2400"/>
              </a:lnSpc>
              <a:buFontTx/>
              <a:buAutoNum type="arabicPeriod"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For super admin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65238" y="3248025"/>
            <a:ext cx="179388" cy="1809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latin typeface="Lucida Sans" pitchFamily="34" charset="0"/>
              </a:rPr>
              <a:t>2</a:t>
            </a:r>
            <a:endParaRPr lang="ko-KR" altLang="en-US" sz="700" b="1" dirty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그림 10" descr="N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087438"/>
            <a:ext cx="1071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55"/>
          <p:cNvGrpSpPr>
            <a:grpSpLocks/>
          </p:cNvGrpSpPr>
          <p:nvPr/>
        </p:nvGrpSpPr>
        <p:grpSpPr bwMode="auto">
          <a:xfrm>
            <a:off x="434975" y="5572140"/>
            <a:ext cx="6518275" cy="290513"/>
            <a:chOff x="435737" y="6453538"/>
            <a:chExt cx="6517527" cy="290161"/>
          </a:xfrm>
        </p:grpSpPr>
        <p:sp>
          <p:nvSpPr>
            <p:cNvPr id="49" name="직사각형 48"/>
            <p:cNvSpPr/>
            <p:nvPr/>
          </p:nvSpPr>
          <p:spPr>
            <a:xfrm>
              <a:off x="524627" y="6453538"/>
              <a:ext cx="6225461" cy="2901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Lucida Sans Typewriter" pitchFamily="49" charset="0"/>
              </a:endParaRPr>
            </a:p>
          </p:txBody>
        </p:sp>
        <p:sp>
          <p:nvSpPr>
            <p:cNvPr id="11283" name="TextBox 44"/>
            <p:cNvSpPr txBox="1">
              <a:spLocks noChangeArrowheads="1"/>
            </p:cNvSpPr>
            <p:nvPr/>
          </p:nvSpPr>
          <p:spPr bwMode="auto">
            <a:xfrm>
              <a:off x="435737" y="6468927"/>
              <a:ext cx="11596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2"/>
                  </a:solidFill>
                  <a:latin typeface="Lucida Sans" pitchFamily="34" charset="0"/>
                </a:rPr>
                <a:t>Nfinity Games</a:t>
              </a:r>
              <a:endParaRPr lang="ko-KR" altLang="en-US" sz="1000" b="1">
                <a:solidFill>
                  <a:schemeClr val="bg2"/>
                </a:solidFill>
                <a:latin typeface="Lucida Sans" pitchFamily="34" charset="0"/>
              </a:endParaRPr>
            </a:p>
          </p:txBody>
        </p:sp>
        <p:sp>
          <p:nvSpPr>
            <p:cNvPr id="11284" name="TextBox 46"/>
            <p:cNvSpPr txBox="1">
              <a:spLocks noChangeArrowheads="1"/>
            </p:cNvSpPr>
            <p:nvPr/>
          </p:nvSpPr>
          <p:spPr bwMode="auto">
            <a:xfrm>
              <a:off x="1814491" y="6453538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9900"/>
                  </a:solidFill>
                  <a:latin typeface="Bodoni MT Black" pitchFamily="18" charset="0"/>
                </a:rPr>
                <a:t>MMORPG</a:t>
              </a:r>
              <a:endParaRPr lang="ko-KR" altLang="en-US" sz="1100" b="1" dirty="0">
                <a:solidFill>
                  <a:srgbClr val="FF9900"/>
                </a:solidFill>
                <a:latin typeface="Bodoni MT Black" pitchFamily="18" charset="0"/>
              </a:endParaRPr>
            </a:p>
          </p:txBody>
        </p:sp>
        <p:sp>
          <p:nvSpPr>
            <p:cNvPr id="11285" name="TextBox 47"/>
            <p:cNvSpPr txBox="1">
              <a:spLocks noChangeArrowheads="1"/>
            </p:cNvSpPr>
            <p:nvPr/>
          </p:nvSpPr>
          <p:spPr bwMode="auto">
            <a:xfrm>
              <a:off x="3452802" y="6500834"/>
              <a:ext cx="35004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About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Privacy Policy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Terms of 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User Abuse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Contact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Premium PC Cafe</a:t>
              </a:r>
              <a:r>
                <a:rPr lang="en-US" altLang="ko-KR" sz="600">
                  <a:latin typeface="Lucida Sans Unicode" pitchFamily="34" charset="0"/>
                  <a:cs typeface="Lucida Sans Unicode" pitchFamily="34" charset="0"/>
                </a:rPr>
                <a:t> </a:t>
              </a:r>
              <a:endParaRPr lang="ko-KR" altLang="en-US" sz="60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1286" name="TextBox 50"/>
            <p:cNvSpPr txBox="1">
              <a:spLocks noChangeArrowheads="1"/>
            </p:cNvSpPr>
            <p:nvPr/>
          </p:nvSpPr>
          <p:spPr bwMode="auto">
            <a:xfrm>
              <a:off x="1166786" y="6459402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>
                  <a:latin typeface="Bodoni MT Black" pitchFamily="18" charset="0"/>
                </a:rPr>
                <a:t>PB</a:t>
              </a:r>
              <a:endParaRPr lang="ko-KR" altLang="en-US" sz="1100" b="1">
                <a:latin typeface="Bodoni MT Black" pitchFamily="18" charset="0"/>
              </a:endParaRPr>
            </a:p>
          </p:txBody>
        </p:sp>
      </p:grp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531819" y="1421421"/>
            <a:ext cx="11423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latin typeface="Lucida Sans" pitchFamily="34" charset="0"/>
              </a:rPr>
              <a:t>Admin pages</a:t>
            </a:r>
            <a:endParaRPr lang="ko-KR" altLang="en-US" sz="800" b="1" dirty="0">
              <a:latin typeface="Lucida Sans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103035" y="1509713"/>
            <a:ext cx="16818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/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Games Admin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8134350" y="714356"/>
            <a:ext cx="8515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News List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167446" y="1355711"/>
            <a:ext cx="650875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Log out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21" name="TextBox 57"/>
          <p:cNvSpPr txBox="1">
            <a:spLocks noChangeArrowheads="1"/>
          </p:cNvSpPr>
          <p:nvPr/>
        </p:nvSpPr>
        <p:spPr bwMode="auto">
          <a:xfrm>
            <a:off x="5381628" y="1315120"/>
            <a:ext cx="179069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Lucida Sans" pitchFamily="34" charset="0"/>
              </a:rPr>
              <a:t>Hello, Name</a:t>
            </a:r>
            <a:endParaRPr lang="ko-KR" altLang="en-US" sz="800" dirty="0">
              <a:latin typeface="Lucida Sans" pitchFamily="34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444626" y="2000240"/>
          <a:ext cx="1024169" cy="267177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4169"/>
              </a:tblGrid>
              <a:tr h="242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Home</a:t>
                      </a:r>
                      <a:endParaRPr lang="ko-KR" altLang="en-US" sz="800" b="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News</a:t>
                      </a:r>
                      <a:endParaRPr lang="ko-KR" altLang="en-US" sz="800" b="1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-Notice</a:t>
                      </a:r>
                      <a:endParaRPr lang="ko-KR" altLang="en-US" sz="800" b="1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--</a:t>
                      </a:r>
                      <a:r>
                        <a:rPr lang="en-US" altLang="ko-KR" sz="800" b="1" dirty="0" smtClean="0"/>
                        <a:t>Portal</a:t>
                      </a:r>
                      <a:endParaRPr lang="ko-KR" altLang="en-US" sz="8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--PB</a:t>
                      </a:r>
                      <a:endParaRPr lang="ko-KR" altLang="en-US" sz="800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--Board</a:t>
                      </a:r>
                      <a:r>
                        <a:rPr lang="en-US" altLang="ko-KR" sz="800" b="0" baseline="0" dirty="0" smtClean="0"/>
                        <a:t> game</a:t>
                      </a:r>
                      <a:endParaRPr lang="ko-KR" altLang="en-US" sz="800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-Event(Portal2.0)</a:t>
                      </a:r>
                      <a:endParaRPr lang="ko-KR" altLang="en-US" sz="800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smtClean="0"/>
                        <a:t>CS</a:t>
                      </a:r>
                      <a:endParaRPr lang="ko-KR" altLang="en-US" sz="800" b="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User</a:t>
                      </a:r>
                      <a:endParaRPr lang="ko-KR" altLang="en-US" sz="800" b="1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DM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Admin*</a:t>
                      </a:r>
                      <a:endParaRPr lang="ko-KR" altLang="en-US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2600312" y="2214554"/>
          <a:ext cx="3995762" cy="231220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997881"/>
                <a:gridCol w="1997881"/>
              </a:tblGrid>
              <a:tr h="38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TitleTitleTitleTitleTitle</a:t>
                      </a:r>
                      <a:r>
                        <a:rPr kumimoji="1" lang="en-US" altLang="ko-KR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  </a:t>
                      </a:r>
                      <a:br>
                        <a:rPr kumimoji="1" lang="en-US" altLang="ko-KR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</a:br>
                      <a:r>
                        <a:rPr kumimoji="1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August 30</a:t>
                      </a:r>
                      <a:r>
                        <a:rPr kumimoji="1" lang="en-US" altLang="ko-KR" sz="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th</a:t>
                      </a:r>
                      <a:r>
                        <a:rPr kumimoji="1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 2012</a:t>
                      </a:r>
                      <a:endParaRPr kumimoji="1" lang="ko-KR" altLang="en-U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Lucida Sans Unicode" pitchFamily="34" charset="0"/>
                        <a:ea typeface="굴림" pitchFamily="50" charset="-127"/>
                        <a:cs typeface="Lucida Sans Unicode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TitleTitleTitleTitleTitle</a:t>
                      </a:r>
                      <a:r>
                        <a:rPr kumimoji="1" lang="en-US" altLang="ko-KR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  </a:t>
                      </a:r>
                      <a:br>
                        <a:rPr kumimoji="1" lang="en-US" altLang="ko-KR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</a:br>
                      <a:r>
                        <a:rPr kumimoji="1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August 30</a:t>
                      </a:r>
                      <a:r>
                        <a:rPr kumimoji="1" lang="en-US" altLang="ko-KR" sz="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th</a:t>
                      </a:r>
                      <a:r>
                        <a:rPr kumimoji="1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 2012</a:t>
                      </a:r>
                      <a:endParaRPr kumimoji="1" lang="ko-KR" altLang="en-U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Lucida Sans Unicode" pitchFamily="34" charset="0"/>
                        <a:ea typeface="굴림" pitchFamily="50" charset="-127"/>
                        <a:cs typeface="Lucida Sans Unicode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TitleTitleTitleTitleTitle</a:t>
                      </a:r>
                      <a:r>
                        <a:rPr kumimoji="1" lang="en-US" altLang="ko-KR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/>
                      </a:r>
                      <a:br>
                        <a:rPr kumimoji="1" lang="en-US" altLang="ko-KR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</a:br>
                      <a:r>
                        <a:rPr kumimoji="1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August 30</a:t>
                      </a:r>
                      <a:r>
                        <a:rPr kumimoji="1" lang="en-US" altLang="ko-KR" sz="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th</a:t>
                      </a:r>
                      <a:r>
                        <a:rPr kumimoji="1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 2012</a:t>
                      </a:r>
                      <a:endParaRPr kumimoji="1" lang="ko-KR" altLang="en-U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Lucida Sans Unicode" pitchFamily="34" charset="0"/>
                        <a:ea typeface="굴림" pitchFamily="50" charset="-127"/>
                        <a:cs typeface="Lucida Sans Unicode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TitleTitleTitleTitleTitle</a:t>
                      </a:r>
                      <a:r>
                        <a:rPr kumimoji="1" lang="en-US" altLang="ko-KR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/>
                      </a:r>
                      <a:br>
                        <a:rPr kumimoji="1" lang="en-US" altLang="ko-KR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</a:br>
                      <a:r>
                        <a:rPr kumimoji="1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August 30</a:t>
                      </a:r>
                      <a:r>
                        <a:rPr kumimoji="1" lang="en-US" altLang="ko-KR" sz="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th</a:t>
                      </a:r>
                      <a:r>
                        <a:rPr kumimoji="1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 2012</a:t>
                      </a:r>
                      <a:endParaRPr kumimoji="1" lang="ko-KR" altLang="en-U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Lucida Sans Unicode" pitchFamily="34" charset="0"/>
                        <a:ea typeface="굴림" pitchFamily="50" charset="-127"/>
                        <a:cs typeface="Lucida Sans Unicode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TitleTitleTitleTitleTitle</a:t>
                      </a:r>
                      <a:r>
                        <a:rPr kumimoji="1" lang="en-US" altLang="ko-KR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/>
                      </a:r>
                      <a:br>
                        <a:rPr kumimoji="1" lang="en-US" altLang="ko-KR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</a:br>
                      <a:r>
                        <a:rPr kumimoji="1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August 30</a:t>
                      </a:r>
                      <a:r>
                        <a:rPr kumimoji="1" lang="en-US" altLang="ko-KR" sz="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th</a:t>
                      </a:r>
                      <a:r>
                        <a:rPr kumimoji="1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 2012</a:t>
                      </a:r>
                      <a:endParaRPr kumimoji="1" lang="ko-KR" altLang="en-U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Lucida Sans Unicode" pitchFamily="34" charset="0"/>
                        <a:ea typeface="굴림" pitchFamily="50" charset="-127"/>
                        <a:cs typeface="Lucida Sans Unicode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TitleTitleTitleTitleTitle</a:t>
                      </a:r>
                      <a:r>
                        <a:rPr kumimoji="1" lang="en-US" altLang="ko-KR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/>
                      </a:r>
                      <a:br>
                        <a:rPr kumimoji="1" lang="en-US" altLang="ko-KR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</a:br>
                      <a:r>
                        <a:rPr kumimoji="1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August 30</a:t>
                      </a:r>
                      <a:r>
                        <a:rPr kumimoji="1" lang="en-US" altLang="ko-KR" sz="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th</a:t>
                      </a:r>
                      <a:r>
                        <a:rPr kumimoji="1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 2012</a:t>
                      </a:r>
                      <a:endParaRPr kumimoji="1" lang="ko-KR" altLang="en-U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Lucida Sans Unicode" pitchFamily="34" charset="0"/>
                        <a:ea typeface="굴림" pitchFamily="50" charset="-127"/>
                        <a:cs typeface="Lucida Sans Unicode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5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TitleTitleTitleTitleTitle</a:t>
                      </a:r>
                      <a:r>
                        <a:rPr kumimoji="1" lang="en-US" altLang="ko-KR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/>
                      </a:r>
                      <a:br>
                        <a:rPr kumimoji="1" lang="en-US" altLang="ko-KR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</a:br>
                      <a:r>
                        <a:rPr kumimoji="1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August 30</a:t>
                      </a:r>
                      <a:r>
                        <a:rPr kumimoji="1" lang="en-US" altLang="ko-KR" sz="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th</a:t>
                      </a:r>
                      <a:r>
                        <a:rPr kumimoji="1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 2012</a:t>
                      </a:r>
                      <a:endParaRPr kumimoji="1" lang="ko-KR" altLang="en-U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Lucida Sans Unicode" pitchFamily="34" charset="0"/>
                        <a:ea typeface="굴림" pitchFamily="50" charset="-127"/>
                        <a:cs typeface="Lucida Sans Unicode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TitleTitleTitleTitleTitle</a:t>
                      </a:r>
                      <a:r>
                        <a:rPr kumimoji="1" lang="en-US" altLang="ko-KR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/>
                      </a:r>
                      <a:br>
                        <a:rPr kumimoji="1" lang="en-US" altLang="ko-KR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</a:br>
                      <a:r>
                        <a:rPr kumimoji="1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August 30</a:t>
                      </a:r>
                      <a:r>
                        <a:rPr kumimoji="1" lang="en-US" altLang="ko-KR" sz="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th</a:t>
                      </a:r>
                      <a:r>
                        <a:rPr kumimoji="1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 2012</a:t>
                      </a:r>
                      <a:endParaRPr kumimoji="1" lang="ko-KR" altLang="en-U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Lucida Sans Unicode" pitchFamily="34" charset="0"/>
                        <a:ea typeface="굴림" pitchFamily="50" charset="-127"/>
                        <a:cs typeface="Lucida Sans Unicode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TitleTitleTitleTitleTitle</a:t>
                      </a:r>
                      <a:r>
                        <a:rPr kumimoji="1" lang="en-US" altLang="ko-KR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/>
                      </a:r>
                      <a:br>
                        <a:rPr kumimoji="1" lang="en-US" altLang="ko-KR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</a:br>
                      <a:r>
                        <a:rPr kumimoji="1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August 30</a:t>
                      </a:r>
                      <a:r>
                        <a:rPr kumimoji="1" lang="en-US" altLang="ko-KR" sz="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th</a:t>
                      </a:r>
                      <a:r>
                        <a:rPr kumimoji="1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 2012</a:t>
                      </a:r>
                      <a:endParaRPr kumimoji="1" lang="ko-KR" altLang="en-U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Lucida Sans Unicode" pitchFamily="34" charset="0"/>
                        <a:ea typeface="굴림" pitchFamily="50" charset="-127"/>
                        <a:cs typeface="Lucida Sans Unicode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TitleTitleTitleTitleTitle</a:t>
                      </a:r>
                      <a:r>
                        <a:rPr kumimoji="1" lang="en-US" altLang="ko-KR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/>
                      </a:r>
                      <a:br>
                        <a:rPr kumimoji="1" lang="en-US" altLang="ko-KR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</a:br>
                      <a:r>
                        <a:rPr kumimoji="1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August 30</a:t>
                      </a:r>
                      <a:r>
                        <a:rPr kumimoji="1" lang="en-US" altLang="ko-KR" sz="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th</a:t>
                      </a:r>
                      <a:r>
                        <a:rPr kumimoji="1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Lucida Sans Unicode" pitchFamily="34" charset="0"/>
                          <a:ea typeface="굴림" pitchFamily="50" charset="-127"/>
                          <a:cs typeface="Lucida Sans Unicode" pitchFamily="34" charset="0"/>
                        </a:rPr>
                        <a:t> 2012</a:t>
                      </a:r>
                      <a:endParaRPr kumimoji="1" lang="ko-KR" altLang="en-U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Lucida Sans Unicode" pitchFamily="34" charset="0"/>
                        <a:ea typeface="굴림" pitchFamily="50" charset="-127"/>
                        <a:cs typeface="Lucida Sans Unicode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2" name="TextBox 57"/>
          <p:cNvSpPr txBox="1">
            <a:spLocks noChangeArrowheads="1"/>
          </p:cNvSpPr>
          <p:nvPr/>
        </p:nvSpPr>
        <p:spPr bwMode="auto">
          <a:xfrm>
            <a:off x="2600312" y="2000240"/>
            <a:ext cx="11874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b="1" dirty="0" smtClean="0">
                <a:latin typeface="Lucida Sans" pitchFamily="34" charset="0"/>
              </a:rPr>
              <a:t>▌Notice - Portal</a:t>
            </a:r>
            <a:endParaRPr lang="ko-KR" altLang="en-US" sz="800" b="1" dirty="0">
              <a:latin typeface="Lucida San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5541" y="4872019"/>
            <a:ext cx="17065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Lucida Sans Typewriter" pitchFamily="49" charset="0"/>
                <a:cs typeface="Lucida Sans Unicode" pitchFamily="34" charset="0"/>
              </a:rPr>
              <a:t>◀ 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1 </a:t>
            </a:r>
            <a:r>
              <a:rPr lang="en-US" altLang="ko-KR" sz="700" u="sng" dirty="0" smtClean="0">
                <a:latin typeface="Lucida Sans Typewriter" pitchFamily="49" charset="0"/>
                <a:cs typeface="Lucida Sans Unicode" pitchFamily="34" charset="0"/>
              </a:rPr>
              <a:t>2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 </a:t>
            </a:r>
            <a:r>
              <a:rPr lang="en-US" altLang="ko-KR" sz="700" u="sng" dirty="0" smtClean="0">
                <a:latin typeface="Lucida Sans Typewriter" pitchFamily="49" charset="0"/>
                <a:cs typeface="Lucida Sans Unicode" pitchFamily="34" charset="0"/>
              </a:rPr>
              <a:t>3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 </a:t>
            </a:r>
            <a:r>
              <a:rPr lang="en-US" altLang="ko-KR" sz="700" u="sng" dirty="0" smtClean="0">
                <a:latin typeface="Lucida Sans Typewriter" pitchFamily="49" charset="0"/>
                <a:cs typeface="Lucida Sans Unicode" pitchFamily="34" charset="0"/>
              </a:rPr>
              <a:t>4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 </a:t>
            </a:r>
            <a:r>
              <a:rPr lang="en-US" altLang="ko-KR" sz="700" u="sng" dirty="0" smtClean="0">
                <a:latin typeface="Lucida Sans Typewriter" pitchFamily="49" charset="0"/>
                <a:cs typeface="Lucida Sans Unicode" pitchFamily="34" charset="0"/>
              </a:rPr>
              <a:t>5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 </a:t>
            </a:r>
            <a:r>
              <a:rPr lang="ko-KR" altLang="en-US" sz="700" dirty="0" smtClean="0">
                <a:latin typeface="Lucida Sans Typewriter" pitchFamily="49" charset="0"/>
                <a:cs typeface="Lucida Sans Unicode" pitchFamily="34" charset="0"/>
              </a:rPr>
              <a:t>▶</a:t>
            </a:r>
            <a:endParaRPr lang="ko-KR" altLang="en-US" sz="700" dirty="0">
              <a:latin typeface="Lucida Sans Typewriter" pitchFamily="49" charset="0"/>
              <a:cs typeface="Lucida Sans Unicode" pitchFamily="34" charset="0"/>
            </a:endParaRPr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5945199" y="4643446"/>
            <a:ext cx="650875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Add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그림 10" descr="N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087438"/>
            <a:ext cx="1071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55"/>
          <p:cNvGrpSpPr>
            <a:grpSpLocks/>
          </p:cNvGrpSpPr>
          <p:nvPr/>
        </p:nvGrpSpPr>
        <p:grpSpPr bwMode="auto">
          <a:xfrm>
            <a:off x="434975" y="5572140"/>
            <a:ext cx="6518275" cy="290513"/>
            <a:chOff x="435737" y="6453538"/>
            <a:chExt cx="6517527" cy="290161"/>
          </a:xfrm>
        </p:grpSpPr>
        <p:sp>
          <p:nvSpPr>
            <p:cNvPr id="49" name="직사각형 48"/>
            <p:cNvSpPr/>
            <p:nvPr/>
          </p:nvSpPr>
          <p:spPr>
            <a:xfrm>
              <a:off x="524627" y="6453538"/>
              <a:ext cx="6225461" cy="2901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Lucida Sans Typewriter" pitchFamily="49" charset="0"/>
              </a:endParaRPr>
            </a:p>
          </p:txBody>
        </p:sp>
        <p:sp>
          <p:nvSpPr>
            <p:cNvPr id="11283" name="TextBox 44"/>
            <p:cNvSpPr txBox="1">
              <a:spLocks noChangeArrowheads="1"/>
            </p:cNvSpPr>
            <p:nvPr/>
          </p:nvSpPr>
          <p:spPr bwMode="auto">
            <a:xfrm>
              <a:off x="435737" y="6468927"/>
              <a:ext cx="11596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2"/>
                  </a:solidFill>
                  <a:latin typeface="Lucida Sans" pitchFamily="34" charset="0"/>
                </a:rPr>
                <a:t>Nfinity Games</a:t>
              </a:r>
              <a:endParaRPr lang="ko-KR" altLang="en-US" sz="1000" b="1">
                <a:solidFill>
                  <a:schemeClr val="bg2"/>
                </a:solidFill>
                <a:latin typeface="Lucida Sans" pitchFamily="34" charset="0"/>
              </a:endParaRPr>
            </a:p>
          </p:txBody>
        </p:sp>
        <p:sp>
          <p:nvSpPr>
            <p:cNvPr id="11284" name="TextBox 46"/>
            <p:cNvSpPr txBox="1">
              <a:spLocks noChangeArrowheads="1"/>
            </p:cNvSpPr>
            <p:nvPr/>
          </p:nvSpPr>
          <p:spPr bwMode="auto">
            <a:xfrm>
              <a:off x="1814491" y="6453538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9900"/>
                  </a:solidFill>
                  <a:latin typeface="Bodoni MT Black" pitchFamily="18" charset="0"/>
                </a:rPr>
                <a:t>MMORPG</a:t>
              </a:r>
              <a:endParaRPr lang="ko-KR" altLang="en-US" sz="1100" b="1" dirty="0">
                <a:solidFill>
                  <a:srgbClr val="FF9900"/>
                </a:solidFill>
                <a:latin typeface="Bodoni MT Black" pitchFamily="18" charset="0"/>
              </a:endParaRPr>
            </a:p>
          </p:txBody>
        </p:sp>
        <p:sp>
          <p:nvSpPr>
            <p:cNvPr id="11285" name="TextBox 47"/>
            <p:cNvSpPr txBox="1">
              <a:spLocks noChangeArrowheads="1"/>
            </p:cNvSpPr>
            <p:nvPr/>
          </p:nvSpPr>
          <p:spPr bwMode="auto">
            <a:xfrm>
              <a:off x="3452802" y="6500834"/>
              <a:ext cx="35004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About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Privacy Policy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Terms of 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User Abuse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Contact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Premium PC Cafe</a:t>
              </a:r>
              <a:r>
                <a:rPr lang="en-US" altLang="ko-KR" sz="600">
                  <a:latin typeface="Lucida Sans Unicode" pitchFamily="34" charset="0"/>
                  <a:cs typeface="Lucida Sans Unicode" pitchFamily="34" charset="0"/>
                </a:rPr>
                <a:t> </a:t>
              </a:r>
              <a:endParaRPr lang="ko-KR" altLang="en-US" sz="60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1286" name="TextBox 50"/>
            <p:cNvSpPr txBox="1">
              <a:spLocks noChangeArrowheads="1"/>
            </p:cNvSpPr>
            <p:nvPr/>
          </p:nvSpPr>
          <p:spPr bwMode="auto">
            <a:xfrm>
              <a:off x="1166786" y="6459402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>
                  <a:latin typeface="Bodoni MT Black" pitchFamily="18" charset="0"/>
                </a:rPr>
                <a:t>PB</a:t>
              </a:r>
              <a:endParaRPr lang="ko-KR" altLang="en-US" sz="1100" b="1">
                <a:latin typeface="Bodoni MT Black" pitchFamily="18" charset="0"/>
              </a:endParaRPr>
            </a:p>
          </p:txBody>
        </p:sp>
      </p:grp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531819" y="1421421"/>
            <a:ext cx="11423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latin typeface="Lucida Sans" pitchFamily="34" charset="0"/>
              </a:rPr>
              <a:t>Admin pages</a:t>
            </a:r>
            <a:endParaRPr lang="ko-KR" altLang="en-US" sz="800" b="1" dirty="0">
              <a:latin typeface="Lucida Sans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103035" y="1509713"/>
            <a:ext cx="16818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/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Games Admin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8134350" y="714356"/>
            <a:ext cx="10887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News Details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167446" y="1355711"/>
            <a:ext cx="650875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Log out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21" name="TextBox 57"/>
          <p:cNvSpPr txBox="1">
            <a:spLocks noChangeArrowheads="1"/>
          </p:cNvSpPr>
          <p:nvPr/>
        </p:nvSpPr>
        <p:spPr bwMode="auto">
          <a:xfrm>
            <a:off x="5381628" y="1315120"/>
            <a:ext cx="179069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Lucida Sans" pitchFamily="34" charset="0"/>
              </a:rPr>
              <a:t>Hello, Name</a:t>
            </a:r>
            <a:endParaRPr lang="ko-KR" altLang="en-US" sz="800" dirty="0">
              <a:latin typeface="Lucida Sans" pitchFamily="34" charset="0"/>
            </a:endParaRPr>
          </a:p>
        </p:txBody>
      </p:sp>
      <p:sp>
        <p:nvSpPr>
          <p:cNvPr id="34" name="TextBox 78"/>
          <p:cNvSpPr txBox="1">
            <a:spLocks noChangeArrowheads="1"/>
          </p:cNvSpPr>
          <p:nvPr/>
        </p:nvSpPr>
        <p:spPr bwMode="auto">
          <a:xfrm>
            <a:off x="8120063" y="3433399"/>
            <a:ext cx="17478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ts val="2400"/>
              </a:lnSpc>
              <a:buFontTx/>
              <a:buAutoNum type="arabicPeriod"/>
            </a:pP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attachment file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을 첨부하면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Details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에 보여짐</a:t>
            </a: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2738422" y="2000240"/>
          <a:ext cx="3746499" cy="277179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48833"/>
                <a:gridCol w="1248833"/>
                <a:gridCol w="1248833"/>
              </a:tblGrid>
              <a:tr h="3429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kern="1200" dirty="0" smtClean="0">
                          <a:solidFill>
                            <a:schemeClr val="tx1"/>
                          </a:solidFill>
                        </a:rPr>
                        <a:t>Date 31.Aug.2012</a:t>
                      </a:r>
                      <a:endParaRPr kumimoji="0" lang="ko-KR" altLang="en-US" sz="8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29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GM ID</a:t>
                      </a:r>
                      <a:endParaRPr kumimoji="0" lang="ko-KR" altLang="en-US" sz="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kern="1200" dirty="0" smtClean="0">
                          <a:solidFill>
                            <a:schemeClr val="tx1"/>
                          </a:solidFill>
                        </a:rPr>
                        <a:t>Hit 000</a:t>
                      </a:r>
                      <a:endParaRPr kumimoji="0" lang="ko-KR" altLang="en-US" sz="8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4308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kern="1200" dirty="0" smtClean="0"/>
                        <a:t>Details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kern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kern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kern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kern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</a:tr>
              <a:tr h="342902"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800" kern="1200" dirty="0" smtClean="0"/>
                        <a:t>attachment file</a:t>
                      </a:r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2559034" y="2714620"/>
            <a:ext cx="179388" cy="1809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latin typeface="Lucida Sans" pitchFamily="34" charset="0"/>
              </a:rPr>
              <a:t>1</a:t>
            </a:r>
            <a:endParaRPr lang="ko-KR" altLang="en-US" sz="700" b="1" dirty="0">
              <a:latin typeface="Lucida Sans" pitchFamily="34" charset="0"/>
            </a:endParaRPr>
          </a:p>
        </p:txBody>
      </p:sp>
      <p:sp>
        <p:nvSpPr>
          <p:cNvPr id="30" name="모서리가 둥근 직사각형 29"/>
          <p:cNvSpPr>
            <a:spLocks/>
          </p:cNvSpPr>
          <p:nvPr/>
        </p:nvSpPr>
        <p:spPr>
          <a:xfrm>
            <a:off x="2738422" y="4929198"/>
            <a:ext cx="928692" cy="273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Lucida Sans Unicode" pitchFamily="34" charset="0"/>
                <a:cs typeface="Lucida Sans Unicode" pitchFamily="34" charset="0"/>
              </a:rPr>
              <a:t>← List</a:t>
            </a:r>
            <a:endParaRPr kumimoji="0" lang="ko-KR" altLang="en-US" sz="1000" b="1" dirty="0">
              <a:latin typeface="Lucida Sans Unicode" pitchFamily="34" charset="0"/>
              <a:cs typeface="Lucida Sans Unicode" pitchFamily="34" charset="0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1444626" y="2000240"/>
          <a:ext cx="1024169" cy="242889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4169"/>
              </a:tblGrid>
              <a:tr h="242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Home</a:t>
                      </a:r>
                      <a:endParaRPr lang="ko-KR" altLang="en-US" sz="800" b="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News</a:t>
                      </a:r>
                      <a:endParaRPr lang="ko-KR" altLang="en-US" sz="800" b="1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-Notice</a:t>
                      </a:r>
                      <a:endParaRPr lang="ko-KR" altLang="en-US" sz="800" b="1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--</a:t>
                      </a:r>
                      <a:r>
                        <a:rPr lang="en-US" altLang="ko-KR" sz="800" b="1" dirty="0" smtClean="0"/>
                        <a:t>Portal</a:t>
                      </a:r>
                      <a:endParaRPr lang="ko-KR" altLang="en-US" sz="8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--PB</a:t>
                      </a:r>
                      <a:endParaRPr lang="ko-KR" altLang="en-US" sz="800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--Board</a:t>
                      </a:r>
                      <a:r>
                        <a:rPr lang="en-US" altLang="ko-KR" sz="800" b="0" baseline="0" dirty="0" smtClean="0"/>
                        <a:t> game</a:t>
                      </a:r>
                      <a:endParaRPr lang="ko-KR" altLang="en-US" sz="800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-Event(Portal2.0)</a:t>
                      </a:r>
                      <a:endParaRPr lang="ko-KR" altLang="en-US" sz="800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smtClean="0"/>
                        <a:t>CS</a:t>
                      </a:r>
                      <a:endParaRPr lang="ko-KR" altLang="en-US" sz="800" b="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User</a:t>
                      </a:r>
                      <a:endParaRPr lang="ko-KR" altLang="en-US" sz="800" b="1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Admin*</a:t>
                      </a:r>
                      <a:endParaRPr lang="ko-KR" altLang="en-US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모서리가 둥근 직사각형 32"/>
          <p:cNvSpPr>
            <a:spLocks/>
          </p:cNvSpPr>
          <p:nvPr/>
        </p:nvSpPr>
        <p:spPr>
          <a:xfrm>
            <a:off x="4452936" y="4929198"/>
            <a:ext cx="928692" cy="273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Lucida Sans Unicode" pitchFamily="34" charset="0"/>
                <a:cs typeface="Lucida Sans Unicode" pitchFamily="34" charset="0"/>
              </a:rPr>
              <a:t>Edit</a:t>
            </a:r>
            <a:endParaRPr kumimoji="0" lang="ko-KR" altLang="en-US" sz="1000" b="1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5" name="모서리가 둥근 직사각형 34"/>
          <p:cNvSpPr>
            <a:spLocks/>
          </p:cNvSpPr>
          <p:nvPr/>
        </p:nvSpPr>
        <p:spPr>
          <a:xfrm>
            <a:off x="5556229" y="4929198"/>
            <a:ext cx="928692" cy="273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Lucida Sans Unicode" pitchFamily="34" charset="0"/>
                <a:cs typeface="Lucida Sans Unicode" pitchFamily="34" charset="0"/>
              </a:rPr>
              <a:t>Delete </a:t>
            </a:r>
            <a:endParaRPr kumimoji="0" lang="ko-KR" altLang="en-US" sz="1000" b="1" dirty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그림 10" descr="N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087438"/>
            <a:ext cx="1071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55"/>
          <p:cNvGrpSpPr>
            <a:grpSpLocks/>
          </p:cNvGrpSpPr>
          <p:nvPr/>
        </p:nvGrpSpPr>
        <p:grpSpPr bwMode="auto">
          <a:xfrm>
            <a:off x="434975" y="5572140"/>
            <a:ext cx="6518275" cy="290513"/>
            <a:chOff x="435737" y="6453538"/>
            <a:chExt cx="6517527" cy="290161"/>
          </a:xfrm>
        </p:grpSpPr>
        <p:sp>
          <p:nvSpPr>
            <p:cNvPr id="49" name="직사각형 48"/>
            <p:cNvSpPr/>
            <p:nvPr/>
          </p:nvSpPr>
          <p:spPr>
            <a:xfrm>
              <a:off x="524627" y="6453538"/>
              <a:ext cx="6225461" cy="2901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Lucida Sans Typewriter" pitchFamily="49" charset="0"/>
              </a:endParaRPr>
            </a:p>
          </p:txBody>
        </p:sp>
        <p:sp>
          <p:nvSpPr>
            <p:cNvPr id="11283" name="TextBox 44"/>
            <p:cNvSpPr txBox="1">
              <a:spLocks noChangeArrowheads="1"/>
            </p:cNvSpPr>
            <p:nvPr/>
          </p:nvSpPr>
          <p:spPr bwMode="auto">
            <a:xfrm>
              <a:off x="435737" y="6468927"/>
              <a:ext cx="11596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2"/>
                  </a:solidFill>
                  <a:latin typeface="Lucida Sans" pitchFamily="34" charset="0"/>
                </a:rPr>
                <a:t>Nfinity Games</a:t>
              </a:r>
              <a:endParaRPr lang="ko-KR" altLang="en-US" sz="1000" b="1">
                <a:solidFill>
                  <a:schemeClr val="bg2"/>
                </a:solidFill>
                <a:latin typeface="Lucida Sans" pitchFamily="34" charset="0"/>
              </a:endParaRPr>
            </a:p>
          </p:txBody>
        </p:sp>
        <p:sp>
          <p:nvSpPr>
            <p:cNvPr id="11284" name="TextBox 46"/>
            <p:cNvSpPr txBox="1">
              <a:spLocks noChangeArrowheads="1"/>
            </p:cNvSpPr>
            <p:nvPr/>
          </p:nvSpPr>
          <p:spPr bwMode="auto">
            <a:xfrm>
              <a:off x="1814491" y="6453538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9900"/>
                  </a:solidFill>
                  <a:latin typeface="Bodoni MT Black" pitchFamily="18" charset="0"/>
                </a:rPr>
                <a:t>MMORPG</a:t>
              </a:r>
              <a:endParaRPr lang="ko-KR" altLang="en-US" sz="1100" b="1" dirty="0">
                <a:solidFill>
                  <a:srgbClr val="FF9900"/>
                </a:solidFill>
                <a:latin typeface="Bodoni MT Black" pitchFamily="18" charset="0"/>
              </a:endParaRPr>
            </a:p>
          </p:txBody>
        </p:sp>
        <p:sp>
          <p:nvSpPr>
            <p:cNvPr id="11285" name="TextBox 47"/>
            <p:cNvSpPr txBox="1">
              <a:spLocks noChangeArrowheads="1"/>
            </p:cNvSpPr>
            <p:nvPr/>
          </p:nvSpPr>
          <p:spPr bwMode="auto">
            <a:xfrm>
              <a:off x="3452802" y="6500834"/>
              <a:ext cx="35004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About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Privacy Policy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Terms of 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User Abuse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Contact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Premium PC Cafe</a:t>
              </a:r>
              <a:r>
                <a:rPr lang="en-US" altLang="ko-KR" sz="600">
                  <a:latin typeface="Lucida Sans Unicode" pitchFamily="34" charset="0"/>
                  <a:cs typeface="Lucida Sans Unicode" pitchFamily="34" charset="0"/>
                </a:rPr>
                <a:t> </a:t>
              </a:r>
              <a:endParaRPr lang="ko-KR" altLang="en-US" sz="60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1286" name="TextBox 50"/>
            <p:cNvSpPr txBox="1">
              <a:spLocks noChangeArrowheads="1"/>
            </p:cNvSpPr>
            <p:nvPr/>
          </p:nvSpPr>
          <p:spPr bwMode="auto">
            <a:xfrm>
              <a:off x="1166786" y="6459402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>
                  <a:latin typeface="Bodoni MT Black" pitchFamily="18" charset="0"/>
                </a:rPr>
                <a:t>PB</a:t>
              </a:r>
              <a:endParaRPr lang="ko-KR" altLang="en-US" sz="1100" b="1">
                <a:latin typeface="Bodoni MT Black" pitchFamily="18" charset="0"/>
              </a:endParaRPr>
            </a:p>
          </p:txBody>
        </p:sp>
      </p:grp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531819" y="1421421"/>
            <a:ext cx="11423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latin typeface="Lucida Sans" pitchFamily="34" charset="0"/>
              </a:rPr>
              <a:t>Admin pages</a:t>
            </a:r>
            <a:endParaRPr lang="ko-KR" altLang="en-US" sz="800" b="1" dirty="0">
              <a:latin typeface="Lucida Sans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103035" y="1509713"/>
            <a:ext cx="16818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/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Games Admin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8134350" y="714356"/>
            <a:ext cx="7825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User List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167446" y="1355711"/>
            <a:ext cx="650875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Log out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21" name="TextBox 57"/>
          <p:cNvSpPr txBox="1">
            <a:spLocks noChangeArrowheads="1"/>
          </p:cNvSpPr>
          <p:nvPr/>
        </p:nvSpPr>
        <p:spPr bwMode="auto">
          <a:xfrm>
            <a:off x="5381628" y="1315120"/>
            <a:ext cx="179069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Lucida Sans" pitchFamily="34" charset="0"/>
              </a:rPr>
              <a:t>Hello, Name</a:t>
            </a:r>
            <a:endParaRPr lang="ko-KR" altLang="en-US" sz="800" dirty="0">
              <a:latin typeface="Lucida Sans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37119" y="1785926"/>
            <a:ext cx="179388" cy="1809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latin typeface="Lucida Sans" pitchFamily="34" charset="0"/>
              </a:rPr>
              <a:t>1</a:t>
            </a:r>
            <a:endParaRPr lang="ko-KR" altLang="en-US" sz="700" b="1" dirty="0">
              <a:latin typeface="Lucida Sans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57001" y="1785124"/>
            <a:ext cx="714375" cy="142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Unicode" pitchFamily="34" charset="0"/>
                <a:cs typeface="Lucida Sans Unicode" pitchFamily="34" charset="0"/>
              </a:rPr>
              <a:t>Keyword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2616509" y="1966901"/>
          <a:ext cx="4949130" cy="30494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7230"/>
                <a:gridCol w="279542"/>
                <a:gridCol w="563835"/>
                <a:gridCol w="500066"/>
                <a:gridCol w="571504"/>
                <a:gridCol w="814250"/>
                <a:gridCol w="670901"/>
                <a:gridCol w="670901"/>
                <a:gridCol w="670901"/>
              </a:tblGrid>
              <a:tr h="2867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#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email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Nick</a:t>
                      </a:r>
                      <a:br>
                        <a:rPr lang="en-US" altLang="ko-KR" sz="800" dirty="0" smtClean="0"/>
                      </a:br>
                      <a:r>
                        <a:rPr lang="en-US" altLang="ko-KR" sz="800" dirty="0" smtClean="0"/>
                        <a:t>Name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Name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Playing</a:t>
                      </a:r>
                      <a:r>
                        <a:rPr lang="en-US" altLang="ko-KR" sz="800" baseline="0" dirty="0" smtClean="0"/>
                        <a:t> games</a:t>
                      </a:r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Date</a:t>
                      </a:r>
                      <a:br>
                        <a:rPr lang="en-US" altLang="ko-KR" sz="800" dirty="0" smtClean="0"/>
                      </a:br>
                      <a:r>
                        <a:rPr lang="en-US" altLang="ko-KR" sz="800" dirty="0" smtClean="0"/>
                        <a:t>Joined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Last</a:t>
                      </a:r>
                      <a:r>
                        <a:rPr lang="en-US" altLang="ko-KR" sz="800" baseline="0" dirty="0" smtClean="0"/>
                        <a:t> login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Date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State</a:t>
                      </a:r>
                      <a:endParaRPr lang="ko-KR" altLang="en-US" sz="800" dirty="0"/>
                    </a:p>
                  </a:txBody>
                  <a:tcPr marL="0" marR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78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email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_</a:t>
                      </a:r>
                      <a:endParaRPr lang="ko-KR" altLang="en-US" sz="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NName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ko-KR" altLang="en-US" sz="800" u="sng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2060"/>
                          </a:solidFill>
                        </a:rPr>
                        <a:t>PB | BG | H*N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09.01.2012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09.01.2012</a:t>
                      </a:r>
                    </a:p>
                    <a:p>
                      <a:pPr algn="ctr" latinLnBrk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00:00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verify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77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email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NName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ko-KR" altLang="en-US" sz="800" u="sng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09.01.2012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09.01.2012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76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email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_</a:t>
                      </a:r>
                      <a:endParaRPr lang="ko-KR" altLang="en-US" sz="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NName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ko-KR" altLang="en-US" sz="800" u="sng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2060"/>
                          </a:solidFill>
                        </a:rPr>
                        <a:t>PB | H*N</a:t>
                      </a:r>
                      <a:endParaRPr lang="ko-KR" altLang="en-US" sz="800" u="none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09.01.2012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09.01.2012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Regular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75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09.01.2012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Ban1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73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72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Ban2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Cancel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62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2060"/>
                          </a:solidFill>
                        </a:rPr>
                        <a:t>09.01.2012</a:t>
                      </a:r>
                      <a:endParaRPr lang="ko-KR" altLang="en-US" sz="800" u="none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Regular</a:t>
                      </a:r>
                    </a:p>
                  </a:txBody>
                  <a:tcPr marL="0" marR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78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61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rgbClr val="002060"/>
                          </a:solidFill>
                        </a:rPr>
                        <a:t>09.01.2012</a:t>
                      </a:r>
                      <a:endParaRPr lang="ko-KR" altLang="en-US" sz="800" u="none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Regular</a:t>
                      </a:r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120358" y="5229209"/>
            <a:ext cx="24042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u="sng" dirty="0" smtClean="0">
                <a:solidFill>
                  <a:srgbClr val="002060"/>
                </a:solidFill>
                <a:latin typeface="Lucida Sans Typewriter" pitchFamily="49" charset="0"/>
                <a:cs typeface="Lucida Sans Unicode" pitchFamily="34" charset="0"/>
              </a:rPr>
              <a:t>First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 </a:t>
            </a:r>
            <a:r>
              <a:rPr lang="ko-KR" altLang="en-US" sz="700" dirty="0" smtClean="0">
                <a:latin typeface="Lucida Sans Typewriter" pitchFamily="49" charset="0"/>
                <a:cs typeface="Lucida Sans Unicode" pitchFamily="34" charset="0"/>
              </a:rPr>
              <a:t>◀ 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1 </a:t>
            </a:r>
            <a:r>
              <a:rPr lang="en-US" altLang="ko-KR" sz="700" u="sng" dirty="0" smtClean="0">
                <a:latin typeface="Lucida Sans Typewriter" pitchFamily="49" charset="0"/>
                <a:cs typeface="Lucida Sans Unicode" pitchFamily="34" charset="0"/>
              </a:rPr>
              <a:t>2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 </a:t>
            </a:r>
            <a:r>
              <a:rPr lang="en-US" altLang="ko-KR" sz="700" u="sng" dirty="0" smtClean="0">
                <a:latin typeface="Lucida Sans Typewriter" pitchFamily="49" charset="0"/>
                <a:cs typeface="Lucida Sans Unicode" pitchFamily="34" charset="0"/>
              </a:rPr>
              <a:t>3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 </a:t>
            </a:r>
            <a:r>
              <a:rPr lang="en-US" altLang="ko-KR" sz="700" u="sng" dirty="0" smtClean="0">
                <a:latin typeface="Lucida Sans Typewriter" pitchFamily="49" charset="0"/>
                <a:cs typeface="Lucida Sans Unicode" pitchFamily="34" charset="0"/>
              </a:rPr>
              <a:t>4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 </a:t>
            </a:r>
            <a:r>
              <a:rPr lang="en-US" altLang="ko-KR" sz="700" u="sng" dirty="0" smtClean="0">
                <a:latin typeface="Lucida Sans Typewriter" pitchFamily="49" charset="0"/>
                <a:cs typeface="Lucida Sans Unicode" pitchFamily="34" charset="0"/>
              </a:rPr>
              <a:t>5</a:t>
            </a:r>
            <a:r>
              <a:rPr lang="en-US" altLang="ko-KR" sz="700" dirty="0" smtClean="0">
                <a:latin typeface="Lucida Sans Typewriter" pitchFamily="49" charset="0"/>
                <a:cs typeface="Lucida Sans Unicode" pitchFamily="34" charset="0"/>
              </a:rPr>
              <a:t> </a:t>
            </a:r>
            <a:r>
              <a:rPr lang="ko-KR" altLang="en-US" sz="700" dirty="0" smtClean="0">
                <a:latin typeface="Lucida Sans Typewriter" pitchFamily="49" charset="0"/>
                <a:cs typeface="Lucida Sans Unicode" pitchFamily="34" charset="0"/>
              </a:rPr>
              <a:t>▶ </a:t>
            </a:r>
            <a:r>
              <a:rPr lang="en-US" altLang="ko-KR" sz="700" b="1" u="sng" dirty="0" smtClean="0">
                <a:solidFill>
                  <a:srgbClr val="002060"/>
                </a:solidFill>
                <a:latin typeface="Lucida Sans Typewriter" pitchFamily="49" charset="0"/>
                <a:cs typeface="Lucida Sans Unicode" pitchFamily="34" charset="0"/>
              </a:rPr>
              <a:t>End(0000)</a:t>
            </a:r>
            <a:endParaRPr lang="ko-KR" altLang="en-US" sz="700" dirty="0">
              <a:latin typeface="Lucida Sans Typewriter" pitchFamily="49" charset="0"/>
              <a:cs typeface="Lucida Sans Unicode" pitchFamily="34" charset="0"/>
            </a:endParaRPr>
          </a:p>
        </p:txBody>
      </p:sp>
      <p:sp>
        <p:nvSpPr>
          <p:cNvPr id="31" name="줄무늬가 있는 오른쪽 화살표 30"/>
          <p:cNvSpPr/>
          <p:nvPr/>
        </p:nvSpPr>
        <p:spPr>
          <a:xfrm rot="5400000">
            <a:off x="4683125" y="4153701"/>
            <a:ext cx="322262" cy="550862"/>
          </a:xfrm>
          <a:prstGeom prst="stripedRightArrow">
            <a:avLst>
              <a:gd name="adj1" fmla="val 50000"/>
              <a:gd name="adj2" fmla="val 47115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78"/>
          <p:cNvSpPr txBox="1">
            <a:spLocks noChangeArrowheads="1"/>
          </p:cNvSpPr>
          <p:nvPr/>
        </p:nvSpPr>
        <p:spPr bwMode="auto">
          <a:xfrm>
            <a:off x="8120063" y="3433399"/>
            <a:ext cx="1747837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ts val="2400"/>
              </a:lnSpc>
              <a:buFontTx/>
              <a:buAutoNum type="arabicPeriod"/>
            </a:pP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교차검색</a:t>
            </a: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ts val="2400"/>
              </a:lnSpc>
              <a:buFontTx/>
              <a:buAutoNum type="arabicPeriod"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User state</a:t>
            </a:r>
            <a:b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Not verify | New(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로그인 한번도 </a:t>
            </a:r>
            <a:r>
              <a:rPr kumimoji="0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안한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사람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) |</a:t>
            </a:r>
            <a:b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Ban0 | Ban1 | Ban2</a:t>
            </a:r>
            <a:b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| Cancel</a:t>
            </a:r>
          </a:p>
          <a:p>
            <a:pPr marL="228600" indent="-228600">
              <a:lnSpc>
                <a:spcPts val="2400"/>
              </a:lnSpc>
              <a:buFontTx/>
              <a:buAutoNum type="arabicPeriod"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Email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을 클릭하면 메일발송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, Name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을 클릭하면 사용자정보페이지</a:t>
            </a: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7307644" y="5299431"/>
            <a:ext cx="360000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Del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68682" y="1785926"/>
            <a:ext cx="468313" cy="11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State   </a:t>
            </a:r>
            <a:r>
              <a:rPr lang="en-US" altLang="ko-KR" sz="6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▼</a:t>
            </a:r>
            <a:endParaRPr lang="ko-KR" altLang="en-US" sz="6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07644" y="1811830"/>
            <a:ext cx="179388" cy="1809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latin typeface="Lucida Sans" pitchFamily="34" charset="0"/>
              </a:rPr>
              <a:t>2</a:t>
            </a:r>
            <a:endParaRPr lang="ko-KR" altLang="en-US" sz="700" b="1" dirty="0">
              <a:latin typeface="Lucida Sans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32386" y="1788018"/>
            <a:ext cx="720000" cy="11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Game   </a:t>
            </a:r>
            <a:r>
              <a:rPr lang="en-US" altLang="ko-KR" sz="6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▼</a:t>
            </a:r>
            <a:endParaRPr lang="ko-KR" altLang="en-US" sz="6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auto">
          <a:xfrm>
            <a:off x="4913628" y="1785124"/>
            <a:ext cx="468000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Search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444626" y="2000240"/>
          <a:ext cx="1024169" cy="194311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4169"/>
              </a:tblGrid>
              <a:tr h="242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Home</a:t>
                      </a:r>
                      <a:endParaRPr lang="ko-KR" altLang="en-US" sz="800" b="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News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CS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/>
                        <a:t>User</a:t>
                      </a:r>
                      <a:endParaRPr lang="ko-KR" altLang="en-US" sz="800" b="1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-List</a:t>
                      </a:r>
                      <a:endParaRPr lang="ko-KR" altLang="en-US" sz="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-Statistics</a:t>
                      </a:r>
                      <a:endParaRPr lang="ko-KR" altLang="en-US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</a:t>
                      </a:r>
                      <a:endParaRPr lang="ko-KR" altLang="en-US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Admin*</a:t>
                      </a:r>
                      <a:endParaRPr lang="ko-KR" altLang="en-US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809860" y="2357430"/>
            <a:ext cx="179388" cy="1809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latin typeface="Lucida Sans" pitchFamily="34" charset="0"/>
              </a:rPr>
              <a:t>3</a:t>
            </a:r>
            <a:endParaRPr lang="ko-KR" altLang="en-US" sz="700" b="1" dirty="0">
              <a:latin typeface="Lucida Sans" pitchFamily="34" charset="0"/>
            </a:endParaRPr>
          </a:p>
        </p:txBody>
      </p:sp>
      <p:pic>
        <p:nvPicPr>
          <p:cNvPr id="32" name="Picture 2" descr="https://encrypted-tbn2.gstatic.com/images?q=tbn:ANd9GcSNwnWzj0KyWT9bhB-q_Gyk8nfvon4yvVsQavlwRlleP98opZtiWA"/>
          <p:cNvPicPr>
            <a:picLocks noChangeAspect="1" noChangeArrowheads="1"/>
          </p:cNvPicPr>
          <p:nvPr/>
        </p:nvPicPr>
        <p:blipFill>
          <a:blip r:embed="rId3" cstate="print"/>
          <a:srcRect l="19444" t="22543" r="19823" b="23109"/>
          <a:stretch>
            <a:fillRect/>
          </a:stretch>
        </p:blipFill>
        <p:spPr bwMode="auto">
          <a:xfrm>
            <a:off x="3142177" y="2348804"/>
            <a:ext cx="187431" cy="142876"/>
          </a:xfrm>
          <a:prstGeom prst="rect">
            <a:avLst/>
          </a:prstGeom>
          <a:noFill/>
        </p:spPr>
      </p:pic>
      <p:pic>
        <p:nvPicPr>
          <p:cNvPr id="33" name="Picture 2" descr="https://encrypted-tbn2.gstatic.com/images?q=tbn:ANd9GcSNwnWzj0KyWT9bhB-q_Gyk8nfvon4yvVsQavlwRlleP98opZtiWA"/>
          <p:cNvPicPr>
            <a:picLocks noChangeAspect="1" noChangeArrowheads="1"/>
          </p:cNvPicPr>
          <p:nvPr/>
        </p:nvPicPr>
        <p:blipFill>
          <a:blip r:embed="rId3" cstate="print"/>
          <a:srcRect l="19444" t="22543" r="19823" b="23109"/>
          <a:stretch>
            <a:fillRect/>
          </a:stretch>
        </p:blipFill>
        <p:spPr bwMode="auto">
          <a:xfrm>
            <a:off x="3139747" y="2671490"/>
            <a:ext cx="187431" cy="142876"/>
          </a:xfrm>
          <a:prstGeom prst="rect">
            <a:avLst/>
          </a:prstGeom>
          <a:noFill/>
        </p:spPr>
      </p:pic>
      <p:pic>
        <p:nvPicPr>
          <p:cNvPr id="36" name="Picture 2" descr="https://encrypted-tbn2.gstatic.com/images?q=tbn:ANd9GcSNwnWzj0KyWT9bhB-q_Gyk8nfvon4yvVsQavlwRlleP98opZtiWA"/>
          <p:cNvPicPr>
            <a:picLocks noChangeAspect="1" noChangeArrowheads="1"/>
          </p:cNvPicPr>
          <p:nvPr/>
        </p:nvPicPr>
        <p:blipFill>
          <a:blip r:embed="rId3" cstate="print"/>
          <a:srcRect l="19444" t="22543" r="19823" b="23109"/>
          <a:stretch>
            <a:fillRect/>
          </a:stretch>
        </p:blipFill>
        <p:spPr bwMode="auto">
          <a:xfrm>
            <a:off x="3139747" y="2911682"/>
            <a:ext cx="187431" cy="142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그림 10" descr="N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087438"/>
            <a:ext cx="1071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55"/>
          <p:cNvGrpSpPr>
            <a:grpSpLocks/>
          </p:cNvGrpSpPr>
          <p:nvPr/>
        </p:nvGrpSpPr>
        <p:grpSpPr bwMode="auto">
          <a:xfrm>
            <a:off x="523875" y="6357958"/>
            <a:ext cx="6518275" cy="290513"/>
            <a:chOff x="435737" y="6453538"/>
            <a:chExt cx="6517527" cy="290161"/>
          </a:xfrm>
        </p:grpSpPr>
        <p:sp>
          <p:nvSpPr>
            <p:cNvPr id="49" name="직사각형 48"/>
            <p:cNvSpPr/>
            <p:nvPr/>
          </p:nvSpPr>
          <p:spPr>
            <a:xfrm>
              <a:off x="524627" y="6453538"/>
              <a:ext cx="6225461" cy="2901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Lucida Sans Typewriter" pitchFamily="49" charset="0"/>
              </a:endParaRPr>
            </a:p>
          </p:txBody>
        </p:sp>
        <p:sp>
          <p:nvSpPr>
            <p:cNvPr id="11283" name="TextBox 44"/>
            <p:cNvSpPr txBox="1">
              <a:spLocks noChangeArrowheads="1"/>
            </p:cNvSpPr>
            <p:nvPr/>
          </p:nvSpPr>
          <p:spPr bwMode="auto">
            <a:xfrm>
              <a:off x="435737" y="6468927"/>
              <a:ext cx="11596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2"/>
                  </a:solidFill>
                  <a:latin typeface="Lucida Sans" pitchFamily="34" charset="0"/>
                </a:rPr>
                <a:t>Nfinity Games</a:t>
              </a:r>
              <a:endParaRPr lang="ko-KR" altLang="en-US" sz="1000" b="1">
                <a:solidFill>
                  <a:schemeClr val="bg2"/>
                </a:solidFill>
                <a:latin typeface="Lucida Sans" pitchFamily="34" charset="0"/>
              </a:endParaRPr>
            </a:p>
          </p:txBody>
        </p:sp>
        <p:sp>
          <p:nvSpPr>
            <p:cNvPr id="11284" name="TextBox 46"/>
            <p:cNvSpPr txBox="1">
              <a:spLocks noChangeArrowheads="1"/>
            </p:cNvSpPr>
            <p:nvPr/>
          </p:nvSpPr>
          <p:spPr bwMode="auto">
            <a:xfrm>
              <a:off x="1814491" y="6453538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9900"/>
                  </a:solidFill>
                  <a:latin typeface="Bodoni MT Black" pitchFamily="18" charset="0"/>
                </a:rPr>
                <a:t>MMORPG</a:t>
              </a:r>
              <a:endParaRPr lang="ko-KR" altLang="en-US" sz="1100" b="1" dirty="0">
                <a:solidFill>
                  <a:srgbClr val="FF9900"/>
                </a:solidFill>
                <a:latin typeface="Bodoni MT Black" pitchFamily="18" charset="0"/>
              </a:endParaRPr>
            </a:p>
          </p:txBody>
        </p:sp>
        <p:sp>
          <p:nvSpPr>
            <p:cNvPr id="11285" name="TextBox 47"/>
            <p:cNvSpPr txBox="1">
              <a:spLocks noChangeArrowheads="1"/>
            </p:cNvSpPr>
            <p:nvPr/>
          </p:nvSpPr>
          <p:spPr bwMode="auto">
            <a:xfrm>
              <a:off x="3452802" y="6500834"/>
              <a:ext cx="35004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About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Privacy Policy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Terms of 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User Abuse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Contact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Premium PC Cafe</a:t>
              </a:r>
              <a:r>
                <a:rPr lang="en-US" altLang="ko-KR" sz="600">
                  <a:latin typeface="Lucida Sans Unicode" pitchFamily="34" charset="0"/>
                  <a:cs typeface="Lucida Sans Unicode" pitchFamily="34" charset="0"/>
                </a:rPr>
                <a:t> </a:t>
              </a:r>
              <a:endParaRPr lang="ko-KR" altLang="en-US" sz="60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1286" name="TextBox 50"/>
            <p:cNvSpPr txBox="1">
              <a:spLocks noChangeArrowheads="1"/>
            </p:cNvSpPr>
            <p:nvPr/>
          </p:nvSpPr>
          <p:spPr bwMode="auto">
            <a:xfrm>
              <a:off x="1166786" y="6459402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>
                  <a:latin typeface="Bodoni MT Black" pitchFamily="18" charset="0"/>
                </a:rPr>
                <a:t>PB</a:t>
              </a:r>
              <a:endParaRPr lang="ko-KR" altLang="en-US" sz="1100" b="1">
                <a:latin typeface="Bodoni MT Black" pitchFamily="18" charset="0"/>
              </a:endParaRPr>
            </a:p>
          </p:txBody>
        </p:sp>
      </p:grp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531819" y="1421421"/>
            <a:ext cx="11423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latin typeface="Lucida Sans" pitchFamily="34" charset="0"/>
              </a:rPr>
              <a:t>Admin pages</a:t>
            </a:r>
            <a:endParaRPr lang="ko-KR" altLang="en-US" sz="800" b="1" dirty="0">
              <a:latin typeface="Lucida Sans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103035" y="1509713"/>
            <a:ext cx="16818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/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Games Admin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8134350" y="714356"/>
            <a:ext cx="17171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User Details (account)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167446" y="1355711"/>
            <a:ext cx="650875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Log out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21" name="TextBox 57"/>
          <p:cNvSpPr txBox="1">
            <a:spLocks noChangeArrowheads="1"/>
          </p:cNvSpPr>
          <p:nvPr/>
        </p:nvSpPr>
        <p:spPr bwMode="auto">
          <a:xfrm>
            <a:off x="5381628" y="1315120"/>
            <a:ext cx="179069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Lucida Sans" pitchFamily="34" charset="0"/>
              </a:rPr>
              <a:t>Hello, Name</a:t>
            </a:r>
            <a:endParaRPr lang="ko-KR" altLang="en-US" sz="800" dirty="0">
              <a:latin typeface="Lucida Sans" pitchFamily="34" charset="0"/>
            </a:endParaRPr>
          </a:p>
        </p:txBody>
      </p:sp>
      <p:sp>
        <p:nvSpPr>
          <p:cNvPr id="34" name="TextBox 78"/>
          <p:cNvSpPr txBox="1">
            <a:spLocks noChangeArrowheads="1"/>
          </p:cNvSpPr>
          <p:nvPr/>
        </p:nvSpPr>
        <p:spPr bwMode="auto">
          <a:xfrm>
            <a:off x="8120063" y="3433399"/>
            <a:ext cx="17478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ts val="2400"/>
              </a:lnSpc>
              <a:buFontTx/>
              <a:buAutoNum type="arabicPeriod"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Link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to </a:t>
            </a:r>
            <a:r>
              <a:rPr kumimoji="0" lang="en-US" altLang="ko-KR" sz="1200" dirty="0" err="1" smtClean="0">
                <a:latin typeface="맑은 고딕" pitchFamily="50" charset="-127"/>
                <a:ea typeface="맑은 고딕" pitchFamily="50" charset="-127"/>
              </a:rPr>
              <a:t>Payletter</a:t>
            </a: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2738422" y="2161845"/>
          <a:ext cx="3746499" cy="3604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48833"/>
                <a:gridCol w="1248833"/>
                <a:gridCol w="1248833"/>
              </a:tblGrid>
              <a:tr h="21431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8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General Information</a:t>
                      </a:r>
                      <a:endParaRPr kumimoji="0" lang="ko-KR" altLang="en-US" sz="8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kern="1200" dirty="0" smtClean="0">
                          <a:solidFill>
                            <a:schemeClr val="tx1"/>
                          </a:solidFill>
                        </a:rPr>
                        <a:t>Date joined 31.Aug.2012</a:t>
                      </a:r>
                      <a:br>
                        <a:rPr kumimoji="0" lang="en-US" altLang="ko-KR" sz="800" b="1" kern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kumimoji="0" lang="en-US" altLang="ko-KR" sz="800" b="1" kern="1200" dirty="0" smtClean="0">
                          <a:solidFill>
                            <a:schemeClr val="tx1"/>
                          </a:solidFill>
                        </a:rPr>
                        <a:t>Last login</a:t>
                      </a:r>
                      <a:r>
                        <a:rPr kumimoji="0" lang="en-US" altLang="ko-KR" sz="800" b="1" kern="1200" baseline="0" dirty="0" smtClean="0">
                          <a:solidFill>
                            <a:schemeClr val="tx1"/>
                          </a:solidFill>
                        </a:rPr>
                        <a:t> Date</a:t>
                      </a:r>
                      <a:r>
                        <a:rPr kumimoji="0" lang="en-US" altLang="ko-KR" sz="800" b="1" kern="1200" dirty="0" smtClean="0">
                          <a:solidFill>
                            <a:schemeClr val="tx1"/>
                          </a:solidFill>
                        </a:rPr>
                        <a:t> 31.Aug.2012</a:t>
                      </a:r>
                      <a:endParaRPr kumimoji="0" lang="ko-KR" altLang="en-US" sz="8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2902"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altLang="ko-KR" sz="7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ID(Email)               abcd@email.com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altLang="ko-KR" sz="7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Nick Name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altLang="ko-KR" sz="7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altLang="ko-KR" sz="7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r>
                        <a:rPr kumimoji="0"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Password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altLang="ko-KR" sz="7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Secret Question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altLang="ko-KR" sz="7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Secret Answer</a:t>
                      </a:r>
                      <a:endParaRPr kumimoji="0" lang="ko-KR" altLang="en-US" sz="7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2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 Information</a:t>
                      </a:r>
                      <a:endParaRPr kumimoji="0" lang="ko-KR" altLang="en-US" sz="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1444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7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7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Birthday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7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Gender                      Male            </a:t>
                      </a:r>
                      <a:r>
                        <a:rPr kumimoji="0" lang="en-US" altLang="ko-KR" sz="7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Femail</a:t>
                      </a:r>
                      <a:endParaRPr kumimoji="0" lang="en-US" altLang="ko-KR" sz="7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7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Location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7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7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Home Town</a:t>
                      </a:r>
                      <a:endParaRPr kumimoji="0" lang="en-US" altLang="ko-KR" sz="800" kern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Optional Information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290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7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 Phone Number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7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Secondary E-Mail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모서리가 둥근 직사각형 29"/>
          <p:cNvSpPr>
            <a:spLocks/>
          </p:cNvSpPr>
          <p:nvPr/>
        </p:nvSpPr>
        <p:spPr>
          <a:xfrm>
            <a:off x="2738422" y="5839938"/>
            <a:ext cx="928692" cy="273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Lucida Sans Unicode" pitchFamily="34" charset="0"/>
                <a:cs typeface="Lucida Sans Unicode" pitchFamily="34" charset="0"/>
              </a:rPr>
              <a:t>← List</a:t>
            </a:r>
            <a:endParaRPr kumimoji="0" lang="ko-KR" altLang="en-US" sz="1000" b="1" dirty="0">
              <a:latin typeface="Lucida Sans Unicode" pitchFamily="34" charset="0"/>
              <a:cs typeface="Lucida Sans Unicode" pitchFamily="34" charset="0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1444626" y="2000240"/>
          <a:ext cx="1024169" cy="242889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4169"/>
              </a:tblGrid>
              <a:tr h="242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Home</a:t>
                      </a:r>
                      <a:endParaRPr lang="ko-KR" altLang="en-US" sz="800" b="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News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CS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/>
                        <a:t>User</a:t>
                      </a:r>
                      <a:endParaRPr lang="ko-KR" altLang="en-US" sz="800" b="1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-List</a:t>
                      </a:r>
                      <a:endParaRPr lang="ko-KR" altLang="en-US" sz="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-Statistics</a:t>
                      </a:r>
                      <a:endParaRPr lang="ko-KR" altLang="en-US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</a:t>
                      </a:r>
                      <a:endParaRPr lang="ko-KR" altLang="en-US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Admin*</a:t>
                      </a:r>
                      <a:endParaRPr lang="ko-KR" altLang="en-US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모서리가 둥근 직사각형 32"/>
          <p:cNvSpPr>
            <a:spLocks/>
          </p:cNvSpPr>
          <p:nvPr/>
        </p:nvSpPr>
        <p:spPr>
          <a:xfrm>
            <a:off x="5556229" y="5839938"/>
            <a:ext cx="928692" cy="273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Lucida Sans Unicode" pitchFamily="34" charset="0"/>
                <a:cs typeface="Lucida Sans Unicode" pitchFamily="34" charset="0"/>
              </a:rPr>
              <a:t>Save</a:t>
            </a:r>
            <a:endParaRPr kumimoji="0" lang="ko-KR" altLang="en-US" sz="1000" b="1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5" name="모서리가 둥근 직사각형 34"/>
          <p:cNvSpPr>
            <a:spLocks/>
          </p:cNvSpPr>
          <p:nvPr/>
        </p:nvSpPr>
        <p:spPr>
          <a:xfrm>
            <a:off x="8346288" y="5299090"/>
            <a:ext cx="928692" cy="273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Lucida Sans Unicode" pitchFamily="34" charset="0"/>
                <a:cs typeface="Lucida Sans Unicode" pitchFamily="34" charset="0"/>
              </a:rPr>
              <a:t>Delete </a:t>
            </a:r>
            <a:endParaRPr kumimoji="0" lang="ko-KR" altLang="en-US" sz="1000" b="1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7114" y="2712552"/>
            <a:ext cx="1260475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7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NickName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67114" y="2880408"/>
            <a:ext cx="1260475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67114" y="3053867"/>
            <a:ext cx="1260475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67114" y="3227699"/>
            <a:ext cx="1260475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0" lang="en-US" altLang="ko-KR" sz="700" dirty="0" smtClean="0">
                <a:solidFill>
                  <a:schemeClr val="tx1"/>
                </a:solidFill>
              </a:rPr>
              <a:t>Secret Question         </a:t>
            </a: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67114" y="3381584"/>
            <a:ext cx="1260475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Secret Answer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67114" y="4006164"/>
            <a:ext cx="540000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First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70124" y="4006164"/>
            <a:ext cx="540000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Last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114" y="4166292"/>
            <a:ext cx="360000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0</a:t>
            </a:r>
            <a:r>
              <a:rPr kumimoji="0" lang="en-US" altLang="ko-KR" sz="700" dirty="0" smtClean="0">
                <a:solidFill>
                  <a:schemeClr val="tx1"/>
                </a:solidFill>
              </a:rPr>
              <a:t>1</a:t>
            </a: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90124" y="4166292"/>
            <a:ext cx="360000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0" lang="en-US" altLang="ko-KR" sz="700" dirty="0" smtClean="0">
                <a:solidFill>
                  <a:schemeClr val="tx1"/>
                </a:solidFill>
              </a:rPr>
              <a:t>1</a:t>
            </a: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507120" y="4166292"/>
            <a:ext cx="432000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0" lang="en-US" altLang="ko-KR" sz="700" dirty="0" smtClean="0">
                <a:solidFill>
                  <a:schemeClr val="tx1"/>
                </a:solidFill>
              </a:rPr>
              <a:t>1987</a:t>
            </a: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" name="Picture 77" descr="https://encrypted-tbn0.google.com/images?q=tbn:ANd9GcQlbEFUd_868qMA_nMXJvvDHHo14GslAf2sKk-VVqGY1wXMF0PX9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7446" y="4346103"/>
            <a:ext cx="71437" cy="7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79" descr="https://encrypted-tbn0.google.com/images?q=tbn:ANd9GcTtSblA4OTEkV_9sAPOQyWkEUj3i76Gm1qZRzv_caGsy6mAmEMV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38621" y="4339753"/>
            <a:ext cx="71437" cy="7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직사각형 41"/>
          <p:cNvSpPr/>
          <p:nvPr/>
        </p:nvSpPr>
        <p:spPr>
          <a:xfrm>
            <a:off x="3683016" y="4486548"/>
            <a:ext cx="1260475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City Name                  ▼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684366" y="4636720"/>
            <a:ext cx="1260475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 Job                       ▼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84366" y="4801718"/>
            <a:ext cx="1260475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 Home town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684366" y="5432494"/>
            <a:ext cx="1260475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000-000-0000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684366" y="5590502"/>
            <a:ext cx="1260475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abce2@email.com</a:t>
            </a:r>
          </a:p>
        </p:txBody>
      </p:sp>
      <p:sp>
        <p:nvSpPr>
          <p:cNvPr id="48" name="순서도: 카드 47"/>
          <p:cNvSpPr/>
          <p:nvPr/>
        </p:nvSpPr>
        <p:spPr>
          <a:xfrm flipH="1">
            <a:off x="2738422" y="2001821"/>
            <a:ext cx="571920" cy="142876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Account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순서도: 카드 49"/>
          <p:cNvSpPr/>
          <p:nvPr/>
        </p:nvSpPr>
        <p:spPr>
          <a:xfrm flipH="1">
            <a:off x="3310342" y="2000240"/>
            <a:ext cx="571920" cy="142876"/>
          </a:xfrm>
          <a:prstGeom prst="flowChartPunchedCar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Game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순서도: 카드 46"/>
          <p:cNvSpPr/>
          <p:nvPr/>
        </p:nvSpPr>
        <p:spPr>
          <a:xfrm flipH="1">
            <a:off x="3882262" y="2000240"/>
            <a:ext cx="571920" cy="142876"/>
          </a:xfrm>
          <a:prstGeom prst="flowChartPunchedCar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Billing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82262" y="1820846"/>
            <a:ext cx="179388" cy="1809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latin typeface="Lucida Sans" pitchFamily="34" charset="0"/>
              </a:rPr>
              <a:t>1</a:t>
            </a:r>
            <a:endParaRPr lang="ko-KR" altLang="en-US" sz="700" b="1" dirty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그림 10" descr="N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087438"/>
            <a:ext cx="1071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55"/>
          <p:cNvGrpSpPr>
            <a:grpSpLocks/>
          </p:cNvGrpSpPr>
          <p:nvPr/>
        </p:nvGrpSpPr>
        <p:grpSpPr bwMode="auto">
          <a:xfrm>
            <a:off x="523875" y="6357958"/>
            <a:ext cx="6518275" cy="290513"/>
            <a:chOff x="435737" y="6453538"/>
            <a:chExt cx="6517527" cy="290161"/>
          </a:xfrm>
        </p:grpSpPr>
        <p:sp>
          <p:nvSpPr>
            <p:cNvPr id="49" name="직사각형 48"/>
            <p:cNvSpPr/>
            <p:nvPr/>
          </p:nvSpPr>
          <p:spPr>
            <a:xfrm>
              <a:off x="524627" y="6453538"/>
              <a:ext cx="6225461" cy="2901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Lucida Sans Typewriter" pitchFamily="49" charset="0"/>
              </a:endParaRPr>
            </a:p>
          </p:txBody>
        </p:sp>
        <p:sp>
          <p:nvSpPr>
            <p:cNvPr id="11283" name="TextBox 44"/>
            <p:cNvSpPr txBox="1">
              <a:spLocks noChangeArrowheads="1"/>
            </p:cNvSpPr>
            <p:nvPr/>
          </p:nvSpPr>
          <p:spPr bwMode="auto">
            <a:xfrm>
              <a:off x="435737" y="6468927"/>
              <a:ext cx="11596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2"/>
                  </a:solidFill>
                  <a:latin typeface="Lucida Sans" pitchFamily="34" charset="0"/>
                </a:rPr>
                <a:t>Nfinity Games</a:t>
              </a:r>
              <a:endParaRPr lang="ko-KR" altLang="en-US" sz="1000" b="1">
                <a:solidFill>
                  <a:schemeClr val="bg2"/>
                </a:solidFill>
                <a:latin typeface="Lucida Sans" pitchFamily="34" charset="0"/>
              </a:endParaRPr>
            </a:p>
          </p:txBody>
        </p:sp>
        <p:sp>
          <p:nvSpPr>
            <p:cNvPr id="11284" name="TextBox 46"/>
            <p:cNvSpPr txBox="1">
              <a:spLocks noChangeArrowheads="1"/>
            </p:cNvSpPr>
            <p:nvPr/>
          </p:nvSpPr>
          <p:spPr bwMode="auto">
            <a:xfrm>
              <a:off x="1814491" y="6453538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9900"/>
                  </a:solidFill>
                  <a:latin typeface="Bodoni MT Black" pitchFamily="18" charset="0"/>
                </a:rPr>
                <a:t>MMORPG</a:t>
              </a:r>
              <a:endParaRPr lang="ko-KR" altLang="en-US" sz="1100" b="1" dirty="0">
                <a:solidFill>
                  <a:srgbClr val="FF9900"/>
                </a:solidFill>
                <a:latin typeface="Bodoni MT Black" pitchFamily="18" charset="0"/>
              </a:endParaRPr>
            </a:p>
          </p:txBody>
        </p:sp>
        <p:sp>
          <p:nvSpPr>
            <p:cNvPr id="11285" name="TextBox 47"/>
            <p:cNvSpPr txBox="1">
              <a:spLocks noChangeArrowheads="1"/>
            </p:cNvSpPr>
            <p:nvPr/>
          </p:nvSpPr>
          <p:spPr bwMode="auto">
            <a:xfrm>
              <a:off x="3452802" y="6500834"/>
              <a:ext cx="35004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About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Privacy Policy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Terms of 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User Abuse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Contact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Premium PC Cafe</a:t>
              </a:r>
              <a:r>
                <a:rPr lang="en-US" altLang="ko-KR" sz="600">
                  <a:latin typeface="Lucida Sans Unicode" pitchFamily="34" charset="0"/>
                  <a:cs typeface="Lucida Sans Unicode" pitchFamily="34" charset="0"/>
                </a:rPr>
                <a:t> </a:t>
              </a:r>
              <a:endParaRPr lang="ko-KR" altLang="en-US" sz="60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1286" name="TextBox 50"/>
            <p:cNvSpPr txBox="1">
              <a:spLocks noChangeArrowheads="1"/>
            </p:cNvSpPr>
            <p:nvPr/>
          </p:nvSpPr>
          <p:spPr bwMode="auto">
            <a:xfrm>
              <a:off x="1166786" y="6459402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>
                  <a:latin typeface="Bodoni MT Black" pitchFamily="18" charset="0"/>
                </a:rPr>
                <a:t>PB</a:t>
              </a:r>
              <a:endParaRPr lang="ko-KR" altLang="en-US" sz="1100" b="1">
                <a:latin typeface="Bodoni MT Black" pitchFamily="18" charset="0"/>
              </a:endParaRPr>
            </a:p>
          </p:txBody>
        </p:sp>
      </p:grp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531819" y="1421421"/>
            <a:ext cx="11423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latin typeface="Lucida Sans" pitchFamily="34" charset="0"/>
              </a:rPr>
              <a:t>Admin pages</a:t>
            </a:r>
            <a:endParaRPr lang="ko-KR" altLang="en-US" sz="800" b="1" dirty="0">
              <a:latin typeface="Lucida Sans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103035" y="1509713"/>
            <a:ext cx="16818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/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Games Admin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8134350" y="714356"/>
            <a:ext cx="15568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User Details (game)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167446" y="1355711"/>
            <a:ext cx="650875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Log out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21" name="TextBox 57"/>
          <p:cNvSpPr txBox="1">
            <a:spLocks noChangeArrowheads="1"/>
          </p:cNvSpPr>
          <p:nvPr/>
        </p:nvSpPr>
        <p:spPr bwMode="auto">
          <a:xfrm>
            <a:off x="5381628" y="1315120"/>
            <a:ext cx="179069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Lucida Sans" pitchFamily="34" charset="0"/>
              </a:rPr>
              <a:t>Hello, Name</a:t>
            </a:r>
            <a:endParaRPr lang="ko-KR" altLang="en-US" sz="800" dirty="0">
              <a:latin typeface="Lucida Sans" pitchFamily="34" charset="0"/>
            </a:endParaRPr>
          </a:p>
        </p:txBody>
      </p:sp>
      <p:sp>
        <p:nvSpPr>
          <p:cNvPr id="34" name="TextBox 78"/>
          <p:cNvSpPr txBox="1">
            <a:spLocks noChangeArrowheads="1"/>
          </p:cNvSpPr>
          <p:nvPr/>
        </p:nvSpPr>
        <p:spPr bwMode="auto">
          <a:xfrm>
            <a:off x="8120063" y="3433399"/>
            <a:ext cx="2047911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ts val="2400"/>
              </a:lnSpc>
              <a:buFontTx/>
              <a:buAutoNum type="arabicPeriod"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Last connecting info.</a:t>
            </a:r>
          </a:p>
          <a:p>
            <a:pPr marL="228600" indent="-228600">
              <a:lnSpc>
                <a:spcPts val="2400"/>
              </a:lnSpc>
              <a:buFontTx/>
              <a:buAutoNum type="arabicPeriod"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Game: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Portal/PB/H*N</a:t>
            </a: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ts val="2400"/>
              </a:lnSpc>
              <a:buFontTx/>
              <a:buAutoNum type="arabicPeriod"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Name of Ban:</a:t>
            </a:r>
            <a:b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Swearing/Account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Trading/</a:t>
            </a:r>
            <a:r>
              <a:rPr kumimoji="0" lang="en-US" altLang="ko-KR" sz="1200" dirty="0" err="1" smtClean="0">
                <a:latin typeface="맑은 고딕" pitchFamily="50" charset="-127"/>
                <a:ea typeface="맑은 고딕" pitchFamily="50" charset="-127"/>
              </a:rPr>
              <a:t>Hacktool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b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etc(with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comment)</a:t>
            </a:r>
          </a:p>
          <a:p>
            <a:pPr marL="228600" indent="-228600">
              <a:lnSpc>
                <a:spcPts val="2400"/>
              </a:lnSpc>
              <a:buFontTx/>
              <a:buAutoNum type="arabicPeriod"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Limit 5 each cases / Show 10 cases</a:t>
            </a:r>
            <a:b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최근것이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위로</a:t>
            </a: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ts val="2400"/>
              </a:lnSpc>
              <a:buFontTx/>
              <a:buAutoNum type="arabicPeriod"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With comment 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2738422" y="2161845"/>
          <a:ext cx="4929222" cy="34544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00198"/>
                <a:gridCol w="1500198"/>
                <a:gridCol w="1928826"/>
              </a:tblGrid>
              <a:tr h="1955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8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Game</a:t>
                      </a:r>
                      <a:r>
                        <a:rPr kumimoji="0" lang="en-US" altLang="ko-KR" sz="800" b="1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information</a:t>
                      </a:r>
                      <a:endParaRPr kumimoji="0" lang="ko-KR" altLang="en-US" sz="8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8323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7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Last [PB] played</a:t>
                      </a:r>
                      <a:r>
                        <a:rPr kumimoji="0"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31.Aug.2012 00:00  (IP)000,000,000</a:t>
                      </a:r>
                      <a:endParaRPr kumimoji="0" lang="ko-KR" altLang="en-US" sz="7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7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Ban information</a:t>
                      </a:r>
                      <a:endParaRPr kumimoji="0" lang="ko-KR" altLang="en-US" sz="8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</a:tr>
              <a:tr h="364161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[PB] 2012.08.31~2012.09.04(5days) / Swearing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/ </a:t>
                      </a: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First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/ 123GM / This is comments</a:t>
                      </a:r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 a Ban</a:t>
                      </a:r>
                      <a:endParaRPr kumimoji="0" lang="ko-KR" altLang="en-US" sz="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294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* For permanent ban, </a:t>
                      </a:r>
                      <a:r>
                        <a:rPr kumimoji="0"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 more than 30days</a:t>
                      </a:r>
                      <a:r>
                        <a:rPr kumimoji="0"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kumimoji="0" lang="en-US" altLang="ko-KR" sz="800" kern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Ban</a:t>
                      </a:r>
                      <a:r>
                        <a:rPr kumimoji="0"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history</a:t>
                      </a:r>
                      <a:endParaRPr kumimoji="0" lang="ko-KR" altLang="en-US" sz="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683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31.Aug.2012 00:00 PB / </a:t>
                      </a:r>
                      <a:r>
                        <a:rPr kumimoji="0" lang="en-US" altLang="ko-KR" sz="800" kern="1200" dirty="0" smtClean="0"/>
                        <a:t>Ban1 /  First</a:t>
                      </a:r>
                      <a:r>
                        <a:rPr kumimoji="0" lang="en-US" altLang="ko-KR" sz="800" kern="1200" baseline="0" dirty="0" smtClean="0"/>
                        <a:t>  / 00days / 123GM / This is comments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31.Aug.2012 00:00 PB / </a:t>
                      </a:r>
                      <a:r>
                        <a:rPr kumimoji="0" lang="en-US" altLang="ko-KR" sz="800" kern="1200" dirty="0" smtClean="0"/>
                        <a:t>Ban1 / Uncharged </a:t>
                      </a:r>
                      <a:r>
                        <a:rPr kumimoji="0" lang="en-US" altLang="ko-KR" sz="800" kern="1200" baseline="0" dirty="0" smtClean="0"/>
                        <a:t>/ 00days / 123GM / This is comments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30.Aug.2012 00:00 PB / </a:t>
                      </a:r>
                      <a:r>
                        <a:rPr kumimoji="0" lang="en-US" altLang="ko-KR" sz="800" kern="1200" dirty="0" smtClean="0"/>
                        <a:t>Ban1 /  First</a:t>
                      </a:r>
                      <a:r>
                        <a:rPr kumimoji="0" lang="en-US" altLang="ko-KR" sz="800" kern="1200" baseline="0" dirty="0" smtClean="0"/>
                        <a:t>  / </a:t>
                      </a:r>
                      <a:r>
                        <a:rPr kumimoji="0" lang="en-US" altLang="ko-KR" sz="800" kern="1200" baseline="0" smtClean="0"/>
                        <a:t>00days / 123GM / This is comments</a:t>
                      </a:r>
                      <a:endParaRPr kumimoji="0" lang="en-US" altLang="ko-KR" sz="800" kern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800" kern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800" kern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모서리가 둥근 직사각형 29"/>
          <p:cNvSpPr>
            <a:spLocks/>
          </p:cNvSpPr>
          <p:nvPr/>
        </p:nvSpPr>
        <p:spPr>
          <a:xfrm>
            <a:off x="2738422" y="5727718"/>
            <a:ext cx="928692" cy="273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Lucida Sans Unicode" pitchFamily="34" charset="0"/>
                <a:cs typeface="Lucida Sans Unicode" pitchFamily="34" charset="0"/>
              </a:rPr>
              <a:t>← List</a:t>
            </a:r>
            <a:endParaRPr kumimoji="0" lang="ko-KR" altLang="en-US" sz="1000" b="1" dirty="0">
              <a:latin typeface="Lucida Sans Unicode" pitchFamily="34" charset="0"/>
              <a:cs typeface="Lucida Sans Unicode" pitchFamily="34" charset="0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1444626" y="2000240"/>
          <a:ext cx="1024169" cy="242889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4169"/>
              </a:tblGrid>
              <a:tr h="242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Home</a:t>
                      </a:r>
                      <a:endParaRPr lang="ko-KR" altLang="en-US" sz="800" b="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News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CS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/>
                        <a:t>User</a:t>
                      </a:r>
                      <a:endParaRPr lang="ko-KR" altLang="en-US" sz="800" b="1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-List</a:t>
                      </a:r>
                      <a:endParaRPr lang="ko-KR" altLang="en-US" sz="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-Statistics</a:t>
                      </a:r>
                      <a:endParaRPr lang="ko-KR" altLang="en-US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</a:t>
                      </a:r>
                      <a:endParaRPr lang="ko-KR" altLang="en-US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Admin*</a:t>
                      </a:r>
                      <a:endParaRPr lang="ko-KR" altLang="en-US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순서도: 카드 47"/>
          <p:cNvSpPr/>
          <p:nvPr/>
        </p:nvSpPr>
        <p:spPr>
          <a:xfrm flipH="1">
            <a:off x="2738422" y="2001821"/>
            <a:ext cx="571920" cy="142876"/>
          </a:xfrm>
          <a:prstGeom prst="flowChartPunchedCar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Account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순서도: 카드 49"/>
          <p:cNvSpPr/>
          <p:nvPr/>
        </p:nvSpPr>
        <p:spPr>
          <a:xfrm flipH="1">
            <a:off x="3310342" y="2000240"/>
            <a:ext cx="571920" cy="142876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Game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순서도: 카드 50"/>
          <p:cNvSpPr/>
          <p:nvPr/>
        </p:nvSpPr>
        <p:spPr>
          <a:xfrm flipH="1">
            <a:off x="3882262" y="2000240"/>
            <a:ext cx="571920" cy="142876"/>
          </a:xfrm>
          <a:prstGeom prst="flowChartPunchedCar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Billing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78294" y="4072077"/>
            <a:ext cx="179388" cy="1809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latin typeface="Lucida Sans" pitchFamily="34" charset="0"/>
              </a:rPr>
              <a:t>3</a:t>
            </a:r>
            <a:endParaRPr lang="ko-KR" altLang="en-US" sz="700" b="1" dirty="0">
              <a:latin typeface="Lucida Sans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50342" y="3842473"/>
            <a:ext cx="468000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Game ▼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559034" y="3813898"/>
            <a:ext cx="179388" cy="1809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latin typeface="Lucida Sans" pitchFamily="34" charset="0"/>
              </a:rPr>
              <a:t>2</a:t>
            </a:r>
            <a:endParaRPr lang="ko-KR" altLang="en-US" sz="700" b="1" dirty="0">
              <a:latin typeface="Lucida Sans" pitchFamily="34" charset="0"/>
            </a:endParaRPr>
          </a:p>
        </p:txBody>
      </p:sp>
      <p:sp>
        <p:nvSpPr>
          <p:cNvPr id="58" name="AutoShape 5"/>
          <p:cNvSpPr>
            <a:spLocks noChangeArrowheads="1"/>
          </p:cNvSpPr>
          <p:nvPr/>
        </p:nvSpPr>
        <p:spPr bwMode="auto">
          <a:xfrm>
            <a:off x="5667380" y="4067104"/>
            <a:ext cx="650875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Go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41286" y="3878985"/>
            <a:ext cx="468000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00 days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41286" y="4089329"/>
            <a:ext cx="1983218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defRPr/>
            </a:pPr>
            <a:r>
              <a:rPr lang="en-US" altLang="ko-KR" sz="700" dirty="0" smtClean="0">
                <a:solidFill>
                  <a:schemeClr val="bg2"/>
                </a:solidFill>
              </a:rPr>
              <a:t>  Comment</a:t>
            </a:r>
            <a:endParaRPr lang="ko-KR" altLang="en-US" sz="700" dirty="0">
              <a:solidFill>
                <a:schemeClr val="bg2"/>
              </a:solidFill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976927" y="3170956"/>
            <a:ext cx="650875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err="1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Uncharge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45314" y="3143248"/>
            <a:ext cx="179388" cy="1809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latin typeface="Lucida Sans" pitchFamily="34" charset="0"/>
              </a:rPr>
              <a:t>5</a:t>
            </a:r>
            <a:endParaRPr lang="ko-KR" altLang="en-US" sz="700" b="1" dirty="0">
              <a:latin typeface="Lucida Sans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52736" y="4079586"/>
            <a:ext cx="468000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Ban ▼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59034" y="4630243"/>
            <a:ext cx="179388" cy="1809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latin typeface="Lucida Sans" pitchFamily="34" charset="0"/>
              </a:rPr>
              <a:t>4</a:t>
            </a:r>
            <a:endParaRPr lang="ko-KR" altLang="en-US" sz="700" b="1" dirty="0">
              <a:latin typeface="Lucida Sans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33114" y="4431079"/>
            <a:ext cx="468000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Game ▼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75286" y="2928934"/>
            <a:ext cx="468000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Game ▼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24636" y="4067104"/>
            <a:ext cx="1285884" cy="102986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565102" y="4071942"/>
            <a:ext cx="1214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Details of </a:t>
            </a:r>
            <a:r>
              <a:rPr lang="en-US" altLang="ko-KR" sz="900" b="1" dirty="0" err="1" smtClean="0"/>
              <a:t>uncharge</a:t>
            </a:r>
            <a:endParaRPr lang="ko-KR" altLang="en-US" sz="900" b="1" dirty="0"/>
          </a:p>
        </p:txBody>
      </p:sp>
      <p:cxnSp>
        <p:nvCxnSpPr>
          <p:cNvPr id="40" name="꺾인 연결선 39"/>
          <p:cNvCxnSpPr>
            <a:stCxn id="27" idx="2"/>
            <a:endCxn id="38" idx="0"/>
          </p:cNvCxnSpPr>
          <p:nvPr/>
        </p:nvCxnSpPr>
        <p:spPr>
          <a:xfrm rot="5400000">
            <a:off x="6859130" y="3623868"/>
            <a:ext cx="751685" cy="134787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596074" y="4357616"/>
            <a:ext cx="1143008" cy="3091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defRPr/>
            </a:pPr>
            <a:r>
              <a:rPr lang="en-US" altLang="ko-KR" sz="700" dirty="0" smtClean="0">
                <a:solidFill>
                  <a:schemeClr val="bg2"/>
                </a:solidFill>
              </a:rPr>
              <a:t>  Comment</a:t>
            </a:r>
            <a:endParaRPr lang="ko-KR" altLang="en-US" sz="700" dirty="0">
              <a:solidFill>
                <a:schemeClr val="bg2"/>
              </a:solidFill>
            </a:endParaRPr>
          </a:p>
        </p:txBody>
      </p:sp>
      <p:sp>
        <p:nvSpPr>
          <p:cNvPr id="44" name="AutoShape 5"/>
          <p:cNvSpPr>
            <a:spLocks noChangeArrowheads="1"/>
          </p:cNvSpPr>
          <p:nvPr/>
        </p:nvSpPr>
        <p:spPr bwMode="auto">
          <a:xfrm>
            <a:off x="6846887" y="4738985"/>
            <a:ext cx="650875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Save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06212" y="5286388"/>
            <a:ext cx="2281350" cy="8617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C000"/>
                </a:solidFill>
              </a:rPr>
              <a:t>게임이 </a:t>
            </a:r>
            <a:r>
              <a:rPr lang="en-US" altLang="ko-KR" sz="1000" dirty="0" smtClean="0">
                <a:solidFill>
                  <a:srgbClr val="FFC000"/>
                </a:solidFill>
              </a:rPr>
              <a:t>5</a:t>
            </a:r>
            <a:r>
              <a:rPr lang="ko-KR" altLang="en-US" sz="1000" dirty="0" smtClean="0">
                <a:solidFill>
                  <a:srgbClr val="FFC000"/>
                </a:solidFill>
              </a:rPr>
              <a:t>개 이상 늘어나면</a:t>
            </a:r>
            <a:r>
              <a:rPr lang="en-US" altLang="ko-KR" sz="1000" dirty="0" smtClean="0">
                <a:solidFill>
                  <a:srgbClr val="FFC000"/>
                </a:solidFill>
              </a:rPr>
              <a:t/>
            </a:r>
            <a:br>
              <a:rPr lang="en-US" altLang="ko-KR" sz="1000" dirty="0" smtClean="0">
                <a:solidFill>
                  <a:srgbClr val="FFC000"/>
                </a:solidFill>
              </a:rPr>
            </a:br>
            <a:r>
              <a:rPr lang="ko-KR" altLang="en-US" sz="1000" dirty="0" err="1" smtClean="0">
                <a:solidFill>
                  <a:srgbClr val="FFC000"/>
                </a:solidFill>
              </a:rPr>
              <a:t>액션별로</a:t>
            </a:r>
            <a:r>
              <a:rPr lang="ko-KR" altLang="en-US" sz="1000" dirty="0" smtClean="0">
                <a:solidFill>
                  <a:srgbClr val="FFC000"/>
                </a:solidFill>
              </a:rPr>
              <a:t> 페이지를 분리</a:t>
            </a:r>
            <a:endParaRPr lang="en-US" altLang="ko-KR" sz="1000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FFC000"/>
                </a:solidFill>
              </a:rPr>
              <a:t>Information page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FFC000"/>
                </a:solidFill>
              </a:rPr>
              <a:t>Put a ban page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FFC000"/>
                </a:solidFill>
              </a:rPr>
              <a:t>Ban history page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78294" y="2428868"/>
            <a:ext cx="179388" cy="1809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latin typeface="Lucida Sans" pitchFamily="34" charset="0"/>
              </a:rPr>
              <a:t>1</a:t>
            </a:r>
            <a:endParaRPr lang="ko-KR" altLang="en-US" sz="700" b="1" dirty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그림 10" descr="N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087438"/>
            <a:ext cx="1071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55"/>
          <p:cNvGrpSpPr>
            <a:grpSpLocks/>
          </p:cNvGrpSpPr>
          <p:nvPr/>
        </p:nvGrpSpPr>
        <p:grpSpPr bwMode="auto">
          <a:xfrm>
            <a:off x="434975" y="5572140"/>
            <a:ext cx="6518275" cy="290513"/>
            <a:chOff x="435737" y="6453538"/>
            <a:chExt cx="6517527" cy="290161"/>
          </a:xfrm>
        </p:grpSpPr>
        <p:sp>
          <p:nvSpPr>
            <p:cNvPr id="49" name="직사각형 48"/>
            <p:cNvSpPr/>
            <p:nvPr/>
          </p:nvSpPr>
          <p:spPr>
            <a:xfrm>
              <a:off x="524627" y="6453538"/>
              <a:ext cx="6225461" cy="2901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Lucida Sans Typewriter" pitchFamily="49" charset="0"/>
              </a:endParaRPr>
            </a:p>
          </p:txBody>
        </p:sp>
        <p:sp>
          <p:nvSpPr>
            <p:cNvPr id="11283" name="TextBox 44"/>
            <p:cNvSpPr txBox="1">
              <a:spLocks noChangeArrowheads="1"/>
            </p:cNvSpPr>
            <p:nvPr/>
          </p:nvSpPr>
          <p:spPr bwMode="auto">
            <a:xfrm>
              <a:off x="435737" y="6468927"/>
              <a:ext cx="11596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2"/>
                  </a:solidFill>
                  <a:latin typeface="Lucida Sans" pitchFamily="34" charset="0"/>
                </a:rPr>
                <a:t>Nfinity Games</a:t>
              </a:r>
              <a:endParaRPr lang="ko-KR" altLang="en-US" sz="1000" b="1">
                <a:solidFill>
                  <a:schemeClr val="bg2"/>
                </a:solidFill>
                <a:latin typeface="Lucida Sans" pitchFamily="34" charset="0"/>
              </a:endParaRPr>
            </a:p>
          </p:txBody>
        </p:sp>
        <p:sp>
          <p:nvSpPr>
            <p:cNvPr id="11284" name="TextBox 46"/>
            <p:cNvSpPr txBox="1">
              <a:spLocks noChangeArrowheads="1"/>
            </p:cNvSpPr>
            <p:nvPr/>
          </p:nvSpPr>
          <p:spPr bwMode="auto">
            <a:xfrm>
              <a:off x="1814491" y="6453538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9900"/>
                  </a:solidFill>
                  <a:latin typeface="Bodoni MT Black" pitchFamily="18" charset="0"/>
                </a:rPr>
                <a:t>MMORPG</a:t>
              </a:r>
              <a:endParaRPr lang="ko-KR" altLang="en-US" sz="1100" b="1" dirty="0">
                <a:solidFill>
                  <a:srgbClr val="FF9900"/>
                </a:solidFill>
                <a:latin typeface="Bodoni MT Black" pitchFamily="18" charset="0"/>
              </a:endParaRPr>
            </a:p>
          </p:txBody>
        </p:sp>
        <p:sp>
          <p:nvSpPr>
            <p:cNvPr id="11285" name="TextBox 47"/>
            <p:cNvSpPr txBox="1">
              <a:spLocks noChangeArrowheads="1"/>
            </p:cNvSpPr>
            <p:nvPr/>
          </p:nvSpPr>
          <p:spPr bwMode="auto">
            <a:xfrm>
              <a:off x="3452802" y="6500834"/>
              <a:ext cx="35004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About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Privacy Policy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Terms of 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User Abuse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Contact Us</a:t>
              </a:r>
              <a:r>
                <a:rPr lang="en-US" altLang="ko-KR" sz="600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 | </a:t>
              </a:r>
              <a:r>
                <a:rPr lang="en-US" altLang="ko-KR" sz="600" u="sng">
                  <a:solidFill>
                    <a:srgbClr val="002060"/>
                  </a:solidFill>
                  <a:latin typeface="Lucida Sans Unicode" pitchFamily="34" charset="0"/>
                  <a:cs typeface="Lucida Sans Unicode" pitchFamily="34" charset="0"/>
                </a:rPr>
                <a:t>Premium PC Cafe</a:t>
              </a:r>
              <a:r>
                <a:rPr lang="en-US" altLang="ko-KR" sz="600">
                  <a:latin typeface="Lucida Sans Unicode" pitchFamily="34" charset="0"/>
                  <a:cs typeface="Lucida Sans Unicode" pitchFamily="34" charset="0"/>
                </a:rPr>
                <a:t> </a:t>
              </a:r>
              <a:endParaRPr lang="ko-KR" altLang="en-US" sz="60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1286" name="TextBox 50"/>
            <p:cNvSpPr txBox="1">
              <a:spLocks noChangeArrowheads="1"/>
            </p:cNvSpPr>
            <p:nvPr/>
          </p:nvSpPr>
          <p:spPr bwMode="auto">
            <a:xfrm>
              <a:off x="1166786" y="6459402"/>
              <a:ext cx="11596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 b="1">
                  <a:latin typeface="Bodoni MT Black" pitchFamily="18" charset="0"/>
                </a:rPr>
                <a:t>PB</a:t>
              </a:r>
              <a:endParaRPr lang="ko-KR" altLang="en-US" sz="1100" b="1">
                <a:latin typeface="Bodoni MT Black" pitchFamily="18" charset="0"/>
              </a:endParaRPr>
            </a:p>
          </p:txBody>
        </p:sp>
      </p:grp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531819" y="1421421"/>
            <a:ext cx="11423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latin typeface="Lucida Sans" pitchFamily="34" charset="0"/>
              </a:rPr>
              <a:t>Admin pages</a:t>
            </a:r>
            <a:endParaRPr lang="ko-KR" altLang="en-US" sz="800" b="1" dirty="0">
              <a:latin typeface="Lucida Sans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103035" y="1509713"/>
            <a:ext cx="16818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/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Games Admin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8134350" y="714356"/>
            <a:ext cx="11507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User Statistics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167446" y="1355711"/>
            <a:ext cx="650875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Log out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21" name="TextBox 57"/>
          <p:cNvSpPr txBox="1">
            <a:spLocks noChangeArrowheads="1"/>
          </p:cNvSpPr>
          <p:nvPr/>
        </p:nvSpPr>
        <p:spPr bwMode="auto">
          <a:xfrm>
            <a:off x="5381628" y="1315120"/>
            <a:ext cx="179069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Lucida Sans" pitchFamily="34" charset="0"/>
              </a:rPr>
              <a:t>Hello, Name</a:t>
            </a:r>
            <a:endParaRPr lang="ko-KR" altLang="en-US" sz="800" dirty="0">
              <a:latin typeface="Lucida Sans" pitchFamily="34" charset="0"/>
            </a:endParaRPr>
          </a:p>
        </p:txBody>
      </p:sp>
      <p:sp>
        <p:nvSpPr>
          <p:cNvPr id="34" name="TextBox 78"/>
          <p:cNvSpPr txBox="1">
            <a:spLocks noChangeArrowheads="1"/>
          </p:cNvSpPr>
          <p:nvPr/>
        </p:nvSpPr>
        <p:spPr bwMode="auto">
          <a:xfrm>
            <a:off x="8120063" y="3433399"/>
            <a:ext cx="1747837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ts val="2400"/>
              </a:lnSpc>
              <a:buFontTx/>
              <a:buAutoNum type="arabicPeriod"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Y:User#,  X: Date</a:t>
            </a:r>
            <a:b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첫화면은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Gender</a:t>
            </a:r>
          </a:p>
          <a:p>
            <a:pPr marL="228600" indent="-228600">
              <a:lnSpc>
                <a:spcPts val="2400"/>
              </a:lnSpc>
              <a:buFontTx/>
              <a:buAutoNum type="arabicPeriod"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User states</a:t>
            </a:r>
          </a:p>
          <a:p>
            <a:pPr marL="228600" indent="-228600">
              <a:lnSpc>
                <a:spcPts val="2400"/>
              </a:lnSpc>
              <a:buFontTx/>
              <a:buAutoNum type="arabicPeriod"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Basically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line graph</a:t>
            </a:r>
            <a:b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Categories</a:t>
            </a:r>
            <a:b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- Ages (generation)</a:t>
            </a:r>
            <a:b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- Gender </a:t>
            </a:r>
            <a:b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- Job</a:t>
            </a:r>
            <a:b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- Location</a:t>
            </a:r>
            <a:b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(Bar chart without period)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444626" y="2000240"/>
          <a:ext cx="1024169" cy="194311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4169"/>
              </a:tblGrid>
              <a:tr h="242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Home</a:t>
                      </a:r>
                      <a:endParaRPr lang="ko-KR" altLang="en-US" sz="800" b="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News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CS</a:t>
                      </a:r>
                      <a:endParaRPr lang="ko-KR" altLang="en-US" sz="800" b="0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/>
                        <a:t>User</a:t>
                      </a:r>
                      <a:endParaRPr lang="ko-KR" altLang="en-US" sz="800" b="1" dirty="0" smtClean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-List</a:t>
                      </a:r>
                      <a:endParaRPr lang="ko-KR" altLang="en-US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-Statistics</a:t>
                      </a:r>
                      <a:endParaRPr lang="ko-KR" altLang="en-US" sz="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</a:t>
                      </a:r>
                      <a:endParaRPr lang="ko-KR" altLang="en-US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Admin*</a:t>
                      </a:r>
                      <a:endParaRPr lang="ko-KR" altLang="en-US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6282050" y="1996776"/>
            <a:ext cx="468000" cy="14446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18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bg1"/>
                </a:solidFill>
                <a:latin typeface="Lucida Sans" pitchFamily="34" charset="0"/>
                <a:ea typeface="+mn-ea"/>
              </a:rPr>
              <a:t>Go</a:t>
            </a:r>
            <a:endParaRPr kumimoji="0" lang="en-US" altLang="ko-KR" sz="600" dirty="0">
              <a:solidFill>
                <a:schemeClr val="bg1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27108" y="2035254"/>
            <a:ext cx="1080000" cy="11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Categories</a:t>
            </a:r>
            <a:r>
              <a:rPr lang="ko-KR" altLang="en-US" sz="6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  </a:t>
            </a:r>
            <a:r>
              <a:rPr lang="en-US" altLang="ko-KR" sz="6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</a:t>
            </a:r>
            <a:r>
              <a:rPr lang="en-US" altLang="ko-KR" sz="6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▼</a:t>
            </a:r>
            <a:endParaRPr lang="ko-KR" altLang="en-US" sz="6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01431" y="2011564"/>
            <a:ext cx="720000" cy="11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Start Date  ■</a:t>
            </a:r>
            <a:endParaRPr lang="ko-KR" altLang="en-US" sz="6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66287" y="2011564"/>
            <a:ext cx="720000" cy="11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End Date   ■</a:t>
            </a:r>
            <a:endParaRPr lang="ko-KR" altLang="en-US" sz="6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graphicFrame>
        <p:nvGraphicFramePr>
          <p:cNvPr id="48" name="차트 47"/>
          <p:cNvGraphicFramePr/>
          <p:nvPr/>
        </p:nvGraphicFramePr>
        <p:xfrm>
          <a:off x="2347530" y="2214554"/>
          <a:ext cx="5320114" cy="2728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853042" y="4027990"/>
            <a:ext cx="4786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300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53042" y="4259855"/>
            <a:ext cx="4786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150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188428" y="3857628"/>
            <a:ext cx="4786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400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88428" y="4188417"/>
            <a:ext cx="4786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200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937414" y="1996776"/>
            <a:ext cx="179388" cy="1809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latin typeface="Lucida Sans" pitchFamily="34" charset="0"/>
              </a:rPr>
              <a:t>3</a:t>
            </a:r>
            <a:endParaRPr lang="ko-KR" altLang="en-US" sz="700" b="1" dirty="0">
              <a:latin typeface="Lucida Sans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93690" y="2028816"/>
            <a:ext cx="487872" cy="11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All</a:t>
            </a:r>
            <a:r>
              <a:rPr lang="ko-KR" altLang="en-US" sz="6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 </a:t>
            </a:r>
            <a:r>
              <a:rPr lang="en-US" altLang="ko-KR" sz="6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</a:t>
            </a:r>
            <a:r>
              <a:rPr lang="en-US" altLang="ko-KR" sz="6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▼</a:t>
            </a:r>
            <a:endParaRPr lang="ko-KR" altLang="en-US" sz="6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73546" y="1965605"/>
            <a:ext cx="179388" cy="1809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latin typeface="Lucida Sans" pitchFamily="34" charset="0"/>
              </a:rPr>
              <a:t>2</a:t>
            </a:r>
            <a:endParaRPr lang="ko-KR" altLang="en-US" sz="700" b="1" dirty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10896</TotalTime>
  <Words>1563</Words>
  <Application>Microsoft Office PowerPoint</Application>
  <PresentationFormat>A4 용지(210x297mm)</PresentationFormat>
  <Paragraphs>685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디자인 사용자 지정</vt:lpstr>
      <vt:lpstr>4_기본 디자인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Company>제페토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조동윤</dc:creator>
  <cp:lastModifiedBy>zepetto</cp:lastModifiedBy>
  <cp:revision>1313</cp:revision>
  <dcterms:created xsi:type="dcterms:W3CDTF">2009-03-18T04:10:54Z</dcterms:created>
  <dcterms:modified xsi:type="dcterms:W3CDTF">2012-11-22T06:29:53Z</dcterms:modified>
</cp:coreProperties>
</file>