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9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1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72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3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8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0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0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6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93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8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2E3B61-38AE-42B9-92FC-DA8F94255EFE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BD2B25-3C48-4908-8EF8-A33C5AF74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76030"/>
            <a:ext cx="9330165" cy="2677648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Лабораторна робота №1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DAE85A"/>
                </a:solidFill>
              </a:rPr>
              <a:t>Автори: </a:t>
            </a:r>
            <a:r>
              <a:rPr lang="uk-UA" dirty="0" err="1" smtClean="0">
                <a:solidFill>
                  <a:srgbClr val="DAE85A"/>
                </a:solidFill>
              </a:rPr>
              <a:t>Малофеєв</a:t>
            </a:r>
            <a:r>
              <a:rPr lang="uk-UA" dirty="0" smtClean="0">
                <a:solidFill>
                  <a:srgbClr val="DAE85A"/>
                </a:solidFill>
              </a:rPr>
              <a:t> д. ю. , </a:t>
            </a:r>
            <a:r>
              <a:rPr lang="uk-UA" dirty="0" err="1" smtClean="0">
                <a:solidFill>
                  <a:srgbClr val="DAE85A"/>
                </a:solidFill>
              </a:rPr>
              <a:t>Келембет</a:t>
            </a:r>
            <a:r>
              <a:rPr lang="uk-UA" dirty="0" smtClean="0">
                <a:solidFill>
                  <a:srgbClr val="DAE85A"/>
                </a:solidFill>
              </a:rPr>
              <a:t> Е. е</a:t>
            </a:r>
            <a:r>
              <a:rPr lang="uk-UA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Арифмометр Джованни </a:t>
            </a:r>
            <a:r>
              <a:rPr lang="ru-RU" b="1" dirty="0" err="1"/>
              <a:t>Полени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7634" y="2603500"/>
            <a:ext cx="5999027" cy="3416300"/>
          </a:xfrm>
        </p:spPr>
        <p:txBody>
          <a:bodyPr/>
          <a:lstStyle/>
          <a:p>
            <a:r>
              <a:rPr lang="uk-UA" dirty="0" smtClean="0"/>
              <a:t>Автор пристрою: </a:t>
            </a:r>
            <a:r>
              <a:rPr lang="uk-UA" dirty="0" err="1" smtClean="0"/>
              <a:t>Джовані</a:t>
            </a:r>
            <a:r>
              <a:rPr lang="uk-UA" dirty="0" smtClean="0"/>
              <a:t> Полені;</a:t>
            </a:r>
          </a:p>
          <a:p>
            <a:r>
              <a:rPr lang="uk-UA" dirty="0" smtClean="0"/>
              <a:t>Рік створення: 1709;</a:t>
            </a:r>
          </a:p>
          <a:p>
            <a:r>
              <a:rPr lang="uk-UA" dirty="0" smtClean="0"/>
              <a:t>Споживачі: математики, вчені, бухгалтери, інженери, економісти;</a:t>
            </a:r>
          </a:p>
          <a:p>
            <a:r>
              <a:rPr lang="uk-UA" dirty="0" smtClean="0"/>
              <a:t>Мета використання: множення, ділення, додавання, віднімання</a:t>
            </a:r>
            <a:endParaRPr lang="ru-RU" dirty="0"/>
          </a:p>
        </p:txBody>
      </p:sp>
      <p:pic>
        <p:nvPicPr>
          <p:cNvPr id="1026" name="Picture 2" descr="Джованни Поле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61" y="1432877"/>
            <a:ext cx="196215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Арифмометр Джованни Поле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7" y="1680632"/>
            <a:ext cx="28956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Арифмометр Джованни Поле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4" y="1245643"/>
            <a:ext cx="28956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Арифмометр Джованни Поле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883" y="1155156"/>
            <a:ext cx="311467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Основной счетный механизм арифмометр Полен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12" y="1448571"/>
            <a:ext cx="37147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Составной элемент арифмометра Полен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37" y="4284163"/>
            <a:ext cx="33147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8458" y="661851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FF00"/>
                </a:solidFill>
              </a:rPr>
              <a:t>Схеми</a:t>
            </a:r>
            <a:r>
              <a:rPr lang="ru-RU" dirty="0" smtClean="0">
                <a:solidFill>
                  <a:srgbClr val="FFFF00"/>
                </a:solidFill>
              </a:rPr>
              <a:t> пристрою: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FF00"/>
                </a:solidFill>
              </a:rPr>
              <a:t>Опи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роботи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механічної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ІС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Отримання даних:  У сектора </a:t>
            </a:r>
            <a:r>
              <a:rPr lang="en-US" dirty="0" smtClean="0"/>
              <a:t>K, H, J</a:t>
            </a:r>
            <a:r>
              <a:rPr lang="ru-RU" dirty="0" smtClean="0"/>
              <a:t> </a:t>
            </a:r>
            <a:r>
              <a:rPr lang="ru-RU" dirty="0" err="1" smtClean="0"/>
              <a:t>виставляється</a:t>
            </a:r>
            <a:r>
              <a:rPr lang="ru-RU" dirty="0" smtClean="0"/>
              <a:t> </a:t>
            </a:r>
            <a:r>
              <a:rPr lang="ru-RU" dirty="0" err="1" smtClean="0"/>
              <a:t>необхідна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зубців</a:t>
            </a:r>
            <a:r>
              <a:rPr lang="ru-RU" dirty="0" smtClean="0"/>
              <a:t>. </a:t>
            </a:r>
            <a:r>
              <a:rPr lang="ru-RU" dirty="0"/>
              <a:t>Установка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зубців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</a:t>
            </a:r>
            <a:r>
              <a:rPr lang="ru-RU" dirty="0" err="1"/>
              <a:t>вручну</a:t>
            </a:r>
            <a:r>
              <a:rPr lang="ru-RU" dirty="0"/>
              <a:t> і є </a:t>
            </a:r>
            <a:r>
              <a:rPr lang="ru-RU" dirty="0" err="1"/>
              <a:t>однією</a:t>
            </a:r>
            <a:r>
              <a:rPr lang="ru-RU" dirty="0"/>
              <a:t> з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трудомістких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при </a:t>
            </a:r>
            <a:r>
              <a:rPr lang="ru-RU" dirty="0" err="1"/>
              <a:t>обчисленні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арифмометра </a:t>
            </a:r>
            <a:r>
              <a:rPr lang="ru-RU" dirty="0" err="1" smtClean="0"/>
              <a:t>Полені</a:t>
            </a:r>
            <a:r>
              <a:rPr lang="ru-RU" dirty="0" smtClean="0"/>
              <a:t>. </a:t>
            </a:r>
          </a:p>
          <a:p>
            <a:r>
              <a:rPr lang="uk-UA" dirty="0" smtClean="0"/>
              <a:t>Зберігання даних: на індикаторах </a:t>
            </a:r>
            <a:r>
              <a:rPr lang="uk-UA" dirty="0" err="1" smtClean="0"/>
              <a:t>результата</a:t>
            </a:r>
            <a:r>
              <a:rPr lang="uk-UA" dirty="0" smtClean="0"/>
              <a:t> </a:t>
            </a:r>
            <a:r>
              <a:rPr lang="en-US" dirty="0" smtClean="0"/>
              <a:t>B1-B6</a:t>
            </a:r>
            <a:r>
              <a:rPr lang="uk-UA" dirty="0" smtClean="0"/>
              <a:t>;</a:t>
            </a:r>
          </a:p>
          <a:p>
            <a:r>
              <a:rPr lang="uk-UA" dirty="0" smtClean="0"/>
              <a:t>Обробка даних: </a:t>
            </a:r>
            <a:r>
              <a:rPr lang="ru-RU" dirty="0" err="1"/>
              <a:t>обертається</a:t>
            </a:r>
            <a:r>
              <a:rPr lang="ru-RU" dirty="0"/>
              <a:t> колесо </a:t>
            </a:r>
            <a:r>
              <a:rPr lang="en-US" dirty="0" smtClean="0"/>
              <a:t>L</a:t>
            </a:r>
            <a:r>
              <a:rPr lang="ru-RU" dirty="0" smtClean="0"/>
              <a:t>, </a:t>
            </a:r>
            <a:r>
              <a:rPr lang="ru-RU" dirty="0" err="1"/>
              <a:t>приводити</a:t>
            </a:r>
            <a:r>
              <a:rPr lang="ru-RU" dirty="0"/>
              <a:t> в </a:t>
            </a:r>
            <a:r>
              <a:rPr lang="ru-RU" dirty="0" err="1"/>
              <a:t>рух</a:t>
            </a:r>
            <a:r>
              <a:rPr lang="ru-RU" dirty="0"/>
              <a:t> з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зубців</a:t>
            </a:r>
            <a:r>
              <a:rPr lang="ru-RU" dirty="0"/>
              <a:t> колеса </a:t>
            </a:r>
            <a:r>
              <a:rPr lang="en-US" dirty="0" smtClean="0"/>
              <a:t>M1-M3</a:t>
            </a:r>
            <a:r>
              <a:rPr lang="ru-RU" dirty="0" smtClean="0"/>
              <a:t>. </a:t>
            </a:r>
            <a:r>
              <a:rPr lang="ru-RU" dirty="0"/>
              <a:t>Колеса </a:t>
            </a:r>
            <a:r>
              <a:rPr lang="ru-RU" dirty="0" err="1"/>
              <a:t>обертають</a:t>
            </a:r>
            <a:r>
              <a:rPr lang="ru-RU" dirty="0"/>
              <a:t> </a:t>
            </a:r>
            <a:r>
              <a:rPr lang="ru-RU" dirty="0" err="1"/>
              <a:t>осі</a:t>
            </a:r>
            <a:r>
              <a:rPr lang="ru-RU" dirty="0"/>
              <a:t> і </a:t>
            </a:r>
            <a:r>
              <a:rPr lang="ru-RU" dirty="0" err="1"/>
              <a:t>тим</a:t>
            </a:r>
            <a:r>
              <a:rPr lang="ru-RU" dirty="0"/>
              <a:t> самим </a:t>
            </a:r>
            <a:r>
              <a:rPr lang="ru-RU" dirty="0" err="1"/>
              <a:t>передають</a:t>
            </a:r>
            <a:r>
              <a:rPr lang="ru-RU" dirty="0"/>
              <a:t> результат на </a:t>
            </a:r>
            <a:r>
              <a:rPr lang="ru-RU" dirty="0" err="1"/>
              <a:t>індикатори</a:t>
            </a:r>
            <a:r>
              <a:rPr lang="ru-RU" dirty="0"/>
              <a:t> </a:t>
            </a:r>
            <a:r>
              <a:rPr lang="en-US" dirty="0" smtClean="0"/>
              <a:t>B1-B6.</a:t>
            </a:r>
            <a:endParaRPr lang="uk-UA" dirty="0" smtClean="0"/>
          </a:p>
          <a:p>
            <a:r>
              <a:rPr lang="uk-UA" dirty="0" smtClean="0"/>
              <a:t>Передача даних: </a:t>
            </a:r>
            <a:r>
              <a:rPr lang="ru-RU" dirty="0" smtClean="0"/>
              <a:t>Колеса М1-М3 </a:t>
            </a:r>
            <a:r>
              <a:rPr lang="ru-RU" dirty="0" err="1" smtClean="0"/>
              <a:t>передають</a:t>
            </a:r>
            <a:r>
              <a:rPr lang="ru-RU" dirty="0" smtClean="0"/>
              <a:t> </a:t>
            </a:r>
            <a:r>
              <a:rPr lang="ru-RU" dirty="0"/>
              <a:t>результат на </a:t>
            </a:r>
            <a:r>
              <a:rPr lang="ru-RU" dirty="0" err="1"/>
              <a:t>індикатори</a:t>
            </a:r>
            <a:r>
              <a:rPr lang="ru-RU" dirty="0"/>
              <a:t> </a:t>
            </a:r>
            <a:r>
              <a:rPr lang="en-US" dirty="0"/>
              <a:t>B1-B6.</a:t>
            </a:r>
            <a:endParaRPr lang="uk-UA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9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1193" y="1095473"/>
            <a:ext cx="1121700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Во-первых, необходимо установить в исходное состояние все счетчики арифмометра. Для чего, надо установить стрелки индикаторов результата (В1, В2,…, В6), ручку вспомогательного счетного устройства (С) и сдвиговое устройство (А) в нулевое положение.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вводится множимое, для чего вручную в секторах (K, H, J) составного колеса (L) выставляется необходимое число зубцов (АВ). В секторе(Н), отвечающем за разряд десяток, в вертикальное положение устанавливаются нужное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 девяти зубцов. Аналогично поступают и с сектором (J), отвечающим за разряд сотен.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всех зубцов осуществляется вручную и является одной из самых трудоемких операций при вычислении с помощью арифмометра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все зубцы (АВ) составного счетного колеса (L) установлены, можно перейти, непосредственно, к умножению.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Умножение осуществляется поразрядно, то есть вначале - на младший разряд множителя, затем - на разряд десяток и так далее до старшего разряда множителя. Сначала произведем умножение на младший разряд множителя  . Для этого необходимо вставить штифт (Е) в отверстие (D), напротив цифры два, и отпустить груз (F).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Груз (F), опускаясь и разматывая тросик (Z), придаст вращение цилиндру (G), который насажен на ось (V), к которой жестко прикреплено зубчатое колесо (S) и однозубое колесо (AD).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полном повороте однозубое колесо (AD) повернет на 1/10 оборота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десятизубчатое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колесо (U), жестко закрепленное на оси (Х) вспомогательного счетчика. В свою очередь, поворот оси (Х) на 1/10 полного оборота передвинет ручку вспомогательного счетчика (С) на одно деление (1/10 оборота).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груз (F) будет опускаться и разматывать тросик (Z), а, следовательно, крутить ручку вспомогательного привода (С) до тех пор, пока ручка вспомогательного привода (С) не упрется в штифт (Е). Вспомогательный счетчик повернется на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соответствущее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кол-во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делений ,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и, следовательно, грузик (F) повернет ось (V), на которой он закреплен.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78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35429" y="371030"/>
            <a:ext cx="11329851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Вместе с осью (V)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обороты сделает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десятизубое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колесо (S), жестко закрепленное на этой оси. </a:t>
            </a:r>
            <a:r>
              <a:rPr lang="ru-RU" altLang="ru-RU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Десятизубое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колесо (S) входит в зацепление с </a:t>
            </a:r>
            <a:r>
              <a:rPr lang="ru-RU" altLang="ru-RU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десятизубым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колесом (P), жестко закрепленным на оси (Q), к которой в свою очередь также крепится составное зубчатое колесо (L). Таким образом, груз (F) повернет составное колесо (L) на два оборота.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Составное колесо (L), в свою очередь, входит в зацепление с </a:t>
            </a:r>
            <a:r>
              <a:rPr lang="ru-RU" altLang="ru-RU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десятизубыми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колесом (М1-М6) основного счетчика арифмометра </a:t>
            </a:r>
            <a:r>
              <a:rPr lang="ru-RU" altLang="ru-RU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 обороте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составного зубчатого колеса (L) сектор (К), отвечающий за разряд единиц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множимого,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войдет в зацепление с крайним левым </a:t>
            </a:r>
            <a:r>
              <a:rPr lang="ru-RU" altLang="ru-RU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десятизубым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колесом (М1) основного счетного механизма и повернет его на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оборотов.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стрелка индикатора результата, закрепленная над цифровым диском (В1), остановится напротив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нужной цифры.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сектор (К) повернет зубчатое колесо (В1), сектор (Н), отвечающий за разряд десяток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множимого,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войдет в зацепление со вторым зубчатым колесом (В2) основного счетного механизма и повернет его на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</a:t>
            </a:r>
            <a:r>
              <a:rPr lang="ru-RU" altLang="ru-RU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обороток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Стрелка индикатора разряда десятков результата (В2) остановится напротив цифры восемь.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И, наконец, после этого, сектор (J), отвечающий за разряд сотен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множимого,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войдет в зацепление с третьим зубчатым колесом и повернет его на пол оборота, а стрелка индикатора результата, отвечающая за разряд сотен (В3), остановится напротив цифры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Поочередное вхождение секторов (К,H и J) в зацепление сразу с тремя зубчатыми колесами (М1, М2 и М3) основного счетного механизма возможно, благодаря своеобразному расположению секторов и зубчатых колес счетного механизма.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Так, составные сектора расположены на небольшом расстоянии параллельно друг другу, причем сектор (К), отвечающий за разряд единиц, расположен впереди. За ним, через небольшое расстояние, идет сектор (Н), отвечающий за разряд десятков, а последним идет сектор (J), отвечающий за разряд сотен множимого.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</a:rPr>
              <a:t>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первым в зацепление войдет сектор (К), и только после того, как он закончит поворот зубчатого колеса основного счетного механизма, и разряд переполнения, в случае необходимости, перенесется на соседнее (слева) зубчатое колесо, в зацепление начнет входить сектор (Н). И только после того, как сектор (Н) выйдет из зацепления, и разряд переполнения десятков (если нужно) перенесется на разряд сотен, в зацепление начнет входить третий сектор (J), отвечающий за разряд сотен множимого.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Зубчатые колеса (М1, М2,..., М6) основного счетного механизма арифмометра </a:t>
            </a:r>
            <a:r>
              <a:rPr lang="ru-RU" altLang="ru-RU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расположены вдоль радиуса составного зубчатого колеса (L), причем каждое зубчатое колесо смещено относительно соседнего так, чтобы в зацепление с каждым сектором, при полном обороте составного зубчатого колеса (L), входило только одно из зубчатых колес (М1, М2,…, М3), как это показано на рисунке «Основной счетный механизм арифмометра </a:t>
            </a:r>
            <a:r>
              <a:rPr lang="ru-RU" altLang="ru-RU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altLang="ru-RU" sz="14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оборот составного зубчатого колеса (L) повторит описанные выше действия, с учетом переноса переполнения в старший разряд, и после чего стрелки индикатора результата вычисления (В1, В2,..., В6) покажут число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завершится умножение на разряд единиц 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множителя</a:t>
            </a:r>
            <a:r>
              <a:rPr lang="en-US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(342).</a:t>
            </a:r>
            <a:endParaRPr lang="ru-RU" altLang="ru-RU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1072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Совет директоров</vt:lpstr>
      <vt:lpstr>Лабораторна робота №1</vt:lpstr>
      <vt:lpstr>Арифмометр Джованни Полени </vt:lpstr>
      <vt:lpstr>Презентация PowerPoint</vt:lpstr>
      <vt:lpstr>Опиc роботи механічної ІС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</dc:title>
  <dc:creator>Denis _____</dc:creator>
  <cp:lastModifiedBy>Denis _____</cp:lastModifiedBy>
  <cp:revision>9</cp:revision>
  <dcterms:created xsi:type="dcterms:W3CDTF">2021-03-02T11:39:33Z</dcterms:created>
  <dcterms:modified xsi:type="dcterms:W3CDTF">2021-03-02T13:28:06Z</dcterms:modified>
</cp:coreProperties>
</file>