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73" r:id="rId3"/>
    <p:sldId id="275" r:id="rId4"/>
    <p:sldId id="278" r:id="rId5"/>
    <p:sldId id="279" r:id="rId6"/>
    <p:sldId id="277" r:id="rId7"/>
    <p:sldId id="257" r:id="rId8"/>
    <p:sldId id="258" r:id="rId9"/>
    <p:sldId id="259" r:id="rId10"/>
    <p:sldId id="260" r:id="rId11"/>
    <p:sldId id="262" r:id="rId12"/>
    <p:sldId id="261" r:id="rId13"/>
    <p:sldId id="263" r:id="rId14"/>
    <p:sldId id="264" r:id="rId15"/>
    <p:sldId id="265" r:id="rId16"/>
    <p:sldId id="266" r:id="rId17"/>
    <p:sldId id="267" r:id="rId18"/>
    <p:sldId id="268" r:id="rId19"/>
    <p:sldId id="269" r:id="rId20"/>
    <p:sldId id="271" r:id="rId21"/>
    <p:sldId id="270" r:id="rId22"/>
    <p:sldId id="282" r:id="rId23"/>
    <p:sldId id="281" r:id="rId24"/>
    <p:sldId id="280" r:id="rId25"/>
    <p:sldId id="272" r:id="rId26"/>
    <p:sldId id="27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E7FE"/>
    <a:srgbClr val="0A080F"/>
    <a:srgbClr val="FDE7ED"/>
    <a:srgbClr val="FDE3EA"/>
    <a:srgbClr val="FCCCD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9A84AD-8553-4844-9D80-05BC6805F093}" v="80" dt="2025-09-25T06:37:23.3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431" autoAdjust="0"/>
  </p:normalViewPr>
  <p:slideViewPr>
    <p:cSldViewPr snapToGrid="0">
      <p:cViewPr varScale="1">
        <p:scale>
          <a:sx n="74" d="100"/>
          <a:sy n="74" d="100"/>
        </p:scale>
        <p:origin x="104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F17316-8521-4583-BA1C-2AE694094453}" type="doc">
      <dgm:prSet loTypeId="urn:microsoft.com/office/officeart/2005/8/layout/vList6" loCatId="process" qsTypeId="urn:microsoft.com/office/officeart/2005/8/quickstyle/simple1" qsCatId="simple" csTypeId="urn:microsoft.com/office/officeart/2005/8/colors/colorful2" csCatId="colorful" phldr="1"/>
      <dgm:spPr/>
      <dgm:t>
        <a:bodyPr/>
        <a:lstStyle/>
        <a:p>
          <a:endParaRPr lang="en-US"/>
        </a:p>
      </dgm:t>
    </dgm:pt>
    <dgm:pt modelId="{9789A2A6-BA91-4A00-A726-44A68632A3C7}">
      <dgm:prSet/>
      <dgm:spPr/>
      <dgm:t>
        <a:bodyPr/>
        <a:lstStyle/>
        <a:p>
          <a:r>
            <a:rPr lang="vi-VN" b="1" i="0" dirty="0"/>
            <a:t>Number of times pregnant : </a:t>
          </a:r>
          <a:r>
            <a:rPr lang="vi-VN" b="0" i="0" dirty="0"/>
            <a:t>số lần có thai.</a:t>
          </a:r>
          <a:endParaRPr lang="en-US" dirty="0"/>
        </a:p>
      </dgm:t>
    </dgm:pt>
    <dgm:pt modelId="{0B44FF0F-282E-4C49-B1EC-1E97F277F148}" type="parTrans" cxnId="{4761A458-B21A-4C6F-837E-133A4503ADDB}">
      <dgm:prSet/>
      <dgm:spPr/>
      <dgm:t>
        <a:bodyPr/>
        <a:lstStyle/>
        <a:p>
          <a:endParaRPr lang="en-US"/>
        </a:p>
      </dgm:t>
    </dgm:pt>
    <dgm:pt modelId="{8ADE9A25-FE12-4FF1-B3CD-120C97051A8D}" type="sibTrans" cxnId="{4761A458-B21A-4C6F-837E-133A4503ADDB}">
      <dgm:prSet/>
      <dgm:spPr/>
      <dgm:t>
        <a:bodyPr/>
        <a:lstStyle/>
        <a:p>
          <a:endParaRPr lang="en-US"/>
        </a:p>
      </dgm:t>
    </dgm:pt>
    <dgm:pt modelId="{FE4ABD31-BD4E-4E0A-9199-42F267DA57CA}">
      <dgm:prSet/>
      <dgm:spPr/>
      <dgm:t>
        <a:bodyPr/>
        <a:lstStyle/>
        <a:p>
          <a:r>
            <a:rPr lang="vi-VN" b="1" i="0" dirty="0"/>
            <a:t>Plasma glucose concentration a 2 hours in an oral glucose tolerance test : </a:t>
          </a:r>
          <a:r>
            <a:rPr lang="vi-VN" b="0" i="0" dirty="0"/>
            <a:t>bài kiểm tra độ tích tụ lượng đường trong cơ thể.</a:t>
          </a:r>
          <a:endParaRPr lang="en-US" dirty="0"/>
        </a:p>
      </dgm:t>
    </dgm:pt>
    <dgm:pt modelId="{56618108-6194-405F-B589-7C2C4EC2364D}" type="parTrans" cxnId="{56999AC0-D808-4845-A884-394589742E76}">
      <dgm:prSet/>
      <dgm:spPr/>
      <dgm:t>
        <a:bodyPr/>
        <a:lstStyle/>
        <a:p>
          <a:endParaRPr lang="en-US"/>
        </a:p>
      </dgm:t>
    </dgm:pt>
    <dgm:pt modelId="{C529BCF8-D500-44FA-B379-7722B57CDC37}" type="sibTrans" cxnId="{56999AC0-D808-4845-A884-394589742E76}">
      <dgm:prSet/>
      <dgm:spPr/>
      <dgm:t>
        <a:bodyPr/>
        <a:lstStyle/>
        <a:p>
          <a:endParaRPr lang="en-US"/>
        </a:p>
      </dgm:t>
    </dgm:pt>
    <dgm:pt modelId="{C5ADBD11-2AFF-4348-86D4-AF4919AE1F36}">
      <dgm:prSet/>
      <dgm:spPr/>
      <dgm:t>
        <a:bodyPr/>
        <a:lstStyle/>
        <a:p>
          <a:r>
            <a:rPr lang="vi-VN" b="1" i="0" dirty="0"/>
            <a:t>Diastolic blood pressure (mm Hg): </a:t>
          </a:r>
          <a:r>
            <a:rPr lang="vi-VN" b="0" i="0" dirty="0"/>
            <a:t>chỉ số đo huyết áp tâm trương (áp lực động mạch khi tim nghỉ ngơi giữa 2 lần co bóp).</a:t>
          </a:r>
          <a:endParaRPr lang="en-US" dirty="0"/>
        </a:p>
      </dgm:t>
    </dgm:pt>
    <dgm:pt modelId="{15AC4CDE-36AC-44B3-AE56-C1666876C255}" type="parTrans" cxnId="{BE01A6E1-9020-4B5B-B020-631AC56C2685}">
      <dgm:prSet/>
      <dgm:spPr/>
      <dgm:t>
        <a:bodyPr/>
        <a:lstStyle/>
        <a:p>
          <a:endParaRPr lang="en-US"/>
        </a:p>
      </dgm:t>
    </dgm:pt>
    <dgm:pt modelId="{8E7C3D5F-F45D-4E01-87DE-A883083504D9}" type="sibTrans" cxnId="{BE01A6E1-9020-4B5B-B020-631AC56C2685}">
      <dgm:prSet/>
      <dgm:spPr/>
      <dgm:t>
        <a:bodyPr/>
        <a:lstStyle/>
        <a:p>
          <a:endParaRPr lang="en-US"/>
        </a:p>
      </dgm:t>
    </dgm:pt>
    <dgm:pt modelId="{E877CA93-5FAE-4F3C-9097-EBF583EDC05F}">
      <dgm:prSet/>
      <dgm:spPr/>
      <dgm:t>
        <a:bodyPr/>
        <a:lstStyle/>
        <a:p>
          <a:r>
            <a:rPr lang="vi-VN" b="1" i="0" dirty="0"/>
            <a:t>Triceps skin fold thickness (mm): </a:t>
          </a:r>
          <a:r>
            <a:rPr lang="vi-VN" b="0" i="0" dirty="0"/>
            <a:t>độ dày da gắp nép của bắp tay sau.</a:t>
          </a:r>
          <a:endParaRPr lang="en-US" dirty="0"/>
        </a:p>
      </dgm:t>
    </dgm:pt>
    <dgm:pt modelId="{2445CB4D-35D8-481F-AA83-070E8AE90087}" type="parTrans" cxnId="{ADA2E526-2760-4F90-93E6-C7729E051970}">
      <dgm:prSet/>
      <dgm:spPr/>
      <dgm:t>
        <a:bodyPr/>
        <a:lstStyle/>
        <a:p>
          <a:endParaRPr lang="en-US"/>
        </a:p>
      </dgm:t>
    </dgm:pt>
    <dgm:pt modelId="{FB5EE8A4-62A2-486E-9112-42F78A5967B1}" type="sibTrans" cxnId="{ADA2E526-2760-4F90-93E6-C7729E051970}">
      <dgm:prSet/>
      <dgm:spPr/>
      <dgm:t>
        <a:bodyPr/>
        <a:lstStyle/>
        <a:p>
          <a:endParaRPr lang="en-US"/>
        </a:p>
      </dgm:t>
    </dgm:pt>
    <dgm:pt modelId="{69115358-8436-4C68-8CF7-66AAC668AF68}" type="pres">
      <dgm:prSet presAssocID="{E4F17316-8521-4583-BA1C-2AE694094453}" presName="Name0" presStyleCnt="0">
        <dgm:presLayoutVars>
          <dgm:dir/>
          <dgm:animLvl val="lvl"/>
          <dgm:resizeHandles/>
        </dgm:presLayoutVars>
      </dgm:prSet>
      <dgm:spPr/>
    </dgm:pt>
    <dgm:pt modelId="{57A74AB2-F326-40CC-AD77-59E8AAEF9E9B}" type="pres">
      <dgm:prSet presAssocID="{9789A2A6-BA91-4A00-A726-44A68632A3C7}" presName="linNode" presStyleCnt="0"/>
      <dgm:spPr/>
    </dgm:pt>
    <dgm:pt modelId="{EA535414-4D76-428E-99F9-0D7658A258BA}" type="pres">
      <dgm:prSet presAssocID="{9789A2A6-BA91-4A00-A726-44A68632A3C7}" presName="parentShp" presStyleLbl="node1" presStyleIdx="0" presStyleCnt="4" custScaleX="208709">
        <dgm:presLayoutVars>
          <dgm:bulletEnabled val="1"/>
        </dgm:presLayoutVars>
      </dgm:prSet>
      <dgm:spPr/>
    </dgm:pt>
    <dgm:pt modelId="{474B94E7-A120-4A37-A12B-268E7724CB6B}" type="pres">
      <dgm:prSet presAssocID="{9789A2A6-BA91-4A00-A726-44A68632A3C7}" presName="childShp" presStyleLbl="bgAccFollowNode1" presStyleIdx="0" presStyleCnt="4">
        <dgm:presLayoutVars>
          <dgm:bulletEnabled val="1"/>
        </dgm:presLayoutVars>
      </dgm:prSet>
      <dgm:spPr/>
    </dgm:pt>
    <dgm:pt modelId="{B2D78463-0E31-457C-BC94-0D2AD2D473D5}" type="pres">
      <dgm:prSet presAssocID="{8ADE9A25-FE12-4FF1-B3CD-120C97051A8D}" presName="spacing" presStyleCnt="0"/>
      <dgm:spPr/>
    </dgm:pt>
    <dgm:pt modelId="{773F2A9C-5E74-4587-B0AB-050B99430CE1}" type="pres">
      <dgm:prSet presAssocID="{FE4ABD31-BD4E-4E0A-9199-42F267DA57CA}" presName="linNode" presStyleCnt="0"/>
      <dgm:spPr/>
    </dgm:pt>
    <dgm:pt modelId="{89074BEB-E327-4E43-A5FA-519DDAACC4CF}" type="pres">
      <dgm:prSet presAssocID="{FE4ABD31-BD4E-4E0A-9199-42F267DA57CA}" presName="parentShp" presStyleLbl="node1" presStyleIdx="1" presStyleCnt="4" custScaleX="208665">
        <dgm:presLayoutVars>
          <dgm:bulletEnabled val="1"/>
        </dgm:presLayoutVars>
      </dgm:prSet>
      <dgm:spPr/>
    </dgm:pt>
    <dgm:pt modelId="{D6DC2226-1D89-4620-B90A-F2509847ED37}" type="pres">
      <dgm:prSet presAssocID="{FE4ABD31-BD4E-4E0A-9199-42F267DA57CA}" presName="childShp" presStyleLbl="bgAccFollowNode1" presStyleIdx="1" presStyleCnt="4">
        <dgm:presLayoutVars>
          <dgm:bulletEnabled val="1"/>
        </dgm:presLayoutVars>
      </dgm:prSet>
      <dgm:spPr/>
    </dgm:pt>
    <dgm:pt modelId="{E30BB9D1-3C74-498C-85B6-7EA5DDF7491B}" type="pres">
      <dgm:prSet presAssocID="{C529BCF8-D500-44FA-B379-7722B57CDC37}" presName="spacing" presStyleCnt="0"/>
      <dgm:spPr/>
    </dgm:pt>
    <dgm:pt modelId="{91001FC3-1412-47F1-9827-64DEC4827675}" type="pres">
      <dgm:prSet presAssocID="{C5ADBD11-2AFF-4348-86D4-AF4919AE1F36}" presName="linNode" presStyleCnt="0"/>
      <dgm:spPr/>
    </dgm:pt>
    <dgm:pt modelId="{3E9D7E51-CD8D-44D1-8BD0-403CFE3B01BE}" type="pres">
      <dgm:prSet presAssocID="{C5ADBD11-2AFF-4348-86D4-AF4919AE1F36}" presName="parentShp" presStyleLbl="node1" presStyleIdx="2" presStyleCnt="4" custScaleX="208665">
        <dgm:presLayoutVars>
          <dgm:bulletEnabled val="1"/>
        </dgm:presLayoutVars>
      </dgm:prSet>
      <dgm:spPr/>
    </dgm:pt>
    <dgm:pt modelId="{79817CF9-D3DA-4EE4-8817-7DDECCA5073A}" type="pres">
      <dgm:prSet presAssocID="{C5ADBD11-2AFF-4348-86D4-AF4919AE1F36}" presName="childShp" presStyleLbl="bgAccFollowNode1" presStyleIdx="2" presStyleCnt="4">
        <dgm:presLayoutVars>
          <dgm:bulletEnabled val="1"/>
        </dgm:presLayoutVars>
      </dgm:prSet>
      <dgm:spPr/>
    </dgm:pt>
    <dgm:pt modelId="{882DE16B-A4C9-467C-AFC7-46AC1840B9BD}" type="pres">
      <dgm:prSet presAssocID="{8E7C3D5F-F45D-4E01-87DE-A883083504D9}" presName="spacing" presStyleCnt="0"/>
      <dgm:spPr/>
    </dgm:pt>
    <dgm:pt modelId="{4B7136AB-A2D1-4E07-92C3-7B93444AE6E9}" type="pres">
      <dgm:prSet presAssocID="{E877CA93-5FAE-4F3C-9097-EBF583EDC05F}" presName="linNode" presStyleCnt="0"/>
      <dgm:spPr/>
    </dgm:pt>
    <dgm:pt modelId="{2A97961D-429E-4C40-A949-80A9DD4DDF13}" type="pres">
      <dgm:prSet presAssocID="{E877CA93-5FAE-4F3C-9097-EBF583EDC05F}" presName="parentShp" presStyleLbl="node1" presStyleIdx="3" presStyleCnt="4" custScaleX="210836">
        <dgm:presLayoutVars>
          <dgm:bulletEnabled val="1"/>
        </dgm:presLayoutVars>
      </dgm:prSet>
      <dgm:spPr/>
    </dgm:pt>
    <dgm:pt modelId="{5D69492E-7A0D-42D6-B265-101578D0862D}" type="pres">
      <dgm:prSet presAssocID="{E877CA93-5FAE-4F3C-9097-EBF583EDC05F}" presName="childShp" presStyleLbl="bgAccFollowNode1" presStyleIdx="3" presStyleCnt="4">
        <dgm:presLayoutVars>
          <dgm:bulletEnabled val="1"/>
        </dgm:presLayoutVars>
      </dgm:prSet>
      <dgm:spPr/>
    </dgm:pt>
  </dgm:ptLst>
  <dgm:cxnLst>
    <dgm:cxn modelId="{98C8CA0B-FA47-40A8-8FA0-BE23C1260456}" type="presOf" srcId="{FE4ABD31-BD4E-4E0A-9199-42F267DA57CA}" destId="{89074BEB-E327-4E43-A5FA-519DDAACC4CF}" srcOrd="0" destOrd="0" presId="urn:microsoft.com/office/officeart/2005/8/layout/vList6"/>
    <dgm:cxn modelId="{ADA2E526-2760-4F90-93E6-C7729E051970}" srcId="{E4F17316-8521-4583-BA1C-2AE694094453}" destId="{E877CA93-5FAE-4F3C-9097-EBF583EDC05F}" srcOrd="3" destOrd="0" parTransId="{2445CB4D-35D8-481F-AA83-070E8AE90087}" sibTransId="{FB5EE8A4-62A2-486E-9112-42F78A5967B1}"/>
    <dgm:cxn modelId="{9DDEF266-862C-44B1-981A-249C603F9CA5}" type="presOf" srcId="{E877CA93-5FAE-4F3C-9097-EBF583EDC05F}" destId="{2A97961D-429E-4C40-A949-80A9DD4DDF13}" srcOrd="0" destOrd="0" presId="urn:microsoft.com/office/officeart/2005/8/layout/vList6"/>
    <dgm:cxn modelId="{4761A458-B21A-4C6F-837E-133A4503ADDB}" srcId="{E4F17316-8521-4583-BA1C-2AE694094453}" destId="{9789A2A6-BA91-4A00-A726-44A68632A3C7}" srcOrd="0" destOrd="0" parTransId="{0B44FF0F-282E-4C49-B1EC-1E97F277F148}" sibTransId="{8ADE9A25-FE12-4FF1-B3CD-120C97051A8D}"/>
    <dgm:cxn modelId="{F04B2C7B-98FD-4B32-BAF9-EFDCDD55CB6D}" type="presOf" srcId="{9789A2A6-BA91-4A00-A726-44A68632A3C7}" destId="{EA535414-4D76-428E-99F9-0D7658A258BA}" srcOrd="0" destOrd="0" presId="urn:microsoft.com/office/officeart/2005/8/layout/vList6"/>
    <dgm:cxn modelId="{335056A2-01E4-4205-BC75-8F7D26B58B16}" type="presOf" srcId="{E4F17316-8521-4583-BA1C-2AE694094453}" destId="{69115358-8436-4C68-8CF7-66AAC668AF68}" srcOrd="0" destOrd="0" presId="urn:microsoft.com/office/officeart/2005/8/layout/vList6"/>
    <dgm:cxn modelId="{56999AC0-D808-4845-A884-394589742E76}" srcId="{E4F17316-8521-4583-BA1C-2AE694094453}" destId="{FE4ABD31-BD4E-4E0A-9199-42F267DA57CA}" srcOrd="1" destOrd="0" parTransId="{56618108-6194-405F-B589-7C2C4EC2364D}" sibTransId="{C529BCF8-D500-44FA-B379-7722B57CDC37}"/>
    <dgm:cxn modelId="{0C7EBED2-88EA-47C5-952E-43E8FFD96C11}" type="presOf" srcId="{C5ADBD11-2AFF-4348-86D4-AF4919AE1F36}" destId="{3E9D7E51-CD8D-44D1-8BD0-403CFE3B01BE}" srcOrd="0" destOrd="0" presId="urn:microsoft.com/office/officeart/2005/8/layout/vList6"/>
    <dgm:cxn modelId="{BE01A6E1-9020-4B5B-B020-631AC56C2685}" srcId="{E4F17316-8521-4583-BA1C-2AE694094453}" destId="{C5ADBD11-2AFF-4348-86D4-AF4919AE1F36}" srcOrd="2" destOrd="0" parTransId="{15AC4CDE-36AC-44B3-AE56-C1666876C255}" sibTransId="{8E7C3D5F-F45D-4E01-87DE-A883083504D9}"/>
    <dgm:cxn modelId="{37128623-02C7-4E4C-AD0B-B63DAD8A487C}" type="presParOf" srcId="{69115358-8436-4C68-8CF7-66AAC668AF68}" destId="{57A74AB2-F326-40CC-AD77-59E8AAEF9E9B}" srcOrd="0" destOrd="0" presId="urn:microsoft.com/office/officeart/2005/8/layout/vList6"/>
    <dgm:cxn modelId="{96AAE5D9-CC9D-4050-8D99-139BFDB96223}" type="presParOf" srcId="{57A74AB2-F326-40CC-AD77-59E8AAEF9E9B}" destId="{EA535414-4D76-428E-99F9-0D7658A258BA}" srcOrd="0" destOrd="0" presId="urn:microsoft.com/office/officeart/2005/8/layout/vList6"/>
    <dgm:cxn modelId="{97FD23D8-D798-4B7A-B955-B2008440CE59}" type="presParOf" srcId="{57A74AB2-F326-40CC-AD77-59E8AAEF9E9B}" destId="{474B94E7-A120-4A37-A12B-268E7724CB6B}" srcOrd="1" destOrd="0" presId="urn:microsoft.com/office/officeart/2005/8/layout/vList6"/>
    <dgm:cxn modelId="{CAEE3E27-6228-48D7-8ABA-BD56B39FBFA5}" type="presParOf" srcId="{69115358-8436-4C68-8CF7-66AAC668AF68}" destId="{B2D78463-0E31-457C-BC94-0D2AD2D473D5}" srcOrd="1" destOrd="0" presId="urn:microsoft.com/office/officeart/2005/8/layout/vList6"/>
    <dgm:cxn modelId="{975E3220-3491-458D-9F89-07620B9D2610}" type="presParOf" srcId="{69115358-8436-4C68-8CF7-66AAC668AF68}" destId="{773F2A9C-5E74-4587-B0AB-050B99430CE1}" srcOrd="2" destOrd="0" presId="urn:microsoft.com/office/officeart/2005/8/layout/vList6"/>
    <dgm:cxn modelId="{15FB23BE-16E5-4F07-8904-BE35645AE329}" type="presParOf" srcId="{773F2A9C-5E74-4587-B0AB-050B99430CE1}" destId="{89074BEB-E327-4E43-A5FA-519DDAACC4CF}" srcOrd="0" destOrd="0" presId="urn:microsoft.com/office/officeart/2005/8/layout/vList6"/>
    <dgm:cxn modelId="{DC6B70F7-59E5-4444-9ED9-2195DECC1F02}" type="presParOf" srcId="{773F2A9C-5E74-4587-B0AB-050B99430CE1}" destId="{D6DC2226-1D89-4620-B90A-F2509847ED37}" srcOrd="1" destOrd="0" presId="urn:microsoft.com/office/officeart/2005/8/layout/vList6"/>
    <dgm:cxn modelId="{0C6F13D1-2C29-42EF-9CC9-A6D8D61A1F31}" type="presParOf" srcId="{69115358-8436-4C68-8CF7-66AAC668AF68}" destId="{E30BB9D1-3C74-498C-85B6-7EA5DDF7491B}" srcOrd="3" destOrd="0" presId="urn:microsoft.com/office/officeart/2005/8/layout/vList6"/>
    <dgm:cxn modelId="{54394526-1906-4F7F-AE1D-03E23055FB12}" type="presParOf" srcId="{69115358-8436-4C68-8CF7-66AAC668AF68}" destId="{91001FC3-1412-47F1-9827-64DEC4827675}" srcOrd="4" destOrd="0" presId="urn:microsoft.com/office/officeart/2005/8/layout/vList6"/>
    <dgm:cxn modelId="{8CF3EC5F-8958-4DDF-98D3-09FC8933ACB2}" type="presParOf" srcId="{91001FC3-1412-47F1-9827-64DEC4827675}" destId="{3E9D7E51-CD8D-44D1-8BD0-403CFE3B01BE}" srcOrd="0" destOrd="0" presId="urn:microsoft.com/office/officeart/2005/8/layout/vList6"/>
    <dgm:cxn modelId="{12829B74-EC15-4512-9E82-C5D21A838EBE}" type="presParOf" srcId="{91001FC3-1412-47F1-9827-64DEC4827675}" destId="{79817CF9-D3DA-4EE4-8817-7DDECCA5073A}" srcOrd="1" destOrd="0" presId="urn:microsoft.com/office/officeart/2005/8/layout/vList6"/>
    <dgm:cxn modelId="{051DB971-CDD3-43FC-B436-2A46093323C2}" type="presParOf" srcId="{69115358-8436-4C68-8CF7-66AAC668AF68}" destId="{882DE16B-A4C9-467C-AFC7-46AC1840B9BD}" srcOrd="5" destOrd="0" presId="urn:microsoft.com/office/officeart/2005/8/layout/vList6"/>
    <dgm:cxn modelId="{0A24C878-9538-4E75-96C0-3B4C6857E1B2}" type="presParOf" srcId="{69115358-8436-4C68-8CF7-66AAC668AF68}" destId="{4B7136AB-A2D1-4E07-92C3-7B93444AE6E9}" srcOrd="6" destOrd="0" presId="urn:microsoft.com/office/officeart/2005/8/layout/vList6"/>
    <dgm:cxn modelId="{B6D95A51-9E2C-4192-8FE8-FA687778F763}" type="presParOf" srcId="{4B7136AB-A2D1-4E07-92C3-7B93444AE6E9}" destId="{2A97961D-429E-4C40-A949-80A9DD4DDF13}" srcOrd="0" destOrd="0" presId="urn:microsoft.com/office/officeart/2005/8/layout/vList6"/>
    <dgm:cxn modelId="{D3D93A74-4B81-459F-A8A8-3DF149E6FAB6}" type="presParOf" srcId="{4B7136AB-A2D1-4E07-92C3-7B93444AE6E9}" destId="{5D69492E-7A0D-42D6-B265-101578D0862D}"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4F17316-8521-4583-BA1C-2AE694094453}" type="doc">
      <dgm:prSet loTypeId="urn:microsoft.com/office/officeart/2005/8/layout/vList6" loCatId="process" qsTypeId="urn:microsoft.com/office/officeart/2005/8/quickstyle/simple1" qsCatId="simple" csTypeId="urn:microsoft.com/office/officeart/2005/8/colors/colorful2" csCatId="colorful" phldr="1"/>
      <dgm:spPr/>
      <dgm:t>
        <a:bodyPr/>
        <a:lstStyle/>
        <a:p>
          <a:endParaRPr lang="en-US"/>
        </a:p>
      </dgm:t>
    </dgm:pt>
    <dgm:pt modelId="{9789A2A6-BA91-4A00-A726-44A68632A3C7}">
      <dgm:prSet/>
      <dgm:spPr/>
      <dgm:t>
        <a:bodyPr/>
        <a:lstStyle/>
        <a:p>
          <a:r>
            <a:rPr lang="vi-VN" b="1" i="0" dirty="0"/>
            <a:t>2-Hour serum insulin (mu U/ml):</a:t>
          </a:r>
          <a:r>
            <a:rPr lang="vi-VN" b="0" i="0" dirty="0"/>
            <a:t> chỉ số đo insulin trong cơ thể sau 2 giờ dung nạp gluco</a:t>
          </a:r>
          <a:endParaRPr lang="en-US" dirty="0"/>
        </a:p>
      </dgm:t>
    </dgm:pt>
    <dgm:pt modelId="{0B44FF0F-282E-4C49-B1EC-1E97F277F148}" type="parTrans" cxnId="{4761A458-B21A-4C6F-837E-133A4503ADDB}">
      <dgm:prSet/>
      <dgm:spPr/>
      <dgm:t>
        <a:bodyPr/>
        <a:lstStyle/>
        <a:p>
          <a:endParaRPr lang="en-US"/>
        </a:p>
      </dgm:t>
    </dgm:pt>
    <dgm:pt modelId="{8ADE9A25-FE12-4FF1-B3CD-120C97051A8D}" type="sibTrans" cxnId="{4761A458-B21A-4C6F-837E-133A4503ADDB}">
      <dgm:prSet/>
      <dgm:spPr/>
      <dgm:t>
        <a:bodyPr/>
        <a:lstStyle/>
        <a:p>
          <a:endParaRPr lang="en-US"/>
        </a:p>
      </dgm:t>
    </dgm:pt>
    <dgm:pt modelId="{FE4ABD31-BD4E-4E0A-9199-42F267DA57CA}">
      <dgm:prSet/>
      <dgm:spPr/>
      <dgm:t>
        <a:bodyPr/>
        <a:lstStyle/>
        <a:p>
          <a:r>
            <a:rPr lang="en-US" b="1" i="0" dirty="0"/>
            <a:t>Body mass index (weight in kg/(height in m)^2): </a:t>
          </a:r>
          <a:r>
            <a:rPr lang="en-US" b="0" i="0" dirty="0" err="1"/>
            <a:t>chỉ</a:t>
          </a:r>
          <a:r>
            <a:rPr lang="en-US" b="0" i="0" dirty="0"/>
            <a:t> </a:t>
          </a:r>
          <a:r>
            <a:rPr lang="en-US" b="0" i="0" dirty="0" err="1"/>
            <a:t>số</a:t>
          </a:r>
          <a:r>
            <a:rPr lang="en-US" b="0" i="0" dirty="0"/>
            <a:t> </a:t>
          </a:r>
          <a:r>
            <a:rPr lang="en-US" b="0" i="0" dirty="0" err="1"/>
            <a:t>đo</a:t>
          </a:r>
          <a:r>
            <a:rPr lang="en-US" b="0" i="0" dirty="0"/>
            <a:t> </a:t>
          </a:r>
          <a:r>
            <a:rPr lang="en-US" b="0" i="0" dirty="0" err="1"/>
            <a:t>tỉ</a:t>
          </a:r>
          <a:r>
            <a:rPr lang="en-US" b="0" i="0" dirty="0"/>
            <a:t> </a:t>
          </a:r>
          <a:r>
            <a:rPr lang="en-US" b="0" i="0" dirty="0" err="1"/>
            <a:t>lệ</a:t>
          </a:r>
          <a:r>
            <a:rPr lang="en-US" b="0" i="0" dirty="0"/>
            <a:t> </a:t>
          </a:r>
          <a:r>
            <a:rPr lang="en-US" b="0" i="0" dirty="0" err="1"/>
            <a:t>cân</a:t>
          </a:r>
          <a:r>
            <a:rPr lang="en-US" b="0" i="0" dirty="0"/>
            <a:t> </a:t>
          </a:r>
          <a:r>
            <a:rPr lang="en-US" b="0" i="0" dirty="0" err="1"/>
            <a:t>nặng</a:t>
          </a:r>
          <a:r>
            <a:rPr lang="en-US" b="0" i="0" dirty="0"/>
            <a:t> </a:t>
          </a:r>
          <a:r>
            <a:rPr lang="en-US" b="0" i="0" dirty="0" err="1"/>
            <a:t>chiều</a:t>
          </a:r>
          <a:r>
            <a:rPr lang="en-US" b="0" i="0" dirty="0"/>
            <a:t> </a:t>
          </a:r>
          <a:r>
            <a:rPr lang="en-US" b="0" i="0" dirty="0" err="1"/>
            <a:t>cao</a:t>
          </a:r>
          <a:r>
            <a:rPr lang="en-US" b="0" i="0" dirty="0"/>
            <a:t> </a:t>
          </a:r>
          <a:r>
            <a:rPr lang="en-US" b="0" i="0" dirty="0" err="1"/>
            <a:t>theo</a:t>
          </a:r>
          <a:r>
            <a:rPr lang="en-US" b="0" i="0" dirty="0"/>
            <a:t> </a:t>
          </a:r>
          <a:r>
            <a:rPr lang="en-US" b="0" i="0" dirty="0" err="1"/>
            <a:t>chuẩn</a:t>
          </a:r>
          <a:r>
            <a:rPr lang="en-US" b="0" i="0" dirty="0"/>
            <a:t> BMI.</a:t>
          </a:r>
          <a:endParaRPr lang="en-US" dirty="0"/>
        </a:p>
      </dgm:t>
    </dgm:pt>
    <dgm:pt modelId="{C529BCF8-D500-44FA-B379-7722B57CDC37}" type="sibTrans" cxnId="{56999AC0-D808-4845-A884-394589742E76}">
      <dgm:prSet/>
      <dgm:spPr/>
      <dgm:t>
        <a:bodyPr/>
        <a:lstStyle/>
        <a:p>
          <a:endParaRPr lang="en-US"/>
        </a:p>
      </dgm:t>
    </dgm:pt>
    <dgm:pt modelId="{56618108-6194-405F-B589-7C2C4EC2364D}" type="parTrans" cxnId="{56999AC0-D808-4845-A884-394589742E76}">
      <dgm:prSet/>
      <dgm:spPr/>
      <dgm:t>
        <a:bodyPr/>
        <a:lstStyle/>
        <a:p>
          <a:endParaRPr lang="en-US"/>
        </a:p>
      </dgm:t>
    </dgm:pt>
    <dgm:pt modelId="{C5ADBD11-2AFF-4348-86D4-AF4919AE1F36}">
      <dgm:prSet/>
      <dgm:spPr/>
      <dgm:t>
        <a:bodyPr/>
        <a:lstStyle/>
        <a:p>
          <a:r>
            <a:rPr lang="vi-VN" b="1" i="0" dirty="0"/>
            <a:t>Diabetes pedigree function: </a:t>
          </a:r>
          <a:r>
            <a:rPr lang="vi-VN" b="0" i="0" dirty="0"/>
            <a:t>chỉ số đo bệnh về đái tháo đường theo phả hệ.</a:t>
          </a:r>
          <a:endParaRPr lang="en-US" dirty="0"/>
        </a:p>
      </dgm:t>
    </dgm:pt>
    <dgm:pt modelId="{8E7C3D5F-F45D-4E01-87DE-A883083504D9}" type="sibTrans" cxnId="{BE01A6E1-9020-4B5B-B020-631AC56C2685}">
      <dgm:prSet/>
      <dgm:spPr/>
      <dgm:t>
        <a:bodyPr/>
        <a:lstStyle/>
        <a:p>
          <a:endParaRPr lang="en-US"/>
        </a:p>
      </dgm:t>
    </dgm:pt>
    <dgm:pt modelId="{15AC4CDE-36AC-44B3-AE56-C1666876C255}" type="parTrans" cxnId="{BE01A6E1-9020-4B5B-B020-631AC56C2685}">
      <dgm:prSet/>
      <dgm:spPr/>
      <dgm:t>
        <a:bodyPr/>
        <a:lstStyle/>
        <a:p>
          <a:endParaRPr lang="en-US"/>
        </a:p>
      </dgm:t>
    </dgm:pt>
    <dgm:pt modelId="{E877CA93-5FAE-4F3C-9097-EBF583EDC05F}">
      <dgm:prSet/>
      <dgm:spPr/>
      <dgm:t>
        <a:bodyPr/>
        <a:lstStyle/>
        <a:p>
          <a:r>
            <a:rPr lang="en-US" b="1" i="0" dirty="0"/>
            <a:t>Age (years): </a:t>
          </a:r>
          <a:r>
            <a:rPr lang="en-US" b="0" i="0" dirty="0" err="1"/>
            <a:t>số</a:t>
          </a:r>
          <a:r>
            <a:rPr lang="en-US" b="0" i="0" dirty="0"/>
            <a:t> </a:t>
          </a:r>
          <a:r>
            <a:rPr lang="en-US" b="0" i="0" dirty="0" err="1"/>
            <a:t>tuổi</a:t>
          </a:r>
          <a:r>
            <a:rPr lang="en-US" b="0" i="0" dirty="0"/>
            <a:t>.</a:t>
          </a:r>
          <a:endParaRPr lang="en-US" dirty="0"/>
        </a:p>
      </dgm:t>
    </dgm:pt>
    <dgm:pt modelId="{FB5EE8A4-62A2-486E-9112-42F78A5967B1}" type="sibTrans" cxnId="{ADA2E526-2760-4F90-93E6-C7729E051970}">
      <dgm:prSet/>
      <dgm:spPr/>
      <dgm:t>
        <a:bodyPr/>
        <a:lstStyle/>
        <a:p>
          <a:endParaRPr lang="en-US"/>
        </a:p>
      </dgm:t>
    </dgm:pt>
    <dgm:pt modelId="{2445CB4D-35D8-481F-AA83-070E8AE90087}" type="parTrans" cxnId="{ADA2E526-2760-4F90-93E6-C7729E051970}">
      <dgm:prSet/>
      <dgm:spPr/>
      <dgm:t>
        <a:bodyPr/>
        <a:lstStyle/>
        <a:p>
          <a:endParaRPr lang="en-US"/>
        </a:p>
      </dgm:t>
    </dgm:pt>
    <dgm:pt modelId="{69115358-8436-4C68-8CF7-66AAC668AF68}" type="pres">
      <dgm:prSet presAssocID="{E4F17316-8521-4583-BA1C-2AE694094453}" presName="Name0" presStyleCnt="0">
        <dgm:presLayoutVars>
          <dgm:dir/>
          <dgm:animLvl val="lvl"/>
          <dgm:resizeHandles/>
        </dgm:presLayoutVars>
      </dgm:prSet>
      <dgm:spPr/>
    </dgm:pt>
    <dgm:pt modelId="{57A74AB2-F326-40CC-AD77-59E8AAEF9E9B}" type="pres">
      <dgm:prSet presAssocID="{9789A2A6-BA91-4A00-A726-44A68632A3C7}" presName="linNode" presStyleCnt="0"/>
      <dgm:spPr/>
    </dgm:pt>
    <dgm:pt modelId="{EA535414-4D76-428E-99F9-0D7658A258BA}" type="pres">
      <dgm:prSet presAssocID="{9789A2A6-BA91-4A00-A726-44A68632A3C7}" presName="parentShp" presStyleLbl="node1" presStyleIdx="0" presStyleCnt="4" custScaleX="208709">
        <dgm:presLayoutVars>
          <dgm:bulletEnabled val="1"/>
        </dgm:presLayoutVars>
      </dgm:prSet>
      <dgm:spPr/>
    </dgm:pt>
    <dgm:pt modelId="{474B94E7-A120-4A37-A12B-268E7724CB6B}" type="pres">
      <dgm:prSet presAssocID="{9789A2A6-BA91-4A00-A726-44A68632A3C7}" presName="childShp" presStyleLbl="bgAccFollowNode1" presStyleIdx="0" presStyleCnt="4">
        <dgm:presLayoutVars>
          <dgm:bulletEnabled val="1"/>
        </dgm:presLayoutVars>
      </dgm:prSet>
      <dgm:spPr/>
    </dgm:pt>
    <dgm:pt modelId="{B2D78463-0E31-457C-BC94-0D2AD2D473D5}" type="pres">
      <dgm:prSet presAssocID="{8ADE9A25-FE12-4FF1-B3CD-120C97051A8D}" presName="spacing" presStyleCnt="0"/>
      <dgm:spPr/>
    </dgm:pt>
    <dgm:pt modelId="{773F2A9C-5E74-4587-B0AB-050B99430CE1}" type="pres">
      <dgm:prSet presAssocID="{FE4ABD31-BD4E-4E0A-9199-42F267DA57CA}" presName="linNode" presStyleCnt="0"/>
      <dgm:spPr/>
    </dgm:pt>
    <dgm:pt modelId="{89074BEB-E327-4E43-A5FA-519DDAACC4CF}" type="pres">
      <dgm:prSet presAssocID="{FE4ABD31-BD4E-4E0A-9199-42F267DA57CA}" presName="parentShp" presStyleLbl="node1" presStyleIdx="1" presStyleCnt="4" custScaleX="208665">
        <dgm:presLayoutVars>
          <dgm:bulletEnabled val="1"/>
        </dgm:presLayoutVars>
      </dgm:prSet>
      <dgm:spPr/>
    </dgm:pt>
    <dgm:pt modelId="{D6DC2226-1D89-4620-B90A-F2509847ED37}" type="pres">
      <dgm:prSet presAssocID="{FE4ABD31-BD4E-4E0A-9199-42F267DA57CA}" presName="childShp" presStyleLbl="bgAccFollowNode1" presStyleIdx="1" presStyleCnt="4">
        <dgm:presLayoutVars>
          <dgm:bulletEnabled val="1"/>
        </dgm:presLayoutVars>
      </dgm:prSet>
      <dgm:spPr/>
    </dgm:pt>
    <dgm:pt modelId="{E30BB9D1-3C74-498C-85B6-7EA5DDF7491B}" type="pres">
      <dgm:prSet presAssocID="{C529BCF8-D500-44FA-B379-7722B57CDC37}" presName="spacing" presStyleCnt="0"/>
      <dgm:spPr/>
    </dgm:pt>
    <dgm:pt modelId="{91001FC3-1412-47F1-9827-64DEC4827675}" type="pres">
      <dgm:prSet presAssocID="{C5ADBD11-2AFF-4348-86D4-AF4919AE1F36}" presName="linNode" presStyleCnt="0"/>
      <dgm:spPr/>
    </dgm:pt>
    <dgm:pt modelId="{3E9D7E51-CD8D-44D1-8BD0-403CFE3B01BE}" type="pres">
      <dgm:prSet presAssocID="{C5ADBD11-2AFF-4348-86D4-AF4919AE1F36}" presName="parentShp" presStyleLbl="node1" presStyleIdx="2" presStyleCnt="4" custScaleX="208665">
        <dgm:presLayoutVars>
          <dgm:bulletEnabled val="1"/>
        </dgm:presLayoutVars>
      </dgm:prSet>
      <dgm:spPr/>
    </dgm:pt>
    <dgm:pt modelId="{79817CF9-D3DA-4EE4-8817-7DDECCA5073A}" type="pres">
      <dgm:prSet presAssocID="{C5ADBD11-2AFF-4348-86D4-AF4919AE1F36}" presName="childShp" presStyleLbl="bgAccFollowNode1" presStyleIdx="2" presStyleCnt="4">
        <dgm:presLayoutVars>
          <dgm:bulletEnabled val="1"/>
        </dgm:presLayoutVars>
      </dgm:prSet>
      <dgm:spPr/>
    </dgm:pt>
    <dgm:pt modelId="{882DE16B-A4C9-467C-AFC7-46AC1840B9BD}" type="pres">
      <dgm:prSet presAssocID="{8E7C3D5F-F45D-4E01-87DE-A883083504D9}" presName="spacing" presStyleCnt="0"/>
      <dgm:spPr/>
    </dgm:pt>
    <dgm:pt modelId="{4B7136AB-A2D1-4E07-92C3-7B93444AE6E9}" type="pres">
      <dgm:prSet presAssocID="{E877CA93-5FAE-4F3C-9097-EBF583EDC05F}" presName="linNode" presStyleCnt="0"/>
      <dgm:spPr/>
    </dgm:pt>
    <dgm:pt modelId="{2A97961D-429E-4C40-A949-80A9DD4DDF13}" type="pres">
      <dgm:prSet presAssocID="{E877CA93-5FAE-4F3C-9097-EBF583EDC05F}" presName="parentShp" presStyleLbl="node1" presStyleIdx="3" presStyleCnt="4" custScaleX="210836">
        <dgm:presLayoutVars>
          <dgm:bulletEnabled val="1"/>
        </dgm:presLayoutVars>
      </dgm:prSet>
      <dgm:spPr/>
    </dgm:pt>
    <dgm:pt modelId="{5D69492E-7A0D-42D6-B265-101578D0862D}" type="pres">
      <dgm:prSet presAssocID="{E877CA93-5FAE-4F3C-9097-EBF583EDC05F}" presName="childShp" presStyleLbl="bgAccFollowNode1" presStyleIdx="3" presStyleCnt="4">
        <dgm:presLayoutVars>
          <dgm:bulletEnabled val="1"/>
        </dgm:presLayoutVars>
      </dgm:prSet>
      <dgm:spPr/>
    </dgm:pt>
  </dgm:ptLst>
  <dgm:cxnLst>
    <dgm:cxn modelId="{98C8CA0B-FA47-40A8-8FA0-BE23C1260456}" type="presOf" srcId="{FE4ABD31-BD4E-4E0A-9199-42F267DA57CA}" destId="{89074BEB-E327-4E43-A5FA-519DDAACC4CF}" srcOrd="0" destOrd="0" presId="urn:microsoft.com/office/officeart/2005/8/layout/vList6"/>
    <dgm:cxn modelId="{ADA2E526-2760-4F90-93E6-C7729E051970}" srcId="{E4F17316-8521-4583-BA1C-2AE694094453}" destId="{E877CA93-5FAE-4F3C-9097-EBF583EDC05F}" srcOrd="3" destOrd="0" parTransId="{2445CB4D-35D8-481F-AA83-070E8AE90087}" sibTransId="{FB5EE8A4-62A2-486E-9112-42F78A5967B1}"/>
    <dgm:cxn modelId="{9DDEF266-862C-44B1-981A-249C603F9CA5}" type="presOf" srcId="{E877CA93-5FAE-4F3C-9097-EBF583EDC05F}" destId="{2A97961D-429E-4C40-A949-80A9DD4DDF13}" srcOrd="0" destOrd="0" presId="urn:microsoft.com/office/officeart/2005/8/layout/vList6"/>
    <dgm:cxn modelId="{4761A458-B21A-4C6F-837E-133A4503ADDB}" srcId="{E4F17316-8521-4583-BA1C-2AE694094453}" destId="{9789A2A6-BA91-4A00-A726-44A68632A3C7}" srcOrd="0" destOrd="0" parTransId="{0B44FF0F-282E-4C49-B1EC-1E97F277F148}" sibTransId="{8ADE9A25-FE12-4FF1-B3CD-120C97051A8D}"/>
    <dgm:cxn modelId="{F04B2C7B-98FD-4B32-BAF9-EFDCDD55CB6D}" type="presOf" srcId="{9789A2A6-BA91-4A00-A726-44A68632A3C7}" destId="{EA535414-4D76-428E-99F9-0D7658A258BA}" srcOrd="0" destOrd="0" presId="urn:microsoft.com/office/officeart/2005/8/layout/vList6"/>
    <dgm:cxn modelId="{335056A2-01E4-4205-BC75-8F7D26B58B16}" type="presOf" srcId="{E4F17316-8521-4583-BA1C-2AE694094453}" destId="{69115358-8436-4C68-8CF7-66AAC668AF68}" srcOrd="0" destOrd="0" presId="urn:microsoft.com/office/officeart/2005/8/layout/vList6"/>
    <dgm:cxn modelId="{56999AC0-D808-4845-A884-394589742E76}" srcId="{E4F17316-8521-4583-BA1C-2AE694094453}" destId="{FE4ABD31-BD4E-4E0A-9199-42F267DA57CA}" srcOrd="1" destOrd="0" parTransId="{56618108-6194-405F-B589-7C2C4EC2364D}" sibTransId="{C529BCF8-D500-44FA-B379-7722B57CDC37}"/>
    <dgm:cxn modelId="{0C7EBED2-88EA-47C5-952E-43E8FFD96C11}" type="presOf" srcId="{C5ADBD11-2AFF-4348-86D4-AF4919AE1F36}" destId="{3E9D7E51-CD8D-44D1-8BD0-403CFE3B01BE}" srcOrd="0" destOrd="0" presId="urn:microsoft.com/office/officeart/2005/8/layout/vList6"/>
    <dgm:cxn modelId="{BE01A6E1-9020-4B5B-B020-631AC56C2685}" srcId="{E4F17316-8521-4583-BA1C-2AE694094453}" destId="{C5ADBD11-2AFF-4348-86D4-AF4919AE1F36}" srcOrd="2" destOrd="0" parTransId="{15AC4CDE-36AC-44B3-AE56-C1666876C255}" sibTransId="{8E7C3D5F-F45D-4E01-87DE-A883083504D9}"/>
    <dgm:cxn modelId="{37128623-02C7-4E4C-AD0B-B63DAD8A487C}" type="presParOf" srcId="{69115358-8436-4C68-8CF7-66AAC668AF68}" destId="{57A74AB2-F326-40CC-AD77-59E8AAEF9E9B}" srcOrd="0" destOrd="0" presId="urn:microsoft.com/office/officeart/2005/8/layout/vList6"/>
    <dgm:cxn modelId="{96AAE5D9-CC9D-4050-8D99-139BFDB96223}" type="presParOf" srcId="{57A74AB2-F326-40CC-AD77-59E8AAEF9E9B}" destId="{EA535414-4D76-428E-99F9-0D7658A258BA}" srcOrd="0" destOrd="0" presId="urn:microsoft.com/office/officeart/2005/8/layout/vList6"/>
    <dgm:cxn modelId="{97FD23D8-D798-4B7A-B955-B2008440CE59}" type="presParOf" srcId="{57A74AB2-F326-40CC-AD77-59E8AAEF9E9B}" destId="{474B94E7-A120-4A37-A12B-268E7724CB6B}" srcOrd="1" destOrd="0" presId="urn:microsoft.com/office/officeart/2005/8/layout/vList6"/>
    <dgm:cxn modelId="{CAEE3E27-6228-48D7-8ABA-BD56B39FBFA5}" type="presParOf" srcId="{69115358-8436-4C68-8CF7-66AAC668AF68}" destId="{B2D78463-0E31-457C-BC94-0D2AD2D473D5}" srcOrd="1" destOrd="0" presId="urn:microsoft.com/office/officeart/2005/8/layout/vList6"/>
    <dgm:cxn modelId="{975E3220-3491-458D-9F89-07620B9D2610}" type="presParOf" srcId="{69115358-8436-4C68-8CF7-66AAC668AF68}" destId="{773F2A9C-5E74-4587-B0AB-050B99430CE1}" srcOrd="2" destOrd="0" presId="urn:microsoft.com/office/officeart/2005/8/layout/vList6"/>
    <dgm:cxn modelId="{15FB23BE-16E5-4F07-8904-BE35645AE329}" type="presParOf" srcId="{773F2A9C-5E74-4587-B0AB-050B99430CE1}" destId="{89074BEB-E327-4E43-A5FA-519DDAACC4CF}" srcOrd="0" destOrd="0" presId="urn:microsoft.com/office/officeart/2005/8/layout/vList6"/>
    <dgm:cxn modelId="{DC6B70F7-59E5-4444-9ED9-2195DECC1F02}" type="presParOf" srcId="{773F2A9C-5E74-4587-B0AB-050B99430CE1}" destId="{D6DC2226-1D89-4620-B90A-F2509847ED37}" srcOrd="1" destOrd="0" presId="urn:microsoft.com/office/officeart/2005/8/layout/vList6"/>
    <dgm:cxn modelId="{0C6F13D1-2C29-42EF-9CC9-A6D8D61A1F31}" type="presParOf" srcId="{69115358-8436-4C68-8CF7-66AAC668AF68}" destId="{E30BB9D1-3C74-498C-85B6-7EA5DDF7491B}" srcOrd="3" destOrd="0" presId="urn:microsoft.com/office/officeart/2005/8/layout/vList6"/>
    <dgm:cxn modelId="{54394526-1906-4F7F-AE1D-03E23055FB12}" type="presParOf" srcId="{69115358-8436-4C68-8CF7-66AAC668AF68}" destId="{91001FC3-1412-47F1-9827-64DEC4827675}" srcOrd="4" destOrd="0" presId="urn:microsoft.com/office/officeart/2005/8/layout/vList6"/>
    <dgm:cxn modelId="{8CF3EC5F-8958-4DDF-98D3-09FC8933ACB2}" type="presParOf" srcId="{91001FC3-1412-47F1-9827-64DEC4827675}" destId="{3E9D7E51-CD8D-44D1-8BD0-403CFE3B01BE}" srcOrd="0" destOrd="0" presId="urn:microsoft.com/office/officeart/2005/8/layout/vList6"/>
    <dgm:cxn modelId="{12829B74-EC15-4512-9E82-C5D21A838EBE}" type="presParOf" srcId="{91001FC3-1412-47F1-9827-64DEC4827675}" destId="{79817CF9-D3DA-4EE4-8817-7DDECCA5073A}" srcOrd="1" destOrd="0" presId="urn:microsoft.com/office/officeart/2005/8/layout/vList6"/>
    <dgm:cxn modelId="{051DB971-CDD3-43FC-B436-2A46093323C2}" type="presParOf" srcId="{69115358-8436-4C68-8CF7-66AAC668AF68}" destId="{882DE16B-A4C9-467C-AFC7-46AC1840B9BD}" srcOrd="5" destOrd="0" presId="urn:microsoft.com/office/officeart/2005/8/layout/vList6"/>
    <dgm:cxn modelId="{0A24C878-9538-4E75-96C0-3B4C6857E1B2}" type="presParOf" srcId="{69115358-8436-4C68-8CF7-66AAC668AF68}" destId="{4B7136AB-A2D1-4E07-92C3-7B93444AE6E9}" srcOrd="6" destOrd="0" presId="urn:microsoft.com/office/officeart/2005/8/layout/vList6"/>
    <dgm:cxn modelId="{B6D95A51-9E2C-4192-8FE8-FA687778F763}" type="presParOf" srcId="{4B7136AB-A2D1-4E07-92C3-7B93444AE6E9}" destId="{2A97961D-429E-4C40-A949-80A9DD4DDF13}" srcOrd="0" destOrd="0" presId="urn:microsoft.com/office/officeart/2005/8/layout/vList6"/>
    <dgm:cxn modelId="{D3D93A74-4B81-459F-A8A8-3DF149E6FAB6}" type="presParOf" srcId="{4B7136AB-A2D1-4E07-92C3-7B93444AE6E9}" destId="{5D69492E-7A0D-42D6-B265-101578D0862D}"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A2C4581-69B2-4B30-978D-1DBEA954EAB8}" type="doc">
      <dgm:prSet loTypeId="urn:microsoft.com/office/officeart/2005/8/layout/vProcess5" loCatId="process" qsTypeId="urn:microsoft.com/office/officeart/2005/8/quickstyle/simple5" qsCatId="simple" csTypeId="urn:microsoft.com/office/officeart/2005/8/colors/accent3_2" csCatId="accent3"/>
      <dgm:spPr/>
      <dgm:t>
        <a:bodyPr/>
        <a:lstStyle/>
        <a:p>
          <a:endParaRPr lang="en-US"/>
        </a:p>
      </dgm:t>
    </dgm:pt>
    <dgm:pt modelId="{9CDC8CD5-940B-4D49-9130-6E481E6EFD6B}">
      <dgm:prSet custT="1"/>
      <dgm:spPr/>
      <dgm:t>
        <a:bodyPr/>
        <a:lstStyle/>
        <a:p>
          <a:r>
            <a:rPr lang="vi-VN" sz="1400" b="0" dirty="0">
              <a:latin typeface="+mj-lt"/>
            </a:rPr>
            <a:t>- Cặp chỉ số BMI và da gấp nép có độ tương quang cao (.66), có nghĩa là BMI càng lớn thì da gấp nép càng dày. Sự tương quan này có thể là dữ liệu tốt trong việc dự đoán bệnh đái tháo đường vì nó cho biết sự mất cân đối của 1 cá thể.</a:t>
          </a:r>
          <a:endParaRPr lang="en-US" sz="1400" dirty="0">
            <a:latin typeface="+mj-lt"/>
          </a:endParaRPr>
        </a:p>
      </dgm:t>
    </dgm:pt>
    <dgm:pt modelId="{9F8C2F80-DA5B-485E-8986-57DD5616EA75}" type="parTrans" cxnId="{84260D03-E793-4280-930C-3CF872660268}">
      <dgm:prSet/>
      <dgm:spPr/>
      <dgm:t>
        <a:bodyPr/>
        <a:lstStyle/>
        <a:p>
          <a:endParaRPr lang="en-US" sz="1800"/>
        </a:p>
      </dgm:t>
    </dgm:pt>
    <dgm:pt modelId="{E6AED1EF-9A62-4B58-9AC2-6EEBBAEA8D05}" type="sibTrans" cxnId="{84260D03-E793-4280-930C-3CF872660268}">
      <dgm:prSet custT="1"/>
      <dgm:spPr/>
      <dgm:t>
        <a:bodyPr/>
        <a:lstStyle/>
        <a:p>
          <a:endParaRPr lang="en-US" sz="3600"/>
        </a:p>
      </dgm:t>
    </dgm:pt>
    <dgm:pt modelId="{D82911BA-229A-4159-94C0-B073ADF7B648}">
      <dgm:prSet custT="1"/>
      <dgm:spPr/>
      <dgm:t>
        <a:bodyPr/>
        <a:lstStyle/>
        <a:p>
          <a:r>
            <a:rPr lang="vi-VN" sz="1400" b="0" dirty="0">
              <a:latin typeface="+mj-lt"/>
            </a:rPr>
            <a:t>- Tuổi và số lần có thai (.68) có độ tương quang cao nhất và ngoài ra thì theo các bài báo khoa học ta biết được phụ nữ có thai dễ mắc phải bệnh hơn khi càng lớn tuổi và có thai nhiều lần.</a:t>
          </a:r>
          <a:endParaRPr lang="en-US" sz="1400" dirty="0">
            <a:latin typeface="+mj-lt"/>
          </a:endParaRPr>
        </a:p>
      </dgm:t>
    </dgm:pt>
    <dgm:pt modelId="{F5F96925-7897-4A91-9B28-0BD42FF65232}" type="parTrans" cxnId="{03E5836D-C6DC-44A2-9596-C1B349932038}">
      <dgm:prSet/>
      <dgm:spPr/>
      <dgm:t>
        <a:bodyPr/>
        <a:lstStyle/>
        <a:p>
          <a:endParaRPr lang="en-US" sz="1800"/>
        </a:p>
      </dgm:t>
    </dgm:pt>
    <dgm:pt modelId="{6077E50B-3CF9-4072-9D31-7152B59FDA95}" type="sibTrans" cxnId="{03E5836D-C6DC-44A2-9596-C1B349932038}">
      <dgm:prSet custT="1"/>
      <dgm:spPr/>
      <dgm:t>
        <a:bodyPr/>
        <a:lstStyle/>
        <a:p>
          <a:endParaRPr lang="en-US" sz="3600"/>
        </a:p>
      </dgm:t>
    </dgm:pt>
    <dgm:pt modelId="{09D36092-FA2F-4B5F-A564-423EA80E98FD}">
      <dgm:prSet custT="1"/>
      <dgm:spPr/>
      <dgm:t>
        <a:bodyPr/>
        <a:lstStyle/>
        <a:p>
          <a:r>
            <a:rPr lang="vi-VN" sz="1400" b="0" dirty="0">
              <a:latin typeface="+mj-lt"/>
            </a:rPr>
            <a:t>- Ngoài ra thì còn chỉ số thực nghiệm Insulin và Gluco (.58) là một trong những công cụ mạnh nhất hay thông tin tốt nhất và quan hệ mật thiết nhất với bệnh đái tháo đường trong y học.</a:t>
          </a:r>
          <a:endParaRPr lang="en-US" sz="1400" dirty="0">
            <a:latin typeface="+mj-lt"/>
          </a:endParaRPr>
        </a:p>
      </dgm:t>
    </dgm:pt>
    <dgm:pt modelId="{9D2FA51D-CF19-4548-85E1-A214076C99CB}" type="parTrans" cxnId="{20CC49A4-8FD3-4C8D-AD11-3F0597C13EF2}">
      <dgm:prSet/>
      <dgm:spPr/>
      <dgm:t>
        <a:bodyPr/>
        <a:lstStyle/>
        <a:p>
          <a:endParaRPr lang="en-US" sz="1800"/>
        </a:p>
      </dgm:t>
    </dgm:pt>
    <dgm:pt modelId="{0C4AACB1-D9A6-4D9B-8366-8C9D85EEFB2A}" type="sibTrans" cxnId="{20CC49A4-8FD3-4C8D-AD11-3F0597C13EF2}">
      <dgm:prSet/>
      <dgm:spPr/>
      <dgm:t>
        <a:bodyPr/>
        <a:lstStyle/>
        <a:p>
          <a:endParaRPr lang="en-US" sz="1800"/>
        </a:p>
      </dgm:t>
    </dgm:pt>
    <dgm:pt modelId="{B713DE33-9223-4192-A03C-F840EA307FE5}" type="pres">
      <dgm:prSet presAssocID="{8A2C4581-69B2-4B30-978D-1DBEA954EAB8}" presName="outerComposite" presStyleCnt="0">
        <dgm:presLayoutVars>
          <dgm:chMax val="5"/>
          <dgm:dir/>
          <dgm:resizeHandles val="exact"/>
        </dgm:presLayoutVars>
      </dgm:prSet>
      <dgm:spPr/>
    </dgm:pt>
    <dgm:pt modelId="{2F103DAA-BFA4-4A05-8ADD-296437990A6B}" type="pres">
      <dgm:prSet presAssocID="{8A2C4581-69B2-4B30-978D-1DBEA954EAB8}" presName="dummyMaxCanvas" presStyleCnt="0">
        <dgm:presLayoutVars/>
      </dgm:prSet>
      <dgm:spPr/>
    </dgm:pt>
    <dgm:pt modelId="{82F8014C-A11F-43C9-9687-1D6BE9701A38}" type="pres">
      <dgm:prSet presAssocID="{8A2C4581-69B2-4B30-978D-1DBEA954EAB8}" presName="ThreeNodes_1" presStyleLbl="node1" presStyleIdx="0" presStyleCnt="3">
        <dgm:presLayoutVars>
          <dgm:bulletEnabled val="1"/>
        </dgm:presLayoutVars>
      </dgm:prSet>
      <dgm:spPr/>
    </dgm:pt>
    <dgm:pt modelId="{FCA8E2CE-ABAD-4E17-A1F6-C34D9A0C9592}" type="pres">
      <dgm:prSet presAssocID="{8A2C4581-69B2-4B30-978D-1DBEA954EAB8}" presName="ThreeNodes_2" presStyleLbl="node1" presStyleIdx="1" presStyleCnt="3">
        <dgm:presLayoutVars>
          <dgm:bulletEnabled val="1"/>
        </dgm:presLayoutVars>
      </dgm:prSet>
      <dgm:spPr/>
    </dgm:pt>
    <dgm:pt modelId="{6311F46B-602C-419C-AB32-58B92E787102}" type="pres">
      <dgm:prSet presAssocID="{8A2C4581-69B2-4B30-978D-1DBEA954EAB8}" presName="ThreeNodes_3" presStyleLbl="node1" presStyleIdx="2" presStyleCnt="3">
        <dgm:presLayoutVars>
          <dgm:bulletEnabled val="1"/>
        </dgm:presLayoutVars>
      </dgm:prSet>
      <dgm:spPr/>
    </dgm:pt>
    <dgm:pt modelId="{CCEB8900-8AF9-4CDF-93DD-0B0501D90234}" type="pres">
      <dgm:prSet presAssocID="{8A2C4581-69B2-4B30-978D-1DBEA954EAB8}" presName="ThreeConn_1-2" presStyleLbl="fgAccFollowNode1" presStyleIdx="0" presStyleCnt="2">
        <dgm:presLayoutVars>
          <dgm:bulletEnabled val="1"/>
        </dgm:presLayoutVars>
      </dgm:prSet>
      <dgm:spPr/>
    </dgm:pt>
    <dgm:pt modelId="{BFF65F32-F9DA-4F0F-8A73-E9E9075CA1B6}" type="pres">
      <dgm:prSet presAssocID="{8A2C4581-69B2-4B30-978D-1DBEA954EAB8}" presName="ThreeConn_2-3" presStyleLbl="fgAccFollowNode1" presStyleIdx="1" presStyleCnt="2">
        <dgm:presLayoutVars>
          <dgm:bulletEnabled val="1"/>
        </dgm:presLayoutVars>
      </dgm:prSet>
      <dgm:spPr/>
    </dgm:pt>
    <dgm:pt modelId="{26D96E40-C6BE-47C9-B345-99705DF470D3}" type="pres">
      <dgm:prSet presAssocID="{8A2C4581-69B2-4B30-978D-1DBEA954EAB8}" presName="ThreeNodes_1_text" presStyleLbl="node1" presStyleIdx="2" presStyleCnt="3">
        <dgm:presLayoutVars>
          <dgm:bulletEnabled val="1"/>
        </dgm:presLayoutVars>
      </dgm:prSet>
      <dgm:spPr/>
    </dgm:pt>
    <dgm:pt modelId="{89C2815F-C310-47F5-9E29-C97C61D4D35F}" type="pres">
      <dgm:prSet presAssocID="{8A2C4581-69B2-4B30-978D-1DBEA954EAB8}" presName="ThreeNodes_2_text" presStyleLbl="node1" presStyleIdx="2" presStyleCnt="3">
        <dgm:presLayoutVars>
          <dgm:bulletEnabled val="1"/>
        </dgm:presLayoutVars>
      </dgm:prSet>
      <dgm:spPr/>
    </dgm:pt>
    <dgm:pt modelId="{D130860A-2BAD-4890-AAEB-FE0C7DC2A693}" type="pres">
      <dgm:prSet presAssocID="{8A2C4581-69B2-4B30-978D-1DBEA954EAB8}" presName="ThreeNodes_3_text" presStyleLbl="node1" presStyleIdx="2" presStyleCnt="3">
        <dgm:presLayoutVars>
          <dgm:bulletEnabled val="1"/>
        </dgm:presLayoutVars>
      </dgm:prSet>
      <dgm:spPr/>
    </dgm:pt>
  </dgm:ptLst>
  <dgm:cxnLst>
    <dgm:cxn modelId="{84260D03-E793-4280-930C-3CF872660268}" srcId="{8A2C4581-69B2-4B30-978D-1DBEA954EAB8}" destId="{9CDC8CD5-940B-4D49-9130-6E481E6EFD6B}" srcOrd="0" destOrd="0" parTransId="{9F8C2F80-DA5B-485E-8986-57DD5616EA75}" sibTransId="{E6AED1EF-9A62-4B58-9AC2-6EEBBAEA8D05}"/>
    <dgm:cxn modelId="{D8C0E91B-D3CC-4117-B748-D0B462CB5756}" type="presOf" srcId="{9CDC8CD5-940B-4D49-9130-6E481E6EFD6B}" destId="{82F8014C-A11F-43C9-9687-1D6BE9701A38}" srcOrd="0" destOrd="0" presId="urn:microsoft.com/office/officeart/2005/8/layout/vProcess5"/>
    <dgm:cxn modelId="{BB3EA11F-89B3-4FF3-834C-F2B320711613}" type="presOf" srcId="{D82911BA-229A-4159-94C0-B073ADF7B648}" destId="{89C2815F-C310-47F5-9E29-C97C61D4D35F}" srcOrd="1" destOrd="0" presId="urn:microsoft.com/office/officeart/2005/8/layout/vProcess5"/>
    <dgm:cxn modelId="{D701042F-31A6-4832-BFB2-A576E16FBC8F}" type="presOf" srcId="{6077E50B-3CF9-4072-9D31-7152B59FDA95}" destId="{BFF65F32-F9DA-4F0F-8A73-E9E9075CA1B6}" srcOrd="0" destOrd="0" presId="urn:microsoft.com/office/officeart/2005/8/layout/vProcess5"/>
    <dgm:cxn modelId="{03E5836D-C6DC-44A2-9596-C1B349932038}" srcId="{8A2C4581-69B2-4B30-978D-1DBEA954EAB8}" destId="{D82911BA-229A-4159-94C0-B073ADF7B648}" srcOrd="1" destOrd="0" parTransId="{F5F96925-7897-4A91-9B28-0BD42FF65232}" sibTransId="{6077E50B-3CF9-4072-9D31-7152B59FDA95}"/>
    <dgm:cxn modelId="{56C10978-4852-47D8-89DC-B6CAC71D5D88}" type="presOf" srcId="{8A2C4581-69B2-4B30-978D-1DBEA954EAB8}" destId="{B713DE33-9223-4192-A03C-F840EA307FE5}" srcOrd="0" destOrd="0" presId="urn:microsoft.com/office/officeart/2005/8/layout/vProcess5"/>
    <dgm:cxn modelId="{20CC49A4-8FD3-4C8D-AD11-3F0597C13EF2}" srcId="{8A2C4581-69B2-4B30-978D-1DBEA954EAB8}" destId="{09D36092-FA2F-4B5F-A564-423EA80E98FD}" srcOrd="2" destOrd="0" parTransId="{9D2FA51D-CF19-4548-85E1-A214076C99CB}" sibTransId="{0C4AACB1-D9A6-4D9B-8366-8C9D85EEFB2A}"/>
    <dgm:cxn modelId="{9217B2B5-6DB4-4B30-9F5D-B0393F420423}" type="presOf" srcId="{09D36092-FA2F-4B5F-A564-423EA80E98FD}" destId="{D130860A-2BAD-4890-AAEB-FE0C7DC2A693}" srcOrd="1" destOrd="0" presId="urn:microsoft.com/office/officeart/2005/8/layout/vProcess5"/>
    <dgm:cxn modelId="{2D8F96B6-0E57-47A4-ADBB-2703248546F3}" type="presOf" srcId="{D82911BA-229A-4159-94C0-B073ADF7B648}" destId="{FCA8E2CE-ABAD-4E17-A1F6-C34D9A0C9592}" srcOrd="0" destOrd="0" presId="urn:microsoft.com/office/officeart/2005/8/layout/vProcess5"/>
    <dgm:cxn modelId="{066239D7-CAD8-438A-9CEF-7CE44FEE8DA4}" type="presOf" srcId="{09D36092-FA2F-4B5F-A564-423EA80E98FD}" destId="{6311F46B-602C-419C-AB32-58B92E787102}" srcOrd="0" destOrd="0" presId="urn:microsoft.com/office/officeart/2005/8/layout/vProcess5"/>
    <dgm:cxn modelId="{EC4321DC-4241-4202-B23F-2F75FA4E0DA8}" type="presOf" srcId="{E6AED1EF-9A62-4B58-9AC2-6EEBBAEA8D05}" destId="{CCEB8900-8AF9-4CDF-93DD-0B0501D90234}" srcOrd="0" destOrd="0" presId="urn:microsoft.com/office/officeart/2005/8/layout/vProcess5"/>
    <dgm:cxn modelId="{6A4255F6-E443-409B-8576-4D4DA4D57340}" type="presOf" srcId="{9CDC8CD5-940B-4D49-9130-6E481E6EFD6B}" destId="{26D96E40-C6BE-47C9-B345-99705DF470D3}" srcOrd="1" destOrd="0" presId="urn:microsoft.com/office/officeart/2005/8/layout/vProcess5"/>
    <dgm:cxn modelId="{B0EB6066-2C4C-4552-A9FF-8BB76403DE22}" type="presParOf" srcId="{B713DE33-9223-4192-A03C-F840EA307FE5}" destId="{2F103DAA-BFA4-4A05-8ADD-296437990A6B}" srcOrd="0" destOrd="0" presId="urn:microsoft.com/office/officeart/2005/8/layout/vProcess5"/>
    <dgm:cxn modelId="{8507F6D3-0607-494E-98BF-42BF2135002C}" type="presParOf" srcId="{B713DE33-9223-4192-A03C-F840EA307FE5}" destId="{82F8014C-A11F-43C9-9687-1D6BE9701A38}" srcOrd="1" destOrd="0" presId="urn:microsoft.com/office/officeart/2005/8/layout/vProcess5"/>
    <dgm:cxn modelId="{3A0543CD-E34A-40EA-81D6-71A4052D8885}" type="presParOf" srcId="{B713DE33-9223-4192-A03C-F840EA307FE5}" destId="{FCA8E2CE-ABAD-4E17-A1F6-C34D9A0C9592}" srcOrd="2" destOrd="0" presId="urn:microsoft.com/office/officeart/2005/8/layout/vProcess5"/>
    <dgm:cxn modelId="{5F124E6E-2818-4C3D-9CBC-12F592726B2F}" type="presParOf" srcId="{B713DE33-9223-4192-A03C-F840EA307FE5}" destId="{6311F46B-602C-419C-AB32-58B92E787102}" srcOrd="3" destOrd="0" presId="urn:microsoft.com/office/officeart/2005/8/layout/vProcess5"/>
    <dgm:cxn modelId="{1CFDF72A-A835-40F9-B0D8-B8685977753B}" type="presParOf" srcId="{B713DE33-9223-4192-A03C-F840EA307FE5}" destId="{CCEB8900-8AF9-4CDF-93DD-0B0501D90234}" srcOrd="4" destOrd="0" presId="urn:microsoft.com/office/officeart/2005/8/layout/vProcess5"/>
    <dgm:cxn modelId="{2F4ADEE3-DE27-4AEE-A625-B5471F115AE9}" type="presParOf" srcId="{B713DE33-9223-4192-A03C-F840EA307FE5}" destId="{BFF65F32-F9DA-4F0F-8A73-E9E9075CA1B6}" srcOrd="5" destOrd="0" presId="urn:microsoft.com/office/officeart/2005/8/layout/vProcess5"/>
    <dgm:cxn modelId="{57869745-F4BD-4BA0-8B6D-A32602B5F5C3}" type="presParOf" srcId="{B713DE33-9223-4192-A03C-F840EA307FE5}" destId="{26D96E40-C6BE-47C9-B345-99705DF470D3}" srcOrd="6" destOrd="0" presId="urn:microsoft.com/office/officeart/2005/8/layout/vProcess5"/>
    <dgm:cxn modelId="{1A15C3EF-0672-4D92-9FED-83FC57D8E713}" type="presParOf" srcId="{B713DE33-9223-4192-A03C-F840EA307FE5}" destId="{89C2815F-C310-47F5-9E29-C97C61D4D35F}" srcOrd="7" destOrd="0" presId="urn:microsoft.com/office/officeart/2005/8/layout/vProcess5"/>
    <dgm:cxn modelId="{1ABA81F7-3981-4E61-8BE4-AA4511EEFFF0}" type="presParOf" srcId="{B713DE33-9223-4192-A03C-F840EA307FE5}" destId="{D130860A-2BAD-4890-AAEB-FE0C7DC2A693}"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4B94E7-A120-4A37-A12B-268E7724CB6B}">
      <dsp:nvSpPr>
        <dsp:cNvPr id="0" name=""/>
        <dsp:cNvSpPr/>
      </dsp:nvSpPr>
      <dsp:spPr>
        <a:xfrm>
          <a:off x="6294842" y="1093"/>
          <a:ext cx="4520475" cy="867816"/>
        </a:xfrm>
        <a:prstGeom prst="rightArrow">
          <a:avLst>
            <a:gd name="adj1" fmla="val 75000"/>
            <a:gd name="adj2" fmla="val 50000"/>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A535414-4D76-428E-99F9-0D7658A258BA}">
      <dsp:nvSpPr>
        <dsp:cNvPr id="0" name=""/>
        <dsp:cNvSpPr/>
      </dsp:nvSpPr>
      <dsp:spPr>
        <a:xfrm>
          <a:off x="5082" y="1093"/>
          <a:ext cx="6289759" cy="867816"/>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vi-VN" sz="1700" b="1" i="0" kern="1200" dirty="0"/>
            <a:t>Number of times pregnant : </a:t>
          </a:r>
          <a:r>
            <a:rPr lang="vi-VN" sz="1700" b="0" i="0" kern="1200" dirty="0"/>
            <a:t>số lần có thai.</a:t>
          </a:r>
          <a:endParaRPr lang="en-US" sz="1700" kern="1200" dirty="0"/>
        </a:p>
      </dsp:txBody>
      <dsp:txXfrm>
        <a:off x="47445" y="43456"/>
        <a:ext cx="6205033" cy="783090"/>
      </dsp:txXfrm>
    </dsp:sp>
    <dsp:sp modelId="{D6DC2226-1D89-4620-B90A-F2509847ED37}">
      <dsp:nvSpPr>
        <dsp:cNvPr id="0" name=""/>
        <dsp:cNvSpPr/>
      </dsp:nvSpPr>
      <dsp:spPr>
        <a:xfrm>
          <a:off x="6294179" y="955692"/>
          <a:ext cx="4520475" cy="867816"/>
        </a:xfrm>
        <a:prstGeom prst="rightArrow">
          <a:avLst>
            <a:gd name="adj1" fmla="val 75000"/>
            <a:gd name="adj2" fmla="val 50000"/>
          </a:avLst>
        </a:prstGeom>
        <a:solidFill>
          <a:schemeClr val="accent2">
            <a:tint val="40000"/>
            <a:alpha val="90000"/>
            <a:hueOff val="2244906"/>
            <a:satOff val="-20744"/>
            <a:lumOff val="-2338"/>
            <a:alphaOff val="0"/>
          </a:schemeClr>
        </a:solidFill>
        <a:ln w="19050" cap="flat" cmpd="sng" algn="ctr">
          <a:solidFill>
            <a:schemeClr val="accent2">
              <a:tint val="40000"/>
              <a:alpha val="90000"/>
              <a:hueOff val="2244906"/>
              <a:satOff val="-20744"/>
              <a:lumOff val="-2338"/>
              <a:alphaOff val="0"/>
            </a:schemeClr>
          </a:solidFill>
          <a:prstDash val="solid"/>
          <a:miter lim="800000"/>
        </a:ln>
        <a:effectLst/>
      </dsp:spPr>
      <dsp:style>
        <a:lnRef idx="2">
          <a:scrgbClr r="0" g="0" b="0"/>
        </a:lnRef>
        <a:fillRef idx="1">
          <a:scrgbClr r="0" g="0" b="0"/>
        </a:fillRef>
        <a:effectRef idx="0">
          <a:scrgbClr r="0" g="0" b="0"/>
        </a:effectRef>
        <a:fontRef idx="minor"/>
      </dsp:style>
    </dsp:sp>
    <dsp:sp modelId="{89074BEB-E327-4E43-A5FA-519DDAACC4CF}">
      <dsp:nvSpPr>
        <dsp:cNvPr id="0" name=""/>
        <dsp:cNvSpPr/>
      </dsp:nvSpPr>
      <dsp:spPr>
        <a:xfrm>
          <a:off x="5745" y="955692"/>
          <a:ext cx="6288433" cy="867816"/>
        </a:xfrm>
        <a:prstGeom prst="roundRect">
          <a:avLst/>
        </a:prstGeom>
        <a:solidFill>
          <a:schemeClr val="accent2">
            <a:hueOff val="2147871"/>
            <a:satOff val="-6164"/>
            <a:lumOff val="-987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vi-VN" sz="1700" b="1" i="0" kern="1200" dirty="0"/>
            <a:t>Plasma glucose concentration a 2 hours in an oral glucose tolerance test : </a:t>
          </a:r>
          <a:r>
            <a:rPr lang="vi-VN" sz="1700" b="0" i="0" kern="1200" dirty="0"/>
            <a:t>bài kiểm tra độ tích tụ lượng đường trong cơ thể.</a:t>
          </a:r>
          <a:endParaRPr lang="en-US" sz="1700" kern="1200" dirty="0"/>
        </a:p>
      </dsp:txBody>
      <dsp:txXfrm>
        <a:off x="48108" y="998055"/>
        <a:ext cx="6203707" cy="783090"/>
      </dsp:txXfrm>
    </dsp:sp>
    <dsp:sp modelId="{79817CF9-D3DA-4EE4-8817-7DDECCA5073A}">
      <dsp:nvSpPr>
        <dsp:cNvPr id="0" name=""/>
        <dsp:cNvSpPr/>
      </dsp:nvSpPr>
      <dsp:spPr>
        <a:xfrm>
          <a:off x="6294179" y="1910290"/>
          <a:ext cx="4520475" cy="867816"/>
        </a:xfrm>
        <a:prstGeom prst="rightArrow">
          <a:avLst>
            <a:gd name="adj1" fmla="val 75000"/>
            <a:gd name="adj2" fmla="val 50000"/>
          </a:avLst>
        </a:prstGeom>
        <a:solidFill>
          <a:schemeClr val="accent2">
            <a:tint val="40000"/>
            <a:alpha val="90000"/>
            <a:hueOff val="4489812"/>
            <a:satOff val="-41488"/>
            <a:lumOff val="-4677"/>
            <a:alphaOff val="0"/>
          </a:schemeClr>
        </a:solidFill>
        <a:ln w="19050" cap="flat" cmpd="sng" algn="ctr">
          <a:solidFill>
            <a:schemeClr val="accent2">
              <a:tint val="40000"/>
              <a:alpha val="90000"/>
              <a:hueOff val="4489812"/>
              <a:satOff val="-41488"/>
              <a:lumOff val="-4677"/>
              <a:alphaOff val="0"/>
            </a:schemeClr>
          </a:solidFill>
          <a:prstDash val="solid"/>
          <a:miter lim="800000"/>
        </a:ln>
        <a:effectLst/>
      </dsp:spPr>
      <dsp:style>
        <a:lnRef idx="2">
          <a:scrgbClr r="0" g="0" b="0"/>
        </a:lnRef>
        <a:fillRef idx="1">
          <a:scrgbClr r="0" g="0" b="0"/>
        </a:fillRef>
        <a:effectRef idx="0">
          <a:scrgbClr r="0" g="0" b="0"/>
        </a:effectRef>
        <a:fontRef idx="minor"/>
      </dsp:style>
    </dsp:sp>
    <dsp:sp modelId="{3E9D7E51-CD8D-44D1-8BD0-403CFE3B01BE}">
      <dsp:nvSpPr>
        <dsp:cNvPr id="0" name=""/>
        <dsp:cNvSpPr/>
      </dsp:nvSpPr>
      <dsp:spPr>
        <a:xfrm>
          <a:off x="5745" y="1910290"/>
          <a:ext cx="6288433" cy="867816"/>
        </a:xfrm>
        <a:prstGeom prst="roundRect">
          <a:avLst/>
        </a:prstGeom>
        <a:solidFill>
          <a:schemeClr val="accent2">
            <a:hueOff val="4295743"/>
            <a:satOff val="-12329"/>
            <a:lumOff val="-1973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vi-VN" sz="1700" b="1" i="0" kern="1200" dirty="0"/>
            <a:t>Diastolic blood pressure (mm Hg): </a:t>
          </a:r>
          <a:r>
            <a:rPr lang="vi-VN" sz="1700" b="0" i="0" kern="1200" dirty="0"/>
            <a:t>chỉ số đo huyết áp tâm trương (áp lực động mạch khi tim nghỉ ngơi giữa 2 lần co bóp).</a:t>
          </a:r>
          <a:endParaRPr lang="en-US" sz="1700" kern="1200" dirty="0"/>
        </a:p>
      </dsp:txBody>
      <dsp:txXfrm>
        <a:off x="48108" y="1952653"/>
        <a:ext cx="6203707" cy="783090"/>
      </dsp:txXfrm>
    </dsp:sp>
    <dsp:sp modelId="{5D69492E-7A0D-42D6-B265-101578D0862D}">
      <dsp:nvSpPr>
        <dsp:cNvPr id="0" name=""/>
        <dsp:cNvSpPr/>
      </dsp:nvSpPr>
      <dsp:spPr>
        <a:xfrm>
          <a:off x="6321749" y="2864888"/>
          <a:ext cx="4495115" cy="867816"/>
        </a:xfrm>
        <a:prstGeom prst="rightArrow">
          <a:avLst>
            <a:gd name="adj1" fmla="val 75000"/>
            <a:gd name="adj2" fmla="val 50000"/>
          </a:avLst>
        </a:prstGeom>
        <a:solidFill>
          <a:schemeClr val="accent2">
            <a:tint val="40000"/>
            <a:alpha val="90000"/>
            <a:hueOff val="6734718"/>
            <a:satOff val="-62232"/>
            <a:lumOff val="-7015"/>
            <a:alphaOff val="0"/>
          </a:schemeClr>
        </a:solidFill>
        <a:ln w="19050" cap="flat" cmpd="sng" algn="ctr">
          <a:solidFill>
            <a:schemeClr val="accent2">
              <a:tint val="40000"/>
              <a:alpha val="90000"/>
              <a:hueOff val="6734718"/>
              <a:satOff val="-62232"/>
              <a:lumOff val="-7015"/>
              <a:alphaOff val="0"/>
            </a:schemeClr>
          </a:solidFill>
          <a:prstDash val="solid"/>
          <a:miter lim="800000"/>
        </a:ln>
        <a:effectLst/>
      </dsp:spPr>
      <dsp:style>
        <a:lnRef idx="2">
          <a:scrgbClr r="0" g="0" b="0"/>
        </a:lnRef>
        <a:fillRef idx="1">
          <a:scrgbClr r="0" g="0" b="0"/>
        </a:fillRef>
        <a:effectRef idx="0">
          <a:scrgbClr r="0" g="0" b="0"/>
        </a:effectRef>
        <a:fontRef idx="minor"/>
      </dsp:style>
    </dsp:sp>
    <dsp:sp modelId="{2A97961D-429E-4C40-A949-80A9DD4DDF13}">
      <dsp:nvSpPr>
        <dsp:cNvPr id="0" name=""/>
        <dsp:cNvSpPr/>
      </dsp:nvSpPr>
      <dsp:spPr>
        <a:xfrm>
          <a:off x="3535" y="2864888"/>
          <a:ext cx="6318214" cy="867816"/>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vi-VN" sz="1700" b="1" i="0" kern="1200" dirty="0"/>
            <a:t>Triceps skin fold thickness (mm): </a:t>
          </a:r>
          <a:r>
            <a:rPr lang="vi-VN" sz="1700" b="0" i="0" kern="1200" dirty="0"/>
            <a:t>độ dày da gắp nép của bắp tay sau.</a:t>
          </a:r>
          <a:endParaRPr lang="en-US" sz="1700" kern="1200" dirty="0"/>
        </a:p>
      </dsp:txBody>
      <dsp:txXfrm>
        <a:off x="45898" y="2907251"/>
        <a:ext cx="6233488" cy="7830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4B94E7-A120-4A37-A12B-268E7724CB6B}">
      <dsp:nvSpPr>
        <dsp:cNvPr id="0" name=""/>
        <dsp:cNvSpPr/>
      </dsp:nvSpPr>
      <dsp:spPr>
        <a:xfrm>
          <a:off x="6294842" y="1093"/>
          <a:ext cx="4520475" cy="867816"/>
        </a:xfrm>
        <a:prstGeom prst="rightArrow">
          <a:avLst>
            <a:gd name="adj1" fmla="val 75000"/>
            <a:gd name="adj2" fmla="val 50000"/>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A535414-4D76-428E-99F9-0D7658A258BA}">
      <dsp:nvSpPr>
        <dsp:cNvPr id="0" name=""/>
        <dsp:cNvSpPr/>
      </dsp:nvSpPr>
      <dsp:spPr>
        <a:xfrm>
          <a:off x="5082" y="1093"/>
          <a:ext cx="6289759" cy="867816"/>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vi-VN" sz="2200" b="1" i="0" kern="1200" dirty="0"/>
            <a:t>2-Hour serum insulin (mu U/ml):</a:t>
          </a:r>
          <a:r>
            <a:rPr lang="vi-VN" sz="2200" b="0" i="0" kern="1200" dirty="0"/>
            <a:t> chỉ số đo insulin trong cơ thể sau 2 giờ dung nạp gluco</a:t>
          </a:r>
          <a:endParaRPr lang="en-US" sz="2200" kern="1200" dirty="0"/>
        </a:p>
      </dsp:txBody>
      <dsp:txXfrm>
        <a:off x="47445" y="43456"/>
        <a:ext cx="6205033" cy="783090"/>
      </dsp:txXfrm>
    </dsp:sp>
    <dsp:sp modelId="{D6DC2226-1D89-4620-B90A-F2509847ED37}">
      <dsp:nvSpPr>
        <dsp:cNvPr id="0" name=""/>
        <dsp:cNvSpPr/>
      </dsp:nvSpPr>
      <dsp:spPr>
        <a:xfrm>
          <a:off x="6294179" y="955692"/>
          <a:ext cx="4520475" cy="867816"/>
        </a:xfrm>
        <a:prstGeom prst="rightArrow">
          <a:avLst>
            <a:gd name="adj1" fmla="val 75000"/>
            <a:gd name="adj2" fmla="val 50000"/>
          </a:avLst>
        </a:prstGeom>
        <a:solidFill>
          <a:schemeClr val="accent2">
            <a:tint val="40000"/>
            <a:alpha val="90000"/>
            <a:hueOff val="2244906"/>
            <a:satOff val="-20744"/>
            <a:lumOff val="-2338"/>
            <a:alphaOff val="0"/>
          </a:schemeClr>
        </a:solidFill>
        <a:ln w="19050" cap="flat" cmpd="sng" algn="ctr">
          <a:solidFill>
            <a:schemeClr val="accent2">
              <a:tint val="40000"/>
              <a:alpha val="90000"/>
              <a:hueOff val="2244906"/>
              <a:satOff val="-20744"/>
              <a:lumOff val="-2338"/>
              <a:alphaOff val="0"/>
            </a:schemeClr>
          </a:solidFill>
          <a:prstDash val="solid"/>
          <a:miter lim="800000"/>
        </a:ln>
        <a:effectLst/>
      </dsp:spPr>
      <dsp:style>
        <a:lnRef idx="2">
          <a:scrgbClr r="0" g="0" b="0"/>
        </a:lnRef>
        <a:fillRef idx="1">
          <a:scrgbClr r="0" g="0" b="0"/>
        </a:fillRef>
        <a:effectRef idx="0">
          <a:scrgbClr r="0" g="0" b="0"/>
        </a:effectRef>
        <a:fontRef idx="minor"/>
      </dsp:style>
    </dsp:sp>
    <dsp:sp modelId="{89074BEB-E327-4E43-A5FA-519DDAACC4CF}">
      <dsp:nvSpPr>
        <dsp:cNvPr id="0" name=""/>
        <dsp:cNvSpPr/>
      </dsp:nvSpPr>
      <dsp:spPr>
        <a:xfrm>
          <a:off x="5745" y="955692"/>
          <a:ext cx="6288433" cy="867816"/>
        </a:xfrm>
        <a:prstGeom prst="roundRect">
          <a:avLst/>
        </a:prstGeom>
        <a:solidFill>
          <a:schemeClr val="accent2">
            <a:hueOff val="2147871"/>
            <a:satOff val="-6164"/>
            <a:lumOff val="-987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b="1" i="0" kern="1200" dirty="0"/>
            <a:t>Body mass index (weight in kg/(height in m)^2): </a:t>
          </a:r>
          <a:r>
            <a:rPr lang="en-US" sz="2200" b="0" i="0" kern="1200" dirty="0" err="1"/>
            <a:t>chỉ</a:t>
          </a:r>
          <a:r>
            <a:rPr lang="en-US" sz="2200" b="0" i="0" kern="1200" dirty="0"/>
            <a:t> </a:t>
          </a:r>
          <a:r>
            <a:rPr lang="en-US" sz="2200" b="0" i="0" kern="1200" dirty="0" err="1"/>
            <a:t>số</a:t>
          </a:r>
          <a:r>
            <a:rPr lang="en-US" sz="2200" b="0" i="0" kern="1200" dirty="0"/>
            <a:t> </a:t>
          </a:r>
          <a:r>
            <a:rPr lang="en-US" sz="2200" b="0" i="0" kern="1200" dirty="0" err="1"/>
            <a:t>đo</a:t>
          </a:r>
          <a:r>
            <a:rPr lang="en-US" sz="2200" b="0" i="0" kern="1200" dirty="0"/>
            <a:t> </a:t>
          </a:r>
          <a:r>
            <a:rPr lang="en-US" sz="2200" b="0" i="0" kern="1200" dirty="0" err="1"/>
            <a:t>tỉ</a:t>
          </a:r>
          <a:r>
            <a:rPr lang="en-US" sz="2200" b="0" i="0" kern="1200" dirty="0"/>
            <a:t> </a:t>
          </a:r>
          <a:r>
            <a:rPr lang="en-US" sz="2200" b="0" i="0" kern="1200" dirty="0" err="1"/>
            <a:t>lệ</a:t>
          </a:r>
          <a:r>
            <a:rPr lang="en-US" sz="2200" b="0" i="0" kern="1200" dirty="0"/>
            <a:t> </a:t>
          </a:r>
          <a:r>
            <a:rPr lang="en-US" sz="2200" b="0" i="0" kern="1200" dirty="0" err="1"/>
            <a:t>cân</a:t>
          </a:r>
          <a:r>
            <a:rPr lang="en-US" sz="2200" b="0" i="0" kern="1200" dirty="0"/>
            <a:t> </a:t>
          </a:r>
          <a:r>
            <a:rPr lang="en-US" sz="2200" b="0" i="0" kern="1200" dirty="0" err="1"/>
            <a:t>nặng</a:t>
          </a:r>
          <a:r>
            <a:rPr lang="en-US" sz="2200" b="0" i="0" kern="1200" dirty="0"/>
            <a:t> </a:t>
          </a:r>
          <a:r>
            <a:rPr lang="en-US" sz="2200" b="0" i="0" kern="1200" dirty="0" err="1"/>
            <a:t>chiều</a:t>
          </a:r>
          <a:r>
            <a:rPr lang="en-US" sz="2200" b="0" i="0" kern="1200" dirty="0"/>
            <a:t> </a:t>
          </a:r>
          <a:r>
            <a:rPr lang="en-US" sz="2200" b="0" i="0" kern="1200" dirty="0" err="1"/>
            <a:t>cao</a:t>
          </a:r>
          <a:r>
            <a:rPr lang="en-US" sz="2200" b="0" i="0" kern="1200" dirty="0"/>
            <a:t> </a:t>
          </a:r>
          <a:r>
            <a:rPr lang="en-US" sz="2200" b="0" i="0" kern="1200" dirty="0" err="1"/>
            <a:t>theo</a:t>
          </a:r>
          <a:r>
            <a:rPr lang="en-US" sz="2200" b="0" i="0" kern="1200" dirty="0"/>
            <a:t> </a:t>
          </a:r>
          <a:r>
            <a:rPr lang="en-US" sz="2200" b="0" i="0" kern="1200" dirty="0" err="1"/>
            <a:t>chuẩn</a:t>
          </a:r>
          <a:r>
            <a:rPr lang="en-US" sz="2200" b="0" i="0" kern="1200" dirty="0"/>
            <a:t> BMI.</a:t>
          </a:r>
          <a:endParaRPr lang="en-US" sz="2200" kern="1200" dirty="0"/>
        </a:p>
      </dsp:txBody>
      <dsp:txXfrm>
        <a:off x="48108" y="998055"/>
        <a:ext cx="6203707" cy="783090"/>
      </dsp:txXfrm>
    </dsp:sp>
    <dsp:sp modelId="{79817CF9-D3DA-4EE4-8817-7DDECCA5073A}">
      <dsp:nvSpPr>
        <dsp:cNvPr id="0" name=""/>
        <dsp:cNvSpPr/>
      </dsp:nvSpPr>
      <dsp:spPr>
        <a:xfrm>
          <a:off x="6294179" y="1910290"/>
          <a:ext cx="4520475" cy="867816"/>
        </a:xfrm>
        <a:prstGeom prst="rightArrow">
          <a:avLst>
            <a:gd name="adj1" fmla="val 75000"/>
            <a:gd name="adj2" fmla="val 50000"/>
          </a:avLst>
        </a:prstGeom>
        <a:solidFill>
          <a:schemeClr val="accent2">
            <a:tint val="40000"/>
            <a:alpha val="90000"/>
            <a:hueOff val="4489812"/>
            <a:satOff val="-41488"/>
            <a:lumOff val="-4677"/>
            <a:alphaOff val="0"/>
          </a:schemeClr>
        </a:solidFill>
        <a:ln w="19050" cap="flat" cmpd="sng" algn="ctr">
          <a:solidFill>
            <a:schemeClr val="accent2">
              <a:tint val="40000"/>
              <a:alpha val="90000"/>
              <a:hueOff val="4489812"/>
              <a:satOff val="-41488"/>
              <a:lumOff val="-4677"/>
              <a:alphaOff val="0"/>
            </a:schemeClr>
          </a:solidFill>
          <a:prstDash val="solid"/>
          <a:miter lim="800000"/>
        </a:ln>
        <a:effectLst/>
      </dsp:spPr>
      <dsp:style>
        <a:lnRef idx="2">
          <a:scrgbClr r="0" g="0" b="0"/>
        </a:lnRef>
        <a:fillRef idx="1">
          <a:scrgbClr r="0" g="0" b="0"/>
        </a:fillRef>
        <a:effectRef idx="0">
          <a:scrgbClr r="0" g="0" b="0"/>
        </a:effectRef>
        <a:fontRef idx="minor"/>
      </dsp:style>
    </dsp:sp>
    <dsp:sp modelId="{3E9D7E51-CD8D-44D1-8BD0-403CFE3B01BE}">
      <dsp:nvSpPr>
        <dsp:cNvPr id="0" name=""/>
        <dsp:cNvSpPr/>
      </dsp:nvSpPr>
      <dsp:spPr>
        <a:xfrm>
          <a:off x="5745" y="1910290"/>
          <a:ext cx="6288433" cy="867816"/>
        </a:xfrm>
        <a:prstGeom prst="roundRect">
          <a:avLst/>
        </a:prstGeom>
        <a:solidFill>
          <a:schemeClr val="accent2">
            <a:hueOff val="4295743"/>
            <a:satOff val="-12329"/>
            <a:lumOff val="-1973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vi-VN" sz="2200" b="1" i="0" kern="1200" dirty="0"/>
            <a:t>Diabetes pedigree function: </a:t>
          </a:r>
          <a:r>
            <a:rPr lang="vi-VN" sz="2200" b="0" i="0" kern="1200" dirty="0"/>
            <a:t>chỉ số đo bệnh về đái tháo đường theo phả hệ.</a:t>
          </a:r>
          <a:endParaRPr lang="en-US" sz="2200" kern="1200" dirty="0"/>
        </a:p>
      </dsp:txBody>
      <dsp:txXfrm>
        <a:off x="48108" y="1952653"/>
        <a:ext cx="6203707" cy="783090"/>
      </dsp:txXfrm>
    </dsp:sp>
    <dsp:sp modelId="{5D69492E-7A0D-42D6-B265-101578D0862D}">
      <dsp:nvSpPr>
        <dsp:cNvPr id="0" name=""/>
        <dsp:cNvSpPr/>
      </dsp:nvSpPr>
      <dsp:spPr>
        <a:xfrm>
          <a:off x="6321749" y="2864888"/>
          <a:ext cx="4495115" cy="867816"/>
        </a:xfrm>
        <a:prstGeom prst="rightArrow">
          <a:avLst>
            <a:gd name="adj1" fmla="val 75000"/>
            <a:gd name="adj2" fmla="val 50000"/>
          </a:avLst>
        </a:prstGeom>
        <a:solidFill>
          <a:schemeClr val="accent2">
            <a:tint val="40000"/>
            <a:alpha val="90000"/>
            <a:hueOff val="6734718"/>
            <a:satOff val="-62232"/>
            <a:lumOff val="-7015"/>
            <a:alphaOff val="0"/>
          </a:schemeClr>
        </a:solidFill>
        <a:ln w="19050" cap="flat" cmpd="sng" algn="ctr">
          <a:solidFill>
            <a:schemeClr val="accent2">
              <a:tint val="40000"/>
              <a:alpha val="90000"/>
              <a:hueOff val="6734718"/>
              <a:satOff val="-62232"/>
              <a:lumOff val="-7015"/>
              <a:alphaOff val="0"/>
            </a:schemeClr>
          </a:solidFill>
          <a:prstDash val="solid"/>
          <a:miter lim="800000"/>
        </a:ln>
        <a:effectLst/>
      </dsp:spPr>
      <dsp:style>
        <a:lnRef idx="2">
          <a:scrgbClr r="0" g="0" b="0"/>
        </a:lnRef>
        <a:fillRef idx="1">
          <a:scrgbClr r="0" g="0" b="0"/>
        </a:fillRef>
        <a:effectRef idx="0">
          <a:scrgbClr r="0" g="0" b="0"/>
        </a:effectRef>
        <a:fontRef idx="minor"/>
      </dsp:style>
    </dsp:sp>
    <dsp:sp modelId="{2A97961D-429E-4C40-A949-80A9DD4DDF13}">
      <dsp:nvSpPr>
        <dsp:cNvPr id="0" name=""/>
        <dsp:cNvSpPr/>
      </dsp:nvSpPr>
      <dsp:spPr>
        <a:xfrm>
          <a:off x="3535" y="2864888"/>
          <a:ext cx="6318214" cy="867816"/>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b="1" i="0" kern="1200" dirty="0"/>
            <a:t>Age (years): </a:t>
          </a:r>
          <a:r>
            <a:rPr lang="en-US" sz="2200" b="0" i="0" kern="1200" dirty="0" err="1"/>
            <a:t>số</a:t>
          </a:r>
          <a:r>
            <a:rPr lang="en-US" sz="2200" b="0" i="0" kern="1200" dirty="0"/>
            <a:t> </a:t>
          </a:r>
          <a:r>
            <a:rPr lang="en-US" sz="2200" b="0" i="0" kern="1200" dirty="0" err="1"/>
            <a:t>tuổi</a:t>
          </a:r>
          <a:r>
            <a:rPr lang="en-US" sz="2200" b="0" i="0" kern="1200" dirty="0"/>
            <a:t>.</a:t>
          </a:r>
          <a:endParaRPr lang="en-US" sz="2200" kern="1200" dirty="0"/>
        </a:p>
      </dsp:txBody>
      <dsp:txXfrm>
        <a:off x="45898" y="2907251"/>
        <a:ext cx="6233488" cy="7830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F8014C-A11F-43C9-9687-1D6BE9701A38}">
      <dsp:nvSpPr>
        <dsp:cNvPr id="0" name=""/>
        <dsp:cNvSpPr/>
      </dsp:nvSpPr>
      <dsp:spPr>
        <a:xfrm>
          <a:off x="0" y="0"/>
          <a:ext cx="4315139" cy="1438360"/>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vi-VN" sz="1400" b="0" kern="1200" dirty="0">
              <a:latin typeface="+mj-lt"/>
            </a:rPr>
            <a:t>- Cặp chỉ số BMI và da gấp nép có độ tương quang cao (.66), có nghĩa là BMI càng lớn thì da gấp nép càng dày. Sự tương quan này có thể là dữ liệu tốt trong việc dự đoán bệnh đái tháo đường vì nó cho biết sự mất cân đối của 1 cá thể.</a:t>
          </a:r>
          <a:endParaRPr lang="en-US" sz="1400" kern="1200" dirty="0">
            <a:latin typeface="+mj-lt"/>
          </a:endParaRPr>
        </a:p>
      </dsp:txBody>
      <dsp:txXfrm>
        <a:off x="42128" y="42128"/>
        <a:ext cx="2763037" cy="1354104"/>
      </dsp:txXfrm>
    </dsp:sp>
    <dsp:sp modelId="{FCA8E2CE-ABAD-4E17-A1F6-C34D9A0C9592}">
      <dsp:nvSpPr>
        <dsp:cNvPr id="0" name=""/>
        <dsp:cNvSpPr/>
      </dsp:nvSpPr>
      <dsp:spPr>
        <a:xfrm>
          <a:off x="380747" y="1678086"/>
          <a:ext cx="4315139" cy="1438360"/>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vi-VN" sz="1400" b="0" kern="1200" dirty="0">
              <a:latin typeface="+mj-lt"/>
            </a:rPr>
            <a:t>- Tuổi và số lần có thai (.68) có độ tương quang cao nhất và ngoài ra thì theo các bài báo khoa học ta biết được phụ nữ có thai dễ mắc phải bệnh hơn khi càng lớn tuổi và có thai nhiều lần.</a:t>
          </a:r>
          <a:endParaRPr lang="en-US" sz="1400" kern="1200" dirty="0">
            <a:latin typeface="+mj-lt"/>
          </a:endParaRPr>
        </a:p>
      </dsp:txBody>
      <dsp:txXfrm>
        <a:off x="422875" y="1720214"/>
        <a:ext cx="2915201" cy="1354104"/>
      </dsp:txXfrm>
    </dsp:sp>
    <dsp:sp modelId="{6311F46B-602C-419C-AB32-58B92E787102}">
      <dsp:nvSpPr>
        <dsp:cNvPr id="0" name=""/>
        <dsp:cNvSpPr/>
      </dsp:nvSpPr>
      <dsp:spPr>
        <a:xfrm>
          <a:off x="761495" y="3356173"/>
          <a:ext cx="4315139" cy="1438360"/>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vi-VN" sz="1400" b="0" kern="1200" dirty="0">
              <a:latin typeface="+mj-lt"/>
            </a:rPr>
            <a:t>- Ngoài ra thì còn chỉ số thực nghiệm Insulin và Gluco (.58) là một trong những công cụ mạnh nhất hay thông tin tốt nhất và quan hệ mật thiết nhất với bệnh đái tháo đường trong y học.</a:t>
          </a:r>
          <a:endParaRPr lang="en-US" sz="1400" kern="1200" dirty="0">
            <a:latin typeface="+mj-lt"/>
          </a:endParaRPr>
        </a:p>
      </dsp:txBody>
      <dsp:txXfrm>
        <a:off x="803623" y="3398301"/>
        <a:ext cx="2915201" cy="1354104"/>
      </dsp:txXfrm>
    </dsp:sp>
    <dsp:sp modelId="{CCEB8900-8AF9-4CDF-93DD-0B0501D90234}">
      <dsp:nvSpPr>
        <dsp:cNvPr id="0" name=""/>
        <dsp:cNvSpPr/>
      </dsp:nvSpPr>
      <dsp:spPr>
        <a:xfrm>
          <a:off x="3380205" y="1090756"/>
          <a:ext cx="934934" cy="934934"/>
        </a:xfrm>
        <a:prstGeom prst="downArrow">
          <a:avLst>
            <a:gd name="adj1" fmla="val 55000"/>
            <a:gd name="adj2" fmla="val 45000"/>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3590565" y="1090756"/>
        <a:ext cx="514214" cy="703538"/>
      </dsp:txXfrm>
    </dsp:sp>
    <dsp:sp modelId="{BFF65F32-F9DA-4F0F-8A73-E9E9075CA1B6}">
      <dsp:nvSpPr>
        <dsp:cNvPr id="0" name=""/>
        <dsp:cNvSpPr/>
      </dsp:nvSpPr>
      <dsp:spPr>
        <a:xfrm>
          <a:off x="3760953" y="2759254"/>
          <a:ext cx="934934" cy="934934"/>
        </a:xfrm>
        <a:prstGeom prst="downArrow">
          <a:avLst>
            <a:gd name="adj1" fmla="val 55000"/>
            <a:gd name="adj2" fmla="val 45000"/>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3971313" y="2759254"/>
        <a:ext cx="514214" cy="703538"/>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72EAD7-1E1F-44D3-A6D3-96AE55E838D5}" type="datetimeFigureOut">
              <a:rPr lang="en-US" smtClean="0"/>
              <a:t>9/25/2025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1D8B50-68F1-4517-A269-B406E283D0DE}" type="slidenum">
              <a:rPr lang="en-US" smtClean="0"/>
              <a:t>‹#›</a:t>
            </a:fld>
            <a:endParaRPr lang="en-US"/>
          </a:p>
        </p:txBody>
      </p:sp>
    </p:spTree>
    <p:extLst>
      <p:ext uri="{BB962C8B-B14F-4D97-AF65-F5344CB8AC3E}">
        <p14:creationId xmlns:p14="http://schemas.microsoft.com/office/powerpoint/2010/main" val="1619975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Google Shape;830;g10b68f5f6c9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1" name="Google Shape;831;g10b68f5f6c9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E0DF8-0518-080D-D5E5-BBD437CF6E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F904E48-5AEC-0EF6-47D9-1535E9684C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44100F2-D6A0-A831-AD9F-F4AB003D96C4}"/>
              </a:ext>
            </a:extLst>
          </p:cNvPr>
          <p:cNvSpPr>
            <a:spLocks noGrp="1"/>
          </p:cNvSpPr>
          <p:nvPr>
            <p:ph type="dt" sz="half" idx="10"/>
          </p:nvPr>
        </p:nvSpPr>
        <p:spPr/>
        <p:txBody>
          <a:bodyPr/>
          <a:lstStyle/>
          <a:p>
            <a:fld id="{FDC2FFE8-ADB8-4602-9361-BB104C534158}" type="datetimeFigureOut">
              <a:rPr lang="en-US" smtClean="0"/>
              <a:t>9/25/2025</a:t>
            </a:fld>
            <a:endParaRPr lang="en-US" dirty="0"/>
          </a:p>
        </p:txBody>
      </p:sp>
      <p:sp>
        <p:nvSpPr>
          <p:cNvPr id="5" name="Footer Placeholder 4">
            <a:extLst>
              <a:ext uri="{FF2B5EF4-FFF2-40B4-BE49-F238E27FC236}">
                <a16:creationId xmlns:a16="http://schemas.microsoft.com/office/drawing/2014/main" id="{7FC91C3F-B485-F52C-DEFD-C3AE08EAC86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6DD1A81-9E9B-C9A1-3AAA-D37853EF3F89}"/>
              </a:ext>
            </a:extLst>
          </p:cNvPr>
          <p:cNvSpPr>
            <a:spLocks noGrp="1"/>
          </p:cNvSpPr>
          <p:nvPr>
            <p:ph type="sldNum" sz="quarter" idx="12"/>
          </p:nvPr>
        </p:nvSpPr>
        <p:spPr/>
        <p:txBody>
          <a:bodyPr/>
          <a:lstStyle/>
          <a:p>
            <a:fld id="{3E7497B8-51E4-40D4-A027-5062C1885348}" type="slidenum">
              <a:rPr lang="en-US" smtClean="0"/>
              <a:t>‹#›</a:t>
            </a:fld>
            <a:endParaRPr lang="en-US" dirty="0"/>
          </a:p>
        </p:txBody>
      </p:sp>
    </p:spTree>
    <p:extLst>
      <p:ext uri="{BB962C8B-B14F-4D97-AF65-F5344CB8AC3E}">
        <p14:creationId xmlns:p14="http://schemas.microsoft.com/office/powerpoint/2010/main" val="2252320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25045-4961-3050-E95E-88EA6C56CE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8B829BF-A7E4-C6C8-7458-9C191D3B9D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E80D0E-B2CB-5032-ACB8-46E0EF16E265}"/>
              </a:ext>
            </a:extLst>
          </p:cNvPr>
          <p:cNvSpPr>
            <a:spLocks noGrp="1"/>
          </p:cNvSpPr>
          <p:nvPr>
            <p:ph type="dt" sz="half" idx="10"/>
          </p:nvPr>
        </p:nvSpPr>
        <p:spPr/>
        <p:txBody>
          <a:bodyPr/>
          <a:lstStyle/>
          <a:p>
            <a:fld id="{FDC2FFE8-ADB8-4602-9361-BB104C534158}" type="datetimeFigureOut">
              <a:rPr lang="en-US" smtClean="0"/>
              <a:t>9/25/2025</a:t>
            </a:fld>
            <a:endParaRPr lang="en-US" dirty="0"/>
          </a:p>
        </p:txBody>
      </p:sp>
      <p:sp>
        <p:nvSpPr>
          <p:cNvPr id="5" name="Footer Placeholder 4">
            <a:extLst>
              <a:ext uri="{FF2B5EF4-FFF2-40B4-BE49-F238E27FC236}">
                <a16:creationId xmlns:a16="http://schemas.microsoft.com/office/drawing/2014/main" id="{FD4DAC7C-3E16-8EDC-40C4-135DF6A2F4D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1857D14-C010-82EF-187B-9615368279B1}"/>
              </a:ext>
            </a:extLst>
          </p:cNvPr>
          <p:cNvSpPr>
            <a:spLocks noGrp="1"/>
          </p:cNvSpPr>
          <p:nvPr>
            <p:ph type="sldNum" sz="quarter" idx="12"/>
          </p:nvPr>
        </p:nvSpPr>
        <p:spPr/>
        <p:txBody>
          <a:bodyPr/>
          <a:lstStyle/>
          <a:p>
            <a:fld id="{3E7497B8-51E4-40D4-A027-5062C1885348}" type="slidenum">
              <a:rPr lang="en-US" smtClean="0"/>
              <a:t>‹#›</a:t>
            </a:fld>
            <a:endParaRPr lang="en-US" dirty="0"/>
          </a:p>
        </p:txBody>
      </p:sp>
    </p:spTree>
    <p:extLst>
      <p:ext uri="{BB962C8B-B14F-4D97-AF65-F5344CB8AC3E}">
        <p14:creationId xmlns:p14="http://schemas.microsoft.com/office/powerpoint/2010/main" val="1502319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2265A9-075B-5A01-F112-9D2C53FA53C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95691E-4977-026F-C9A6-519BE98FA2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C22F64-A954-6670-C8F2-547058C09247}"/>
              </a:ext>
            </a:extLst>
          </p:cNvPr>
          <p:cNvSpPr>
            <a:spLocks noGrp="1"/>
          </p:cNvSpPr>
          <p:nvPr>
            <p:ph type="dt" sz="half" idx="10"/>
          </p:nvPr>
        </p:nvSpPr>
        <p:spPr/>
        <p:txBody>
          <a:bodyPr/>
          <a:lstStyle/>
          <a:p>
            <a:fld id="{FDC2FFE8-ADB8-4602-9361-BB104C534158}" type="datetimeFigureOut">
              <a:rPr lang="en-US" smtClean="0"/>
              <a:t>9/25/2025</a:t>
            </a:fld>
            <a:endParaRPr lang="en-US" dirty="0"/>
          </a:p>
        </p:txBody>
      </p:sp>
      <p:sp>
        <p:nvSpPr>
          <p:cNvPr id="5" name="Footer Placeholder 4">
            <a:extLst>
              <a:ext uri="{FF2B5EF4-FFF2-40B4-BE49-F238E27FC236}">
                <a16:creationId xmlns:a16="http://schemas.microsoft.com/office/drawing/2014/main" id="{F975101C-33EF-694D-B82C-FBB560E13E5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05A4C8B-A4A2-4D77-FC2C-CA54198ECFF7}"/>
              </a:ext>
            </a:extLst>
          </p:cNvPr>
          <p:cNvSpPr>
            <a:spLocks noGrp="1"/>
          </p:cNvSpPr>
          <p:nvPr>
            <p:ph type="sldNum" sz="quarter" idx="12"/>
          </p:nvPr>
        </p:nvSpPr>
        <p:spPr/>
        <p:txBody>
          <a:bodyPr/>
          <a:lstStyle/>
          <a:p>
            <a:fld id="{3E7497B8-51E4-40D4-A027-5062C1885348}" type="slidenum">
              <a:rPr lang="en-US" smtClean="0"/>
              <a:t>‹#›</a:t>
            </a:fld>
            <a:endParaRPr lang="en-US" dirty="0"/>
          </a:p>
        </p:txBody>
      </p:sp>
    </p:spTree>
    <p:extLst>
      <p:ext uri="{BB962C8B-B14F-4D97-AF65-F5344CB8AC3E}">
        <p14:creationId xmlns:p14="http://schemas.microsoft.com/office/powerpoint/2010/main" val="23257231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2">
  <p:cSld name="Section header 2">
    <p:bg>
      <p:bgPr>
        <a:solidFill>
          <a:schemeClr val="accent1"/>
        </a:solidFill>
        <a:effectLst/>
      </p:bgPr>
    </p:bg>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652300" y="2921300"/>
            <a:ext cx="6593200" cy="19544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6667"/>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105" name="Google Shape;105;p16"/>
          <p:cNvSpPr txBox="1">
            <a:spLocks noGrp="1"/>
          </p:cNvSpPr>
          <p:nvPr>
            <p:ph type="title" idx="2" hasCustomPrompt="1"/>
          </p:nvPr>
        </p:nvSpPr>
        <p:spPr>
          <a:xfrm>
            <a:off x="3649033" y="1798889"/>
            <a:ext cx="2510400" cy="11224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8000">
                <a:solidFill>
                  <a:schemeClr val="dk1"/>
                </a:solidFill>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
        <p:nvSpPr>
          <p:cNvPr id="106" name="Google Shape;106;p16"/>
          <p:cNvSpPr txBox="1">
            <a:spLocks noGrp="1"/>
          </p:cNvSpPr>
          <p:nvPr>
            <p:ph type="subTitle" idx="1"/>
          </p:nvPr>
        </p:nvSpPr>
        <p:spPr>
          <a:xfrm>
            <a:off x="3374689" y="4913411"/>
            <a:ext cx="7134400" cy="95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533">
                <a:solidFill>
                  <a:schemeClr val="accent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7" name="Google Shape;107;p16"/>
          <p:cNvSpPr txBox="1"/>
          <p:nvPr/>
        </p:nvSpPr>
        <p:spPr>
          <a:xfrm>
            <a:off x="4802211" y="-768780"/>
            <a:ext cx="2351200" cy="1524800"/>
          </a:xfrm>
          <a:prstGeom prst="rect">
            <a:avLst/>
          </a:prstGeom>
          <a:noFill/>
          <a:ln>
            <a:noFill/>
          </a:ln>
        </p:spPr>
        <p:txBody>
          <a:bodyPr spcFirstLastPara="1" wrap="square" lIns="121900" tIns="121900" rIns="121900" bIns="121900" anchor="t" anchorCtr="0">
            <a:noAutofit/>
          </a:bodyPr>
          <a:lstStyle/>
          <a:p>
            <a:pPr marL="0" lvl="0" indent="0" algn="l" rtl="0">
              <a:lnSpc>
                <a:spcPct val="90000"/>
              </a:lnSpc>
              <a:spcBef>
                <a:spcPts val="0"/>
              </a:spcBef>
              <a:spcAft>
                <a:spcPts val="0"/>
              </a:spcAft>
              <a:buNone/>
            </a:pPr>
            <a:r>
              <a:rPr lang="en" sz="10533">
                <a:solidFill>
                  <a:schemeClr val="lt1"/>
                </a:solidFill>
                <a:latin typeface="Bebas Neue"/>
                <a:ea typeface="Bebas Neue"/>
                <a:cs typeface="Bebas Neue"/>
                <a:sym typeface="Bebas Neue"/>
              </a:rPr>
              <a:t>/(AI)</a:t>
            </a:r>
            <a:endParaRPr sz="2400">
              <a:solidFill>
                <a:schemeClr val="lt1"/>
              </a:solidFill>
            </a:endParaRPr>
          </a:p>
        </p:txBody>
      </p:sp>
      <p:cxnSp>
        <p:nvCxnSpPr>
          <p:cNvPr id="108" name="Google Shape;108;p16"/>
          <p:cNvCxnSpPr/>
          <p:nvPr/>
        </p:nvCxnSpPr>
        <p:spPr>
          <a:xfrm rot="10800000">
            <a:off x="699867" y="-33"/>
            <a:ext cx="0" cy="4844800"/>
          </a:xfrm>
          <a:prstGeom prst="straightConnector1">
            <a:avLst/>
          </a:prstGeom>
          <a:noFill/>
          <a:ln w="19050" cap="flat" cmpd="sng">
            <a:solidFill>
              <a:schemeClr val="lt1"/>
            </a:solidFill>
            <a:prstDash val="solid"/>
            <a:round/>
            <a:headEnd type="none" w="med" len="med"/>
            <a:tailEnd type="none" w="med" len="med"/>
          </a:ln>
        </p:spPr>
      </p:cxnSp>
    </p:spTree>
    <p:extLst>
      <p:ext uri="{BB962C8B-B14F-4D97-AF65-F5344CB8AC3E}">
        <p14:creationId xmlns:p14="http://schemas.microsoft.com/office/powerpoint/2010/main" val="1451657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08DF4-2B07-40BF-9578-E6BB743AD9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47C343-18CC-C400-4425-8B75745146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024639-1894-11E6-6005-5D68804CA5EE}"/>
              </a:ext>
            </a:extLst>
          </p:cNvPr>
          <p:cNvSpPr>
            <a:spLocks noGrp="1"/>
          </p:cNvSpPr>
          <p:nvPr>
            <p:ph type="dt" sz="half" idx="10"/>
          </p:nvPr>
        </p:nvSpPr>
        <p:spPr/>
        <p:txBody>
          <a:bodyPr/>
          <a:lstStyle/>
          <a:p>
            <a:fld id="{FDC2FFE8-ADB8-4602-9361-BB104C534158}" type="datetimeFigureOut">
              <a:rPr lang="en-US" smtClean="0"/>
              <a:t>9/25/2025</a:t>
            </a:fld>
            <a:endParaRPr lang="en-US" dirty="0"/>
          </a:p>
        </p:txBody>
      </p:sp>
      <p:sp>
        <p:nvSpPr>
          <p:cNvPr id="5" name="Footer Placeholder 4">
            <a:extLst>
              <a:ext uri="{FF2B5EF4-FFF2-40B4-BE49-F238E27FC236}">
                <a16:creationId xmlns:a16="http://schemas.microsoft.com/office/drawing/2014/main" id="{E9BDBCA1-F316-1FBA-960E-0569A2981DE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686DF5E-CC20-EC94-8BE3-7A67DEB8B1E4}"/>
              </a:ext>
            </a:extLst>
          </p:cNvPr>
          <p:cNvSpPr>
            <a:spLocks noGrp="1"/>
          </p:cNvSpPr>
          <p:nvPr>
            <p:ph type="sldNum" sz="quarter" idx="12"/>
          </p:nvPr>
        </p:nvSpPr>
        <p:spPr/>
        <p:txBody>
          <a:bodyPr/>
          <a:lstStyle/>
          <a:p>
            <a:fld id="{3E7497B8-51E4-40D4-A027-5062C1885348}" type="slidenum">
              <a:rPr lang="en-US" smtClean="0"/>
              <a:t>‹#›</a:t>
            </a:fld>
            <a:endParaRPr lang="en-US" dirty="0"/>
          </a:p>
        </p:txBody>
      </p:sp>
    </p:spTree>
    <p:extLst>
      <p:ext uri="{BB962C8B-B14F-4D97-AF65-F5344CB8AC3E}">
        <p14:creationId xmlns:p14="http://schemas.microsoft.com/office/powerpoint/2010/main" val="2271313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FEBD3-1853-4960-616C-42B3AE5465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D64211D-05DF-2B17-51DD-C0C7523489F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0DC6F3-D3A8-EB86-2334-3DD114A7F22C}"/>
              </a:ext>
            </a:extLst>
          </p:cNvPr>
          <p:cNvSpPr>
            <a:spLocks noGrp="1"/>
          </p:cNvSpPr>
          <p:nvPr>
            <p:ph type="dt" sz="half" idx="10"/>
          </p:nvPr>
        </p:nvSpPr>
        <p:spPr/>
        <p:txBody>
          <a:bodyPr/>
          <a:lstStyle/>
          <a:p>
            <a:fld id="{FDC2FFE8-ADB8-4602-9361-BB104C534158}" type="datetimeFigureOut">
              <a:rPr lang="en-US" smtClean="0"/>
              <a:t>9/25/2025</a:t>
            </a:fld>
            <a:endParaRPr lang="en-US" dirty="0"/>
          </a:p>
        </p:txBody>
      </p:sp>
      <p:sp>
        <p:nvSpPr>
          <p:cNvPr id="5" name="Footer Placeholder 4">
            <a:extLst>
              <a:ext uri="{FF2B5EF4-FFF2-40B4-BE49-F238E27FC236}">
                <a16:creationId xmlns:a16="http://schemas.microsoft.com/office/drawing/2014/main" id="{B0513007-0F37-D22C-E618-BEEC7D003CF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2A8DDEB-0C48-004E-276C-06E7C4A4A15A}"/>
              </a:ext>
            </a:extLst>
          </p:cNvPr>
          <p:cNvSpPr>
            <a:spLocks noGrp="1"/>
          </p:cNvSpPr>
          <p:nvPr>
            <p:ph type="sldNum" sz="quarter" idx="12"/>
          </p:nvPr>
        </p:nvSpPr>
        <p:spPr/>
        <p:txBody>
          <a:bodyPr/>
          <a:lstStyle/>
          <a:p>
            <a:fld id="{3E7497B8-51E4-40D4-A027-5062C1885348}" type="slidenum">
              <a:rPr lang="en-US" smtClean="0"/>
              <a:t>‹#›</a:t>
            </a:fld>
            <a:endParaRPr lang="en-US" dirty="0"/>
          </a:p>
        </p:txBody>
      </p:sp>
    </p:spTree>
    <p:extLst>
      <p:ext uri="{BB962C8B-B14F-4D97-AF65-F5344CB8AC3E}">
        <p14:creationId xmlns:p14="http://schemas.microsoft.com/office/powerpoint/2010/main" val="509257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20651-4209-1B0A-4F89-2C008CB535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857538-A662-11B5-CFD8-2B5470B0BA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9D6535-83C9-1700-C4FB-7959396668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47249E-B99F-995B-C23A-D0FB9EACE584}"/>
              </a:ext>
            </a:extLst>
          </p:cNvPr>
          <p:cNvSpPr>
            <a:spLocks noGrp="1"/>
          </p:cNvSpPr>
          <p:nvPr>
            <p:ph type="dt" sz="half" idx="10"/>
          </p:nvPr>
        </p:nvSpPr>
        <p:spPr/>
        <p:txBody>
          <a:bodyPr/>
          <a:lstStyle/>
          <a:p>
            <a:fld id="{FDC2FFE8-ADB8-4602-9361-BB104C534158}" type="datetimeFigureOut">
              <a:rPr lang="en-US" smtClean="0"/>
              <a:t>9/25/2025</a:t>
            </a:fld>
            <a:endParaRPr lang="en-US" dirty="0"/>
          </a:p>
        </p:txBody>
      </p:sp>
      <p:sp>
        <p:nvSpPr>
          <p:cNvPr id="6" name="Footer Placeholder 5">
            <a:extLst>
              <a:ext uri="{FF2B5EF4-FFF2-40B4-BE49-F238E27FC236}">
                <a16:creationId xmlns:a16="http://schemas.microsoft.com/office/drawing/2014/main" id="{0EE6EB7F-3D48-2F95-A936-47B7C1DFD3A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E575BDE-0886-5D5A-67F8-ACB9CAA14642}"/>
              </a:ext>
            </a:extLst>
          </p:cNvPr>
          <p:cNvSpPr>
            <a:spLocks noGrp="1"/>
          </p:cNvSpPr>
          <p:nvPr>
            <p:ph type="sldNum" sz="quarter" idx="12"/>
          </p:nvPr>
        </p:nvSpPr>
        <p:spPr/>
        <p:txBody>
          <a:bodyPr/>
          <a:lstStyle/>
          <a:p>
            <a:fld id="{3E7497B8-51E4-40D4-A027-5062C1885348}" type="slidenum">
              <a:rPr lang="en-US" smtClean="0"/>
              <a:t>‹#›</a:t>
            </a:fld>
            <a:endParaRPr lang="en-US" dirty="0"/>
          </a:p>
        </p:txBody>
      </p:sp>
    </p:spTree>
    <p:extLst>
      <p:ext uri="{BB962C8B-B14F-4D97-AF65-F5344CB8AC3E}">
        <p14:creationId xmlns:p14="http://schemas.microsoft.com/office/powerpoint/2010/main" val="2167670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E665D-2D3D-9F02-399B-45736E6A71F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15268E-3FAB-5128-AD03-7F1B25BA88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98E2AF-76C4-0EE9-2D6E-A1C80CEB0F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F0218A3-46A4-32EB-3C7B-EE16ED0842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C3D3E5-82E1-FAA1-6C0E-C6E6A94991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071871F-AAEC-D7F2-7368-1C3924F6160C}"/>
              </a:ext>
            </a:extLst>
          </p:cNvPr>
          <p:cNvSpPr>
            <a:spLocks noGrp="1"/>
          </p:cNvSpPr>
          <p:nvPr>
            <p:ph type="dt" sz="half" idx="10"/>
          </p:nvPr>
        </p:nvSpPr>
        <p:spPr/>
        <p:txBody>
          <a:bodyPr/>
          <a:lstStyle/>
          <a:p>
            <a:fld id="{FDC2FFE8-ADB8-4602-9361-BB104C534158}" type="datetimeFigureOut">
              <a:rPr lang="en-US" smtClean="0"/>
              <a:t>9/25/2025</a:t>
            </a:fld>
            <a:endParaRPr lang="en-US" dirty="0"/>
          </a:p>
        </p:txBody>
      </p:sp>
      <p:sp>
        <p:nvSpPr>
          <p:cNvPr id="8" name="Footer Placeholder 7">
            <a:extLst>
              <a:ext uri="{FF2B5EF4-FFF2-40B4-BE49-F238E27FC236}">
                <a16:creationId xmlns:a16="http://schemas.microsoft.com/office/drawing/2014/main" id="{EA37F3FF-F518-61D8-91E2-227F992C39B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EC25C46-CB21-36F2-49EA-9A0D5DACF61F}"/>
              </a:ext>
            </a:extLst>
          </p:cNvPr>
          <p:cNvSpPr>
            <a:spLocks noGrp="1"/>
          </p:cNvSpPr>
          <p:nvPr>
            <p:ph type="sldNum" sz="quarter" idx="12"/>
          </p:nvPr>
        </p:nvSpPr>
        <p:spPr/>
        <p:txBody>
          <a:bodyPr/>
          <a:lstStyle/>
          <a:p>
            <a:fld id="{3E7497B8-51E4-40D4-A027-5062C1885348}" type="slidenum">
              <a:rPr lang="en-US" smtClean="0"/>
              <a:t>‹#›</a:t>
            </a:fld>
            <a:endParaRPr lang="en-US" dirty="0"/>
          </a:p>
        </p:txBody>
      </p:sp>
    </p:spTree>
    <p:extLst>
      <p:ext uri="{BB962C8B-B14F-4D97-AF65-F5344CB8AC3E}">
        <p14:creationId xmlns:p14="http://schemas.microsoft.com/office/powerpoint/2010/main" val="3055515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BD60B-5F6E-74A3-7090-06667943ACA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931F6A7-CA0B-D860-8253-58ACE666A5CF}"/>
              </a:ext>
            </a:extLst>
          </p:cNvPr>
          <p:cNvSpPr>
            <a:spLocks noGrp="1"/>
          </p:cNvSpPr>
          <p:nvPr>
            <p:ph type="dt" sz="half" idx="10"/>
          </p:nvPr>
        </p:nvSpPr>
        <p:spPr/>
        <p:txBody>
          <a:bodyPr/>
          <a:lstStyle/>
          <a:p>
            <a:fld id="{FDC2FFE8-ADB8-4602-9361-BB104C534158}" type="datetimeFigureOut">
              <a:rPr lang="en-US" smtClean="0"/>
              <a:t>9/25/2025</a:t>
            </a:fld>
            <a:endParaRPr lang="en-US" dirty="0"/>
          </a:p>
        </p:txBody>
      </p:sp>
      <p:sp>
        <p:nvSpPr>
          <p:cNvPr id="4" name="Footer Placeholder 3">
            <a:extLst>
              <a:ext uri="{FF2B5EF4-FFF2-40B4-BE49-F238E27FC236}">
                <a16:creationId xmlns:a16="http://schemas.microsoft.com/office/drawing/2014/main" id="{12B37295-8DE1-8D43-0CD3-D6E4653E6A5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A35D5D0-CEAD-1E35-DABA-C2A435BEC25C}"/>
              </a:ext>
            </a:extLst>
          </p:cNvPr>
          <p:cNvSpPr>
            <a:spLocks noGrp="1"/>
          </p:cNvSpPr>
          <p:nvPr>
            <p:ph type="sldNum" sz="quarter" idx="12"/>
          </p:nvPr>
        </p:nvSpPr>
        <p:spPr/>
        <p:txBody>
          <a:bodyPr/>
          <a:lstStyle/>
          <a:p>
            <a:fld id="{3E7497B8-51E4-40D4-A027-5062C1885348}" type="slidenum">
              <a:rPr lang="en-US" smtClean="0"/>
              <a:t>‹#›</a:t>
            </a:fld>
            <a:endParaRPr lang="en-US" dirty="0"/>
          </a:p>
        </p:txBody>
      </p:sp>
    </p:spTree>
    <p:extLst>
      <p:ext uri="{BB962C8B-B14F-4D97-AF65-F5344CB8AC3E}">
        <p14:creationId xmlns:p14="http://schemas.microsoft.com/office/powerpoint/2010/main" val="840121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134A40-2A80-1D81-C9A2-9E8FEDC72F52}"/>
              </a:ext>
            </a:extLst>
          </p:cNvPr>
          <p:cNvSpPr>
            <a:spLocks noGrp="1"/>
          </p:cNvSpPr>
          <p:nvPr>
            <p:ph type="dt" sz="half" idx="10"/>
          </p:nvPr>
        </p:nvSpPr>
        <p:spPr/>
        <p:txBody>
          <a:bodyPr/>
          <a:lstStyle/>
          <a:p>
            <a:fld id="{FDC2FFE8-ADB8-4602-9361-BB104C534158}" type="datetimeFigureOut">
              <a:rPr lang="en-US" smtClean="0"/>
              <a:t>9/25/2025</a:t>
            </a:fld>
            <a:endParaRPr lang="en-US" dirty="0"/>
          </a:p>
        </p:txBody>
      </p:sp>
      <p:sp>
        <p:nvSpPr>
          <p:cNvPr id="3" name="Footer Placeholder 2">
            <a:extLst>
              <a:ext uri="{FF2B5EF4-FFF2-40B4-BE49-F238E27FC236}">
                <a16:creationId xmlns:a16="http://schemas.microsoft.com/office/drawing/2014/main" id="{A050D3C4-1ADC-BB35-14B8-7C571F0CE82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FD4A6B-6D8E-3247-7F55-66C507577007}"/>
              </a:ext>
            </a:extLst>
          </p:cNvPr>
          <p:cNvSpPr>
            <a:spLocks noGrp="1"/>
          </p:cNvSpPr>
          <p:nvPr>
            <p:ph type="sldNum" sz="quarter" idx="12"/>
          </p:nvPr>
        </p:nvSpPr>
        <p:spPr/>
        <p:txBody>
          <a:bodyPr/>
          <a:lstStyle/>
          <a:p>
            <a:fld id="{3E7497B8-51E4-40D4-A027-5062C1885348}" type="slidenum">
              <a:rPr lang="en-US" smtClean="0"/>
              <a:t>‹#›</a:t>
            </a:fld>
            <a:endParaRPr lang="en-US" dirty="0"/>
          </a:p>
        </p:txBody>
      </p:sp>
    </p:spTree>
    <p:extLst>
      <p:ext uri="{BB962C8B-B14F-4D97-AF65-F5344CB8AC3E}">
        <p14:creationId xmlns:p14="http://schemas.microsoft.com/office/powerpoint/2010/main" val="1381521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96C99-4DDB-DED8-68D1-A816B49185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0FF67A-BD83-12A5-00FC-E3CFE8744D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E50F6E-0279-E67C-E3A6-74F2A14EE9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A8C559-1115-25A8-9571-C549EBADC7B8}"/>
              </a:ext>
            </a:extLst>
          </p:cNvPr>
          <p:cNvSpPr>
            <a:spLocks noGrp="1"/>
          </p:cNvSpPr>
          <p:nvPr>
            <p:ph type="dt" sz="half" idx="10"/>
          </p:nvPr>
        </p:nvSpPr>
        <p:spPr/>
        <p:txBody>
          <a:bodyPr/>
          <a:lstStyle/>
          <a:p>
            <a:fld id="{FDC2FFE8-ADB8-4602-9361-BB104C534158}" type="datetimeFigureOut">
              <a:rPr lang="en-US" smtClean="0"/>
              <a:t>9/25/2025</a:t>
            </a:fld>
            <a:endParaRPr lang="en-US" dirty="0"/>
          </a:p>
        </p:txBody>
      </p:sp>
      <p:sp>
        <p:nvSpPr>
          <p:cNvPr id="6" name="Footer Placeholder 5">
            <a:extLst>
              <a:ext uri="{FF2B5EF4-FFF2-40B4-BE49-F238E27FC236}">
                <a16:creationId xmlns:a16="http://schemas.microsoft.com/office/drawing/2014/main" id="{5458FAA7-7D45-2AAB-03EF-10226CCCB34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A411F2D-F41F-2F8D-8E3F-D37AC38D7486}"/>
              </a:ext>
            </a:extLst>
          </p:cNvPr>
          <p:cNvSpPr>
            <a:spLocks noGrp="1"/>
          </p:cNvSpPr>
          <p:nvPr>
            <p:ph type="sldNum" sz="quarter" idx="12"/>
          </p:nvPr>
        </p:nvSpPr>
        <p:spPr/>
        <p:txBody>
          <a:bodyPr/>
          <a:lstStyle/>
          <a:p>
            <a:fld id="{3E7497B8-51E4-40D4-A027-5062C1885348}" type="slidenum">
              <a:rPr lang="en-US" smtClean="0"/>
              <a:t>‹#›</a:t>
            </a:fld>
            <a:endParaRPr lang="en-US" dirty="0"/>
          </a:p>
        </p:txBody>
      </p:sp>
    </p:spTree>
    <p:extLst>
      <p:ext uri="{BB962C8B-B14F-4D97-AF65-F5344CB8AC3E}">
        <p14:creationId xmlns:p14="http://schemas.microsoft.com/office/powerpoint/2010/main" val="1584240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01E1A-073A-95DF-45CB-9CA27E7AA7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339DCE5-CC8F-E5E7-277E-14D56C6116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7F8A4CD6-72FD-BE5E-F772-B5F929EAA8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CA7790-C965-1FBC-89A3-DAFA70CDD2B4}"/>
              </a:ext>
            </a:extLst>
          </p:cNvPr>
          <p:cNvSpPr>
            <a:spLocks noGrp="1"/>
          </p:cNvSpPr>
          <p:nvPr>
            <p:ph type="dt" sz="half" idx="10"/>
          </p:nvPr>
        </p:nvSpPr>
        <p:spPr/>
        <p:txBody>
          <a:bodyPr/>
          <a:lstStyle/>
          <a:p>
            <a:fld id="{FDC2FFE8-ADB8-4602-9361-BB104C534158}" type="datetimeFigureOut">
              <a:rPr lang="en-US" smtClean="0"/>
              <a:t>9/25/2025</a:t>
            </a:fld>
            <a:endParaRPr lang="en-US" dirty="0"/>
          </a:p>
        </p:txBody>
      </p:sp>
      <p:sp>
        <p:nvSpPr>
          <p:cNvPr id="6" name="Footer Placeholder 5">
            <a:extLst>
              <a:ext uri="{FF2B5EF4-FFF2-40B4-BE49-F238E27FC236}">
                <a16:creationId xmlns:a16="http://schemas.microsoft.com/office/drawing/2014/main" id="{61F9C01E-BACE-8BAB-8565-8F373D39911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C267A4B-55C1-C100-E0F6-4D8E1DC8523C}"/>
              </a:ext>
            </a:extLst>
          </p:cNvPr>
          <p:cNvSpPr>
            <a:spLocks noGrp="1"/>
          </p:cNvSpPr>
          <p:nvPr>
            <p:ph type="sldNum" sz="quarter" idx="12"/>
          </p:nvPr>
        </p:nvSpPr>
        <p:spPr/>
        <p:txBody>
          <a:bodyPr/>
          <a:lstStyle/>
          <a:p>
            <a:fld id="{3E7497B8-51E4-40D4-A027-5062C1885348}" type="slidenum">
              <a:rPr lang="en-US" smtClean="0"/>
              <a:t>‹#›</a:t>
            </a:fld>
            <a:endParaRPr lang="en-US" dirty="0"/>
          </a:p>
        </p:txBody>
      </p:sp>
    </p:spTree>
    <p:extLst>
      <p:ext uri="{BB962C8B-B14F-4D97-AF65-F5344CB8AC3E}">
        <p14:creationId xmlns:p14="http://schemas.microsoft.com/office/powerpoint/2010/main" val="3219127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80B6EA-2D82-9E10-2B1A-2EEA4E5AE3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EBB773-A179-FACA-3AEF-AD8F48C7A0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C298DA-44C3-88E7-A2A4-B90E99B3F9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DC2FFE8-ADB8-4602-9361-BB104C534158}" type="datetimeFigureOut">
              <a:rPr lang="en-US" smtClean="0"/>
              <a:t>9/25/2025</a:t>
            </a:fld>
            <a:endParaRPr lang="en-US" dirty="0"/>
          </a:p>
        </p:txBody>
      </p:sp>
      <p:sp>
        <p:nvSpPr>
          <p:cNvPr id="5" name="Footer Placeholder 4">
            <a:extLst>
              <a:ext uri="{FF2B5EF4-FFF2-40B4-BE49-F238E27FC236}">
                <a16:creationId xmlns:a16="http://schemas.microsoft.com/office/drawing/2014/main" id="{102B95D2-A848-15B3-EA58-2D591821EF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9FEC0FD5-235F-BD01-652C-68AC1EFA79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E7497B8-51E4-40D4-A027-5062C1885348}" type="slidenum">
              <a:rPr lang="en-US" smtClean="0"/>
              <a:t>‹#›</a:t>
            </a:fld>
            <a:endParaRPr lang="en-US" dirty="0"/>
          </a:p>
        </p:txBody>
      </p:sp>
    </p:spTree>
    <p:extLst>
      <p:ext uri="{BB962C8B-B14F-4D97-AF65-F5344CB8AC3E}">
        <p14:creationId xmlns:p14="http://schemas.microsoft.com/office/powerpoint/2010/main" val="36856916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A040FB-93EE-FFE0-28EA-BBDC60DF5D34}"/>
              </a:ext>
            </a:extLst>
          </p:cNvPr>
          <p:cNvSpPr txBox="1"/>
          <p:nvPr/>
        </p:nvSpPr>
        <p:spPr>
          <a:xfrm>
            <a:off x="1773936" y="696420"/>
            <a:ext cx="8644128" cy="769441"/>
          </a:xfrm>
          <a:prstGeom prst="rect">
            <a:avLst/>
          </a:prstGeom>
          <a:noFill/>
        </p:spPr>
        <p:txBody>
          <a:bodyPr wrap="square" rtlCol="0">
            <a:spAutoFit/>
          </a:bodyPr>
          <a:lstStyle/>
          <a:p>
            <a:pPr algn="ctr"/>
            <a:r>
              <a:rPr lang="en-US" sz="4400" b="1" dirty="0" err="1">
                <a:latin typeface="Times New Roman" panose="02020603050405020304" pitchFamily="18" charset="0"/>
                <a:cs typeface="Times New Roman" panose="02020603050405020304" pitchFamily="18" charset="0"/>
              </a:rPr>
              <a:t>Phân</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tích</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khám</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phá</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dữ</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liệu</a:t>
            </a:r>
            <a:r>
              <a:rPr lang="en-US" sz="4400" b="1" dirty="0">
                <a:latin typeface="Times New Roman" panose="02020603050405020304" pitchFamily="18" charset="0"/>
                <a:cs typeface="Times New Roman" panose="02020603050405020304" pitchFamily="18" charset="0"/>
              </a:rPr>
              <a:t> (EDA)</a:t>
            </a:r>
          </a:p>
        </p:txBody>
      </p:sp>
      <p:sp>
        <p:nvSpPr>
          <p:cNvPr id="2" name="TextBox 1">
            <a:extLst>
              <a:ext uri="{FF2B5EF4-FFF2-40B4-BE49-F238E27FC236}">
                <a16:creationId xmlns:a16="http://schemas.microsoft.com/office/drawing/2014/main" id="{F93C17AF-E1AE-E442-366A-107385BB2A5A}"/>
              </a:ext>
            </a:extLst>
          </p:cNvPr>
          <p:cNvSpPr txBox="1"/>
          <p:nvPr/>
        </p:nvSpPr>
        <p:spPr>
          <a:xfrm>
            <a:off x="2785872" y="1679148"/>
            <a:ext cx="6620256" cy="584775"/>
          </a:xfrm>
          <a:prstGeom prst="rect">
            <a:avLst/>
          </a:prstGeom>
          <a:noFill/>
        </p:spPr>
        <p:txBody>
          <a:bodyPr wrap="square" rtlCol="0">
            <a:spAutoFit/>
          </a:bodyPr>
          <a:lstStyle/>
          <a:p>
            <a:pPr algn="ctr"/>
            <a:r>
              <a:rPr lang="en-US" sz="3200" dirty="0" err="1">
                <a:solidFill>
                  <a:schemeClr val="tx2">
                    <a:lumMod val="75000"/>
                    <a:lumOff val="25000"/>
                  </a:schemeClr>
                </a:solidFill>
                <a:latin typeface="Times New Roman" panose="02020603050405020304" pitchFamily="18" charset="0"/>
                <a:cs typeface="Times New Roman" panose="02020603050405020304" pitchFamily="18" charset="0"/>
              </a:rPr>
              <a:t>Tập</a:t>
            </a:r>
            <a:r>
              <a:rPr lang="en-US" sz="3200" dirty="0">
                <a:solidFill>
                  <a:schemeClr val="tx2">
                    <a:lumMod val="75000"/>
                    <a:lumOff val="25000"/>
                  </a:schemeClr>
                </a:solidFill>
                <a:latin typeface="Times New Roman" panose="02020603050405020304" pitchFamily="18" charset="0"/>
                <a:cs typeface="Times New Roman" panose="02020603050405020304" pitchFamily="18" charset="0"/>
              </a:rPr>
              <a:t> </a:t>
            </a:r>
            <a:r>
              <a:rPr lang="en-US" sz="3200" dirty="0" err="1">
                <a:solidFill>
                  <a:schemeClr val="tx2">
                    <a:lumMod val="75000"/>
                    <a:lumOff val="25000"/>
                  </a:schemeClr>
                </a:solidFill>
                <a:latin typeface="Times New Roman" panose="02020603050405020304" pitchFamily="18" charset="0"/>
                <a:cs typeface="Times New Roman" panose="02020603050405020304" pitchFamily="18" charset="0"/>
              </a:rPr>
              <a:t>dữ</a:t>
            </a:r>
            <a:r>
              <a:rPr lang="en-US" sz="3200" dirty="0">
                <a:solidFill>
                  <a:schemeClr val="tx2">
                    <a:lumMod val="75000"/>
                    <a:lumOff val="25000"/>
                  </a:schemeClr>
                </a:solidFill>
                <a:latin typeface="Times New Roman" panose="02020603050405020304" pitchFamily="18" charset="0"/>
                <a:cs typeface="Times New Roman" panose="02020603050405020304" pitchFamily="18" charset="0"/>
              </a:rPr>
              <a:t> </a:t>
            </a:r>
            <a:r>
              <a:rPr lang="en-US" sz="3200" dirty="0" err="1">
                <a:solidFill>
                  <a:schemeClr val="tx2">
                    <a:lumMod val="75000"/>
                    <a:lumOff val="25000"/>
                  </a:schemeClr>
                </a:solidFill>
                <a:latin typeface="Times New Roman" panose="02020603050405020304" pitchFamily="18" charset="0"/>
                <a:cs typeface="Times New Roman" panose="02020603050405020304" pitchFamily="18" charset="0"/>
              </a:rPr>
              <a:t>liệu</a:t>
            </a:r>
            <a:r>
              <a:rPr lang="en-US" sz="3200" dirty="0">
                <a:solidFill>
                  <a:schemeClr val="tx2">
                    <a:lumMod val="75000"/>
                    <a:lumOff val="25000"/>
                  </a:schemeClr>
                </a:solidFill>
                <a:latin typeface="Times New Roman" panose="02020603050405020304" pitchFamily="18" charset="0"/>
                <a:cs typeface="Times New Roman" panose="02020603050405020304" pitchFamily="18" charset="0"/>
              </a:rPr>
              <a:t> Pima Indians Diabetes</a:t>
            </a:r>
          </a:p>
        </p:txBody>
      </p:sp>
      <p:sp>
        <p:nvSpPr>
          <p:cNvPr id="3" name="TextBox 2">
            <a:extLst>
              <a:ext uri="{FF2B5EF4-FFF2-40B4-BE49-F238E27FC236}">
                <a16:creationId xmlns:a16="http://schemas.microsoft.com/office/drawing/2014/main" id="{518BDC1F-A0CB-06E2-FE43-473F8AB9E5DA}"/>
              </a:ext>
            </a:extLst>
          </p:cNvPr>
          <p:cNvSpPr txBox="1"/>
          <p:nvPr/>
        </p:nvSpPr>
        <p:spPr>
          <a:xfrm>
            <a:off x="1833372" y="2477211"/>
            <a:ext cx="8525256" cy="400110"/>
          </a:xfrm>
          <a:prstGeom prst="rect">
            <a:avLst/>
          </a:prstGeom>
          <a:noFill/>
        </p:spPr>
        <p:txBody>
          <a:bodyPr wrap="square" rtlCol="0">
            <a:spAutoFit/>
          </a:bodyPr>
          <a:lstStyle/>
          <a:p>
            <a:pPr algn="ctr"/>
            <a:r>
              <a:rPr lang="en-US" sz="2000" dirty="0" err="1">
                <a:solidFill>
                  <a:schemeClr val="tx1">
                    <a:lumMod val="50000"/>
                    <a:lumOff val="50000"/>
                  </a:schemeClr>
                </a:solidFill>
                <a:latin typeface="Times New Roman" panose="02020603050405020304" pitchFamily="18" charset="0"/>
                <a:cs typeface="Times New Roman" panose="02020603050405020304" pitchFamily="18" charset="0"/>
              </a:rPr>
              <a:t>Hiểu</a:t>
            </a:r>
            <a:r>
              <a:rPr lang="en-US" sz="2000" dirty="0">
                <a:solidFill>
                  <a:schemeClr val="tx1">
                    <a:lumMod val="50000"/>
                    <a:lumOff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lumOff val="50000"/>
                  </a:schemeClr>
                </a:solidFill>
                <a:latin typeface="Times New Roman" panose="02020603050405020304" pitchFamily="18" charset="0"/>
                <a:cs typeface="Times New Roman" panose="02020603050405020304" pitchFamily="18" charset="0"/>
              </a:rPr>
              <a:t>rõ</a:t>
            </a:r>
            <a:r>
              <a:rPr lang="en-US" sz="2000" dirty="0">
                <a:solidFill>
                  <a:schemeClr val="tx1">
                    <a:lumMod val="50000"/>
                    <a:lumOff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lumOff val="50000"/>
                  </a:schemeClr>
                </a:solidFill>
                <a:latin typeface="Times New Roman" panose="02020603050405020304" pitchFamily="18" charset="0"/>
                <a:cs typeface="Times New Roman" panose="02020603050405020304" pitchFamily="18" charset="0"/>
              </a:rPr>
              <a:t>các</a:t>
            </a:r>
            <a:r>
              <a:rPr lang="en-US" sz="2000" dirty="0">
                <a:solidFill>
                  <a:schemeClr val="tx1">
                    <a:lumMod val="50000"/>
                    <a:lumOff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lumOff val="50000"/>
                  </a:schemeClr>
                </a:solidFill>
                <a:latin typeface="Times New Roman" panose="02020603050405020304" pitchFamily="18" charset="0"/>
                <a:cs typeface="Times New Roman" panose="02020603050405020304" pitchFamily="18" charset="0"/>
              </a:rPr>
              <a:t>yếu</a:t>
            </a:r>
            <a:r>
              <a:rPr lang="en-US" sz="2000" dirty="0">
                <a:solidFill>
                  <a:schemeClr val="tx1">
                    <a:lumMod val="50000"/>
                    <a:lumOff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lumOff val="50000"/>
                  </a:schemeClr>
                </a:solidFill>
                <a:latin typeface="Times New Roman" panose="02020603050405020304" pitchFamily="18" charset="0"/>
                <a:cs typeface="Times New Roman" panose="02020603050405020304" pitchFamily="18" charset="0"/>
              </a:rPr>
              <a:t>tố</a:t>
            </a:r>
            <a:r>
              <a:rPr lang="en-US" sz="2000" dirty="0">
                <a:solidFill>
                  <a:schemeClr val="tx1">
                    <a:lumMod val="50000"/>
                    <a:lumOff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lumOff val="50000"/>
                  </a:schemeClr>
                </a:solidFill>
                <a:latin typeface="Times New Roman" panose="02020603050405020304" pitchFamily="18" charset="0"/>
                <a:cs typeface="Times New Roman" panose="02020603050405020304" pitchFamily="18" charset="0"/>
              </a:rPr>
              <a:t>nguy</a:t>
            </a:r>
            <a:r>
              <a:rPr lang="en-US" sz="2000" dirty="0">
                <a:solidFill>
                  <a:schemeClr val="tx1">
                    <a:lumMod val="50000"/>
                    <a:lumOff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lumOff val="50000"/>
                  </a:schemeClr>
                </a:solidFill>
                <a:latin typeface="Times New Roman" panose="02020603050405020304" pitchFamily="18" charset="0"/>
                <a:cs typeface="Times New Roman" panose="02020603050405020304" pitchFamily="18" charset="0"/>
              </a:rPr>
              <a:t>cơ</a:t>
            </a:r>
            <a:r>
              <a:rPr lang="en-US" sz="2000" dirty="0">
                <a:solidFill>
                  <a:schemeClr val="tx1">
                    <a:lumMod val="50000"/>
                    <a:lumOff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lumOff val="50000"/>
                  </a:schemeClr>
                </a:solidFill>
                <a:latin typeface="Times New Roman" panose="02020603050405020304" pitchFamily="18" charset="0"/>
                <a:cs typeface="Times New Roman" panose="02020603050405020304" pitchFamily="18" charset="0"/>
              </a:rPr>
              <a:t>của</a:t>
            </a:r>
            <a:r>
              <a:rPr lang="en-US" sz="2000" dirty="0">
                <a:solidFill>
                  <a:schemeClr val="tx1">
                    <a:lumMod val="50000"/>
                    <a:lumOff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lumOff val="50000"/>
                  </a:schemeClr>
                </a:solidFill>
                <a:latin typeface="Times New Roman" panose="02020603050405020304" pitchFamily="18" charset="0"/>
                <a:cs typeface="Times New Roman" panose="02020603050405020304" pitchFamily="18" charset="0"/>
              </a:rPr>
              <a:t>bệnh</a:t>
            </a:r>
            <a:r>
              <a:rPr lang="en-US" sz="2000" dirty="0">
                <a:solidFill>
                  <a:schemeClr val="tx1">
                    <a:lumMod val="50000"/>
                    <a:lumOff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lumOff val="50000"/>
                  </a:schemeClr>
                </a:solidFill>
                <a:latin typeface="Times New Roman" panose="02020603050405020304" pitchFamily="18" charset="0"/>
                <a:cs typeface="Times New Roman" panose="02020603050405020304" pitchFamily="18" charset="0"/>
              </a:rPr>
              <a:t>tiểu</a:t>
            </a:r>
            <a:r>
              <a:rPr lang="en-US" sz="2000" dirty="0">
                <a:solidFill>
                  <a:schemeClr val="tx1">
                    <a:lumMod val="50000"/>
                    <a:lumOff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lumOff val="50000"/>
                  </a:schemeClr>
                </a:solidFill>
                <a:latin typeface="Times New Roman" panose="02020603050405020304" pitchFamily="18" charset="0"/>
                <a:cs typeface="Times New Roman" panose="02020603050405020304" pitchFamily="18" charset="0"/>
              </a:rPr>
              <a:t>đường</a:t>
            </a:r>
            <a:r>
              <a:rPr lang="en-US" sz="2000" dirty="0">
                <a:solidFill>
                  <a:schemeClr val="tx1">
                    <a:lumMod val="50000"/>
                    <a:lumOff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lumOff val="50000"/>
                  </a:schemeClr>
                </a:solidFill>
                <a:latin typeface="Times New Roman" panose="02020603050405020304" pitchFamily="18" charset="0"/>
                <a:cs typeface="Times New Roman" panose="02020603050405020304" pitchFamily="18" charset="0"/>
              </a:rPr>
              <a:t>thông</a:t>
            </a:r>
            <a:r>
              <a:rPr lang="en-US" sz="2000" dirty="0">
                <a:solidFill>
                  <a:schemeClr val="tx1">
                    <a:lumMod val="50000"/>
                    <a:lumOff val="50000"/>
                  </a:schemeClr>
                </a:solidFill>
                <a:latin typeface="Times New Roman" panose="02020603050405020304" pitchFamily="18" charset="0"/>
                <a:cs typeface="Times New Roman" panose="02020603050405020304" pitchFamily="18" charset="0"/>
              </a:rPr>
              <a:t> qua </a:t>
            </a:r>
            <a:r>
              <a:rPr lang="en-US" sz="2000" dirty="0" err="1">
                <a:solidFill>
                  <a:schemeClr val="tx1">
                    <a:lumMod val="50000"/>
                    <a:lumOff val="50000"/>
                  </a:schemeClr>
                </a:solidFill>
                <a:latin typeface="Times New Roman" panose="02020603050405020304" pitchFamily="18" charset="0"/>
                <a:cs typeface="Times New Roman" panose="02020603050405020304" pitchFamily="18" charset="0"/>
              </a:rPr>
              <a:t>phân</a:t>
            </a:r>
            <a:r>
              <a:rPr lang="en-US" sz="2000" dirty="0">
                <a:solidFill>
                  <a:schemeClr val="tx1">
                    <a:lumMod val="50000"/>
                    <a:lumOff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lumOff val="50000"/>
                  </a:schemeClr>
                </a:solidFill>
                <a:latin typeface="Times New Roman" panose="02020603050405020304" pitchFamily="18" charset="0"/>
                <a:cs typeface="Times New Roman" panose="02020603050405020304" pitchFamily="18" charset="0"/>
              </a:rPr>
              <a:t>tích</a:t>
            </a:r>
            <a:r>
              <a:rPr lang="en-US" sz="2000" dirty="0">
                <a:solidFill>
                  <a:schemeClr val="tx1">
                    <a:lumMod val="50000"/>
                    <a:lumOff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lumOff val="50000"/>
                  </a:schemeClr>
                </a:solidFill>
                <a:latin typeface="Times New Roman" panose="02020603050405020304" pitchFamily="18" charset="0"/>
                <a:cs typeface="Times New Roman" panose="02020603050405020304" pitchFamily="18" charset="0"/>
              </a:rPr>
              <a:t>dữ</a:t>
            </a:r>
            <a:r>
              <a:rPr lang="en-US" sz="2000" dirty="0">
                <a:solidFill>
                  <a:schemeClr val="tx1">
                    <a:lumMod val="50000"/>
                    <a:lumOff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lumOff val="50000"/>
                  </a:schemeClr>
                </a:solidFill>
                <a:latin typeface="Times New Roman" panose="02020603050405020304" pitchFamily="18" charset="0"/>
                <a:cs typeface="Times New Roman" panose="02020603050405020304" pitchFamily="18" charset="0"/>
              </a:rPr>
              <a:t>liệu</a:t>
            </a:r>
            <a:endParaRPr lang="en-US" sz="20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0B5D02AB-61E0-755D-261F-F2C1EF5333F1}"/>
              </a:ext>
            </a:extLst>
          </p:cNvPr>
          <p:cNvSpPr/>
          <p:nvPr/>
        </p:nvSpPr>
        <p:spPr>
          <a:xfrm>
            <a:off x="4002024" y="3275273"/>
            <a:ext cx="4187952" cy="311810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2400" b="1" dirty="0">
                <a:solidFill>
                  <a:schemeClr val="tx1"/>
                </a:solidFill>
              </a:rPr>
              <a:t>Thành </a:t>
            </a:r>
            <a:r>
              <a:rPr lang="en-US" sz="2400" b="1" dirty="0" err="1">
                <a:solidFill>
                  <a:schemeClr val="tx1"/>
                </a:solidFill>
              </a:rPr>
              <a:t>viên</a:t>
            </a:r>
            <a:r>
              <a:rPr lang="en-US" sz="2400" b="1" dirty="0">
                <a:solidFill>
                  <a:schemeClr val="tx1"/>
                </a:solidFill>
              </a:rPr>
              <a:t> </a:t>
            </a:r>
            <a:r>
              <a:rPr lang="en-US" sz="2400" b="1" dirty="0" err="1">
                <a:solidFill>
                  <a:schemeClr val="tx1"/>
                </a:solidFill>
              </a:rPr>
              <a:t>nhóm</a:t>
            </a:r>
            <a:r>
              <a:rPr lang="en-US" sz="2400" b="1" dirty="0">
                <a:solidFill>
                  <a:schemeClr val="tx1"/>
                </a:solidFill>
              </a:rPr>
              <a:t>:</a:t>
            </a:r>
            <a:br>
              <a:rPr lang="en-US" sz="2400" dirty="0">
                <a:solidFill>
                  <a:schemeClr val="tx1"/>
                </a:solidFill>
              </a:rPr>
            </a:br>
            <a:r>
              <a:rPr lang="en-US" sz="2400" dirty="0" err="1">
                <a:solidFill>
                  <a:schemeClr val="tx1"/>
                </a:solidFill>
              </a:rPr>
              <a:t>Trần</a:t>
            </a:r>
            <a:r>
              <a:rPr lang="en-US" sz="2400" dirty="0">
                <a:solidFill>
                  <a:schemeClr val="tx1"/>
                </a:solidFill>
              </a:rPr>
              <a:t> </a:t>
            </a:r>
            <a:r>
              <a:rPr lang="en-US" sz="2400" dirty="0" err="1">
                <a:solidFill>
                  <a:schemeClr val="tx1"/>
                </a:solidFill>
              </a:rPr>
              <a:t>Đại</a:t>
            </a:r>
            <a:r>
              <a:rPr lang="en-US" sz="2400" dirty="0">
                <a:solidFill>
                  <a:schemeClr val="tx1"/>
                </a:solidFill>
              </a:rPr>
              <a:t> Thắng</a:t>
            </a:r>
            <a:br>
              <a:rPr lang="en-US" sz="2400" dirty="0">
                <a:solidFill>
                  <a:schemeClr val="tx1"/>
                </a:solidFill>
              </a:rPr>
            </a:br>
            <a:r>
              <a:rPr lang="en-US" sz="2400" dirty="0">
                <a:solidFill>
                  <a:schemeClr val="tx1"/>
                </a:solidFill>
              </a:rPr>
              <a:t>Nguyễn Tuấn Đạt</a:t>
            </a:r>
            <a:br>
              <a:rPr lang="en-US" sz="2400" dirty="0">
                <a:solidFill>
                  <a:schemeClr val="tx1"/>
                </a:solidFill>
              </a:rPr>
            </a:br>
            <a:r>
              <a:rPr lang="en-US" sz="2400" dirty="0">
                <a:solidFill>
                  <a:schemeClr val="tx1"/>
                </a:solidFill>
              </a:rPr>
              <a:t>Châu Hải Đăng</a:t>
            </a:r>
          </a:p>
        </p:txBody>
      </p:sp>
    </p:spTree>
    <p:extLst>
      <p:ext uri="{BB962C8B-B14F-4D97-AF65-F5344CB8AC3E}">
        <p14:creationId xmlns:p14="http://schemas.microsoft.com/office/powerpoint/2010/main" val="766525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4F2D460-AE2E-AD3C-A46B-FEF1ED7EB3D7}"/>
            </a:ext>
          </a:extLst>
        </p:cNvPr>
        <p:cNvGrpSpPr/>
        <p:nvPr/>
      </p:nvGrpSpPr>
      <p:grpSpPr>
        <a:xfrm>
          <a:off x="0" y="0"/>
          <a:ext cx="0" cy="0"/>
          <a:chOff x="0" y="0"/>
          <a:chExt cx="0" cy="0"/>
        </a:xfrm>
      </p:grpSpPr>
      <p:sp useBgFill="1">
        <p:nvSpPr>
          <p:cNvPr id="101" name="Rectangle 100">
            <a:extLst>
              <a:ext uri="{FF2B5EF4-FFF2-40B4-BE49-F238E27FC236}">
                <a16:creationId xmlns:a16="http://schemas.microsoft.com/office/drawing/2014/main" id="{4EBA783E-F7DB-D2E4-3FBA-B0027A1FB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Freeform: Shape 102">
            <a:extLst>
              <a:ext uri="{FF2B5EF4-FFF2-40B4-BE49-F238E27FC236}">
                <a16:creationId xmlns:a16="http://schemas.microsoft.com/office/drawing/2014/main" id="{373B5657-545B-BF84-1A71-812914E9AB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TextBox 72">
            <a:extLst>
              <a:ext uri="{FF2B5EF4-FFF2-40B4-BE49-F238E27FC236}">
                <a16:creationId xmlns:a16="http://schemas.microsoft.com/office/drawing/2014/main" id="{5524A150-C5A9-3F09-BCC9-ED3B78844197}"/>
              </a:ext>
            </a:extLst>
          </p:cNvPr>
          <p:cNvSpPr txBox="1"/>
          <p:nvPr/>
        </p:nvSpPr>
        <p:spPr>
          <a:xfrm>
            <a:off x="0" y="301430"/>
            <a:ext cx="5122343" cy="279516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400" b="1" kern="1200" dirty="0" err="1">
                <a:solidFill>
                  <a:schemeClr val="tx1"/>
                </a:solidFill>
                <a:latin typeface="+mj-lt"/>
                <a:ea typeface="+mj-ea"/>
                <a:cs typeface="+mj-cs"/>
              </a:rPr>
              <a:t>Tổng</a:t>
            </a:r>
            <a:r>
              <a:rPr lang="en-US" sz="4400" b="1" kern="1200" dirty="0">
                <a:solidFill>
                  <a:schemeClr val="tx1"/>
                </a:solidFill>
                <a:latin typeface="+mj-lt"/>
                <a:ea typeface="+mj-ea"/>
                <a:cs typeface="+mj-cs"/>
              </a:rPr>
              <a:t> </a:t>
            </a:r>
            <a:r>
              <a:rPr lang="en-US" sz="4400" b="1" kern="1200" dirty="0" err="1">
                <a:solidFill>
                  <a:schemeClr val="tx1"/>
                </a:solidFill>
                <a:latin typeface="+mj-lt"/>
                <a:ea typeface="+mj-ea"/>
                <a:cs typeface="+mj-cs"/>
              </a:rPr>
              <a:t>quan</a:t>
            </a:r>
            <a:r>
              <a:rPr lang="en-US" sz="4400" b="1" kern="1200" dirty="0">
                <a:solidFill>
                  <a:schemeClr val="tx1"/>
                </a:solidFill>
                <a:latin typeface="+mj-lt"/>
                <a:ea typeface="+mj-ea"/>
                <a:cs typeface="+mj-cs"/>
              </a:rPr>
              <a:t> </a:t>
            </a:r>
            <a:r>
              <a:rPr lang="en-US" sz="4400" b="1" kern="1200" dirty="0" err="1">
                <a:solidFill>
                  <a:schemeClr val="tx1"/>
                </a:solidFill>
                <a:latin typeface="+mj-lt"/>
                <a:ea typeface="+mj-ea"/>
                <a:cs typeface="+mj-cs"/>
              </a:rPr>
              <a:t>về</a:t>
            </a:r>
            <a:r>
              <a:rPr lang="en-US" sz="4400" b="1" kern="1200" dirty="0">
                <a:solidFill>
                  <a:schemeClr val="tx1"/>
                </a:solidFill>
                <a:latin typeface="+mj-lt"/>
                <a:ea typeface="+mj-ea"/>
                <a:cs typeface="+mj-cs"/>
              </a:rPr>
              <a:t> </a:t>
            </a:r>
            <a:r>
              <a:rPr lang="en-US" sz="4400" b="1" kern="1200" dirty="0" err="1">
                <a:solidFill>
                  <a:schemeClr val="tx1"/>
                </a:solidFill>
                <a:latin typeface="+mj-lt"/>
                <a:ea typeface="+mj-ea"/>
                <a:cs typeface="+mj-cs"/>
              </a:rPr>
              <a:t>dữ</a:t>
            </a:r>
            <a:r>
              <a:rPr lang="en-US" sz="4400" b="1" kern="1200" dirty="0">
                <a:solidFill>
                  <a:schemeClr val="tx1"/>
                </a:solidFill>
                <a:latin typeface="+mj-lt"/>
                <a:ea typeface="+mj-ea"/>
                <a:cs typeface="+mj-cs"/>
              </a:rPr>
              <a:t> </a:t>
            </a:r>
            <a:r>
              <a:rPr lang="en-US" sz="4400" b="1" kern="1200" dirty="0" err="1">
                <a:solidFill>
                  <a:schemeClr val="tx1"/>
                </a:solidFill>
                <a:latin typeface="+mj-lt"/>
                <a:ea typeface="+mj-ea"/>
                <a:cs typeface="+mj-cs"/>
              </a:rPr>
              <a:t>liệu</a:t>
            </a:r>
            <a:r>
              <a:rPr lang="en-US" sz="4400" b="1" kern="1200" dirty="0">
                <a:solidFill>
                  <a:schemeClr val="tx1"/>
                </a:solidFill>
                <a:latin typeface="+mj-lt"/>
                <a:ea typeface="+mj-ea"/>
                <a:cs typeface="+mj-cs"/>
              </a:rPr>
              <a:t>:</a:t>
            </a:r>
          </a:p>
        </p:txBody>
      </p:sp>
      <p:sp>
        <p:nvSpPr>
          <p:cNvPr id="5" name="TextBox 4">
            <a:extLst>
              <a:ext uri="{FF2B5EF4-FFF2-40B4-BE49-F238E27FC236}">
                <a16:creationId xmlns:a16="http://schemas.microsoft.com/office/drawing/2014/main" id="{50371F29-9A6C-84DD-EAD8-882CA6380A1F}"/>
              </a:ext>
            </a:extLst>
          </p:cNvPr>
          <p:cNvSpPr txBox="1"/>
          <p:nvPr/>
        </p:nvSpPr>
        <p:spPr>
          <a:xfrm>
            <a:off x="359826" y="3398020"/>
            <a:ext cx="4402689" cy="1136843"/>
          </a:xfrm>
          <a:prstGeom prst="rect">
            <a:avLst/>
          </a:prstGeom>
        </p:spPr>
        <p:txBody>
          <a:bodyPr vert="horz" lIns="91440" tIns="45720" rIns="91440" bIns="45720" rtlCol="0">
            <a:normAutofit/>
          </a:bodyPr>
          <a:lstStyle/>
          <a:p>
            <a:pPr algn="ctr">
              <a:lnSpc>
                <a:spcPct val="90000"/>
              </a:lnSpc>
              <a:spcBef>
                <a:spcPts val="1000"/>
              </a:spcBef>
              <a:spcAft>
                <a:spcPts val="600"/>
              </a:spcAft>
            </a:pPr>
            <a:r>
              <a:rPr lang="en-US" sz="2400" dirty="0" err="1"/>
              <a:t>Không</a:t>
            </a:r>
            <a:r>
              <a:rPr lang="en-US" sz="2400" dirty="0"/>
              <a:t> </a:t>
            </a:r>
            <a:r>
              <a:rPr lang="en-US" sz="2400" dirty="0" err="1"/>
              <a:t>có</a:t>
            </a:r>
            <a:r>
              <a:rPr lang="en-US" sz="2400" dirty="0"/>
              <a:t> </a:t>
            </a:r>
            <a:r>
              <a:rPr lang="en-US" sz="2400" dirty="0" err="1"/>
              <a:t>giá</a:t>
            </a:r>
            <a:r>
              <a:rPr lang="en-US" sz="2400" dirty="0"/>
              <a:t> </a:t>
            </a:r>
            <a:r>
              <a:rPr lang="en-US" sz="2400" dirty="0" err="1"/>
              <a:t>trị</a:t>
            </a:r>
            <a:r>
              <a:rPr lang="en-US" sz="2400" dirty="0"/>
              <a:t> null </a:t>
            </a:r>
            <a:r>
              <a:rPr lang="en-US" sz="2400" dirty="0" err="1"/>
              <a:t>tuy</a:t>
            </a:r>
            <a:r>
              <a:rPr lang="en-US" sz="2400" dirty="0"/>
              <a:t> </a:t>
            </a:r>
            <a:r>
              <a:rPr lang="en-US" sz="2400" dirty="0" err="1"/>
              <a:t>nhiên</a:t>
            </a:r>
            <a:r>
              <a:rPr lang="en-US" sz="2400" dirty="0"/>
              <a:t> </a:t>
            </a:r>
            <a:r>
              <a:rPr lang="en-US" sz="2400" dirty="0" err="1"/>
              <a:t>một</a:t>
            </a:r>
            <a:r>
              <a:rPr lang="en-US" sz="2400" dirty="0"/>
              <a:t> </a:t>
            </a:r>
            <a:r>
              <a:rPr lang="en-US" sz="2400" dirty="0" err="1"/>
              <a:t>số</a:t>
            </a:r>
            <a:r>
              <a:rPr lang="en-US" sz="2400" dirty="0"/>
              <a:t> </a:t>
            </a:r>
            <a:r>
              <a:rPr lang="en-US" sz="2400" dirty="0" err="1"/>
              <a:t>biến</a:t>
            </a:r>
            <a:r>
              <a:rPr lang="en-US" sz="2400" dirty="0"/>
              <a:t> = 0 </a:t>
            </a:r>
            <a:r>
              <a:rPr lang="en-US" sz="2400" dirty="0" err="1"/>
              <a:t>là</a:t>
            </a:r>
            <a:r>
              <a:rPr lang="en-US" sz="2400" dirty="0"/>
              <a:t> </a:t>
            </a:r>
            <a:r>
              <a:rPr lang="en-US" sz="2400" dirty="0" err="1"/>
              <a:t>giá</a:t>
            </a:r>
            <a:r>
              <a:rPr lang="en-US" sz="2400" dirty="0"/>
              <a:t> </a:t>
            </a:r>
            <a:r>
              <a:rPr lang="en-US" sz="2400" dirty="0" err="1"/>
              <a:t>trị</a:t>
            </a:r>
            <a:r>
              <a:rPr lang="en-US" sz="2400" dirty="0"/>
              <a:t> </a:t>
            </a:r>
            <a:r>
              <a:rPr lang="en-US" sz="2400" dirty="0" err="1"/>
              <a:t>bị</a:t>
            </a:r>
            <a:r>
              <a:rPr lang="en-US" sz="2400" dirty="0"/>
              <a:t> </a:t>
            </a:r>
            <a:r>
              <a:rPr lang="en-US" sz="2400" dirty="0" err="1"/>
              <a:t>thiếu</a:t>
            </a:r>
            <a:r>
              <a:rPr lang="en-US" sz="2400" kern="1200" dirty="0">
                <a:solidFill>
                  <a:schemeClr val="tx1"/>
                </a:solidFill>
                <a:latin typeface="+mn-lt"/>
                <a:ea typeface="+mn-ea"/>
                <a:cs typeface="+mn-cs"/>
              </a:rPr>
              <a:t>.</a:t>
            </a:r>
          </a:p>
        </p:txBody>
      </p:sp>
      <p:pic>
        <p:nvPicPr>
          <p:cNvPr id="3" name="Picture 2">
            <a:extLst>
              <a:ext uri="{FF2B5EF4-FFF2-40B4-BE49-F238E27FC236}">
                <a16:creationId xmlns:a16="http://schemas.microsoft.com/office/drawing/2014/main" id="{B1CD6EF9-7DD1-0BFA-A15E-8D6B8A90F3BE}"/>
              </a:ext>
            </a:extLst>
          </p:cNvPr>
          <p:cNvPicPr>
            <a:picLocks noChangeAspect="1"/>
          </p:cNvPicPr>
          <p:nvPr/>
        </p:nvPicPr>
        <p:blipFill>
          <a:blip r:embed="rId2"/>
          <a:stretch>
            <a:fillRect/>
          </a:stretch>
        </p:blipFill>
        <p:spPr>
          <a:xfrm>
            <a:off x="5802085" y="1040860"/>
            <a:ext cx="6325133" cy="5026732"/>
          </a:xfrm>
          <a:prstGeom prst="rect">
            <a:avLst/>
          </a:prstGeom>
        </p:spPr>
      </p:pic>
    </p:spTree>
    <p:extLst>
      <p:ext uri="{BB962C8B-B14F-4D97-AF65-F5344CB8AC3E}">
        <p14:creationId xmlns:p14="http://schemas.microsoft.com/office/powerpoint/2010/main" val="2437651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BDFF120-EB63-6DA0-9F9F-DEF40360DD3C}"/>
            </a:ext>
          </a:extLst>
        </p:cNvPr>
        <p:cNvGrpSpPr/>
        <p:nvPr/>
      </p:nvGrpSpPr>
      <p:grpSpPr>
        <a:xfrm>
          <a:off x="0" y="0"/>
          <a:ext cx="0" cy="0"/>
          <a:chOff x="0" y="0"/>
          <a:chExt cx="0" cy="0"/>
        </a:xfrm>
      </p:grpSpPr>
      <p:sp useBgFill="1">
        <p:nvSpPr>
          <p:cNvPr id="101" name="Rectangle 100">
            <a:extLst>
              <a:ext uri="{FF2B5EF4-FFF2-40B4-BE49-F238E27FC236}">
                <a16:creationId xmlns:a16="http://schemas.microsoft.com/office/drawing/2014/main" id="{15E8B28D-81C6-D17B-1370-F4A9FB225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Freeform: Shape 102">
            <a:extLst>
              <a:ext uri="{FF2B5EF4-FFF2-40B4-BE49-F238E27FC236}">
                <a16:creationId xmlns:a16="http://schemas.microsoft.com/office/drawing/2014/main" id="{7B98E3D5-8F63-071E-C850-AEB91B4610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TextBox 72">
            <a:extLst>
              <a:ext uri="{FF2B5EF4-FFF2-40B4-BE49-F238E27FC236}">
                <a16:creationId xmlns:a16="http://schemas.microsoft.com/office/drawing/2014/main" id="{4DACD573-F484-4463-A0CC-CF854DF0CC2F}"/>
              </a:ext>
            </a:extLst>
          </p:cNvPr>
          <p:cNvSpPr txBox="1"/>
          <p:nvPr/>
        </p:nvSpPr>
        <p:spPr>
          <a:xfrm>
            <a:off x="0" y="301430"/>
            <a:ext cx="5122343" cy="279516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400" b="1" kern="1200" dirty="0" err="1">
                <a:solidFill>
                  <a:schemeClr val="tx1"/>
                </a:solidFill>
                <a:latin typeface="+mj-lt"/>
                <a:ea typeface="+mj-ea"/>
                <a:cs typeface="+mj-cs"/>
              </a:rPr>
              <a:t>Tổng</a:t>
            </a:r>
            <a:r>
              <a:rPr lang="en-US" sz="4400" b="1" kern="1200" dirty="0">
                <a:solidFill>
                  <a:schemeClr val="tx1"/>
                </a:solidFill>
                <a:latin typeface="+mj-lt"/>
                <a:ea typeface="+mj-ea"/>
                <a:cs typeface="+mj-cs"/>
              </a:rPr>
              <a:t> </a:t>
            </a:r>
            <a:r>
              <a:rPr lang="en-US" sz="4400" b="1" kern="1200" dirty="0" err="1">
                <a:solidFill>
                  <a:schemeClr val="tx1"/>
                </a:solidFill>
                <a:latin typeface="+mj-lt"/>
                <a:ea typeface="+mj-ea"/>
                <a:cs typeface="+mj-cs"/>
              </a:rPr>
              <a:t>quan</a:t>
            </a:r>
            <a:r>
              <a:rPr lang="en-US" sz="4400" b="1" kern="1200" dirty="0">
                <a:solidFill>
                  <a:schemeClr val="tx1"/>
                </a:solidFill>
                <a:latin typeface="+mj-lt"/>
                <a:ea typeface="+mj-ea"/>
                <a:cs typeface="+mj-cs"/>
              </a:rPr>
              <a:t> </a:t>
            </a:r>
            <a:r>
              <a:rPr lang="en-US" sz="4400" b="1" kern="1200" dirty="0" err="1">
                <a:solidFill>
                  <a:schemeClr val="tx1"/>
                </a:solidFill>
                <a:latin typeface="+mj-lt"/>
                <a:ea typeface="+mj-ea"/>
                <a:cs typeface="+mj-cs"/>
              </a:rPr>
              <a:t>về</a:t>
            </a:r>
            <a:r>
              <a:rPr lang="en-US" sz="4400" b="1" kern="1200" dirty="0">
                <a:solidFill>
                  <a:schemeClr val="tx1"/>
                </a:solidFill>
                <a:latin typeface="+mj-lt"/>
                <a:ea typeface="+mj-ea"/>
                <a:cs typeface="+mj-cs"/>
              </a:rPr>
              <a:t> </a:t>
            </a:r>
            <a:r>
              <a:rPr lang="en-US" sz="4400" b="1" kern="1200" dirty="0" err="1">
                <a:solidFill>
                  <a:schemeClr val="tx1"/>
                </a:solidFill>
                <a:latin typeface="+mj-lt"/>
                <a:ea typeface="+mj-ea"/>
                <a:cs typeface="+mj-cs"/>
              </a:rPr>
              <a:t>dữ</a:t>
            </a:r>
            <a:r>
              <a:rPr lang="en-US" sz="4400" b="1" kern="1200" dirty="0">
                <a:solidFill>
                  <a:schemeClr val="tx1"/>
                </a:solidFill>
                <a:latin typeface="+mj-lt"/>
                <a:ea typeface="+mj-ea"/>
                <a:cs typeface="+mj-cs"/>
              </a:rPr>
              <a:t> </a:t>
            </a:r>
            <a:r>
              <a:rPr lang="en-US" sz="4400" b="1" kern="1200" dirty="0" err="1">
                <a:solidFill>
                  <a:schemeClr val="tx1"/>
                </a:solidFill>
                <a:latin typeface="+mj-lt"/>
                <a:ea typeface="+mj-ea"/>
                <a:cs typeface="+mj-cs"/>
              </a:rPr>
              <a:t>liệu</a:t>
            </a:r>
            <a:r>
              <a:rPr lang="en-US" sz="4400" b="1" kern="1200" dirty="0">
                <a:solidFill>
                  <a:schemeClr val="tx1"/>
                </a:solidFill>
                <a:latin typeface="+mj-lt"/>
                <a:ea typeface="+mj-ea"/>
                <a:cs typeface="+mj-cs"/>
              </a:rPr>
              <a:t>:</a:t>
            </a:r>
          </a:p>
        </p:txBody>
      </p:sp>
      <p:sp>
        <p:nvSpPr>
          <p:cNvPr id="5" name="TextBox 4">
            <a:extLst>
              <a:ext uri="{FF2B5EF4-FFF2-40B4-BE49-F238E27FC236}">
                <a16:creationId xmlns:a16="http://schemas.microsoft.com/office/drawing/2014/main" id="{C37DCED5-F579-BC56-1B25-B75FDD680940}"/>
              </a:ext>
            </a:extLst>
          </p:cNvPr>
          <p:cNvSpPr txBox="1"/>
          <p:nvPr/>
        </p:nvSpPr>
        <p:spPr>
          <a:xfrm>
            <a:off x="359826" y="3398020"/>
            <a:ext cx="4402689" cy="1136843"/>
          </a:xfrm>
          <a:prstGeom prst="rect">
            <a:avLst/>
          </a:prstGeom>
        </p:spPr>
        <p:txBody>
          <a:bodyPr vert="horz" lIns="91440" tIns="45720" rIns="91440" bIns="45720" rtlCol="0">
            <a:normAutofit/>
          </a:bodyPr>
          <a:lstStyle/>
          <a:p>
            <a:pPr algn="ctr">
              <a:lnSpc>
                <a:spcPct val="90000"/>
              </a:lnSpc>
              <a:spcBef>
                <a:spcPts val="1000"/>
              </a:spcBef>
              <a:spcAft>
                <a:spcPts val="600"/>
              </a:spcAft>
            </a:pPr>
            <a:r>
              <a:rPr lang="en-US" sz="2400" dirty="0" err="1"/>
              <a:t>Loại</a:t>
            </a:r>
            <a:r>
              <a:rPr lang="en-US" sz="2400" dirty="0"/>
              <a:t> </a:t>
            </a:r>
            <a:r>
              <a:rPr lang="en-US" sz="2400" dirty="0" err="1"/>
              <a:t>bỏ</a:t>
            </a:r>
            <a:r>
              <a:rPr lang="en-US" sz="2400" dirty="0"/>
              <a:t> </a:t>
            </a:r>
            <a:r>
              <a:rPr lang="en-US" sz="2400" dirty="0" err="1"/>
              <a:t>các</a:t>
            </a:r>
            <a:r>
              <a:rPr lang="en-US" sz="2400" dirty="0"/>
              <a:t> </a:t>
            </a:r>
            <a:r>
              <a:rPr lang="en-US" sz="2400" dirty="0" err="1"/>
              <a:t>dòng</a:t>
            </a:r>
            <a:r>
              <a:rPr lang="en-US" sz="2400" dirty="0"/>
              <a:t> </a:t>
            </a:r>
            <a:r>
              <a:rPr lang="en-US" sz="2400" dirty="0" err="1"/>
              <a:t>có</a:t>
            </a:r>
            <a:r>
              <a:rPr lang="en-US" sz="2400" dirty="0"/>
              <a:t> </a:t>
            </a:r>
            <a:r>
              <a:rPr lang="en-US" sz="2400" dirty="0" err="1"/>
              <a:t>giá</a:t>
            </a:r>
            <a:r>
              <a:rPr lang="en-US" sz="2400" dirty="0"/>
              <a:t> </a:t>
            </a:r>
            <a:r>
              <a:rPr lang="en-US" sz="2400" dirty="0" err="1"/>
              <a:t>trị</a:t>
            </a:r>
            <a:r>
              <a:rPr lang="en-US" sz="2400" dirty="0"/>
              <a:t> </a:t>
            </a:r>
            <a:r>
              <a:rPr lang="en-US" sz="2400" dirty="0" err="1"/>
              <a:t>thiếu</a:t>
            </a:r>
            <a:r>
              <a:rPr lang="en-US" sz="2400" dirty="0"/>
              <a:t>. </a:t>
            </a:r>
            <a:r>
              <a:rPr lang="en-US" sz="2400" dirty="0" err="1"/>
              <a:t>Còn</a:t>
            </a:r>
            <a:r>
              <a:rPr lang="en-US" sz="2400" dirty="0"/>
              <a:t> </a:t>
            </a:r>
            <a:r>
              <a:rPr lang="en-US" sz="2400" dirty="0" err="1"/>
              <a:t>lại</a:t>
            </a:r>
            <a:r>
              <a:rPr lang="en-US" sz="2400" dirty="0"/>
              <a:t> 392 </a:t>
            </a:r>
            <a:r>
              <a:rPr lang="en-US" sz="2400" dirty="0" err="1"/>
              <a:t>dòng</a:t>
            </a:r>
            <a:endParaRPr lang="en-US" sz="2400" kern="1200" dirty="0">
              <a:solidFill>
                <a:schemeClr val="tx1"/>
              </a:solidFill>
              <a:latin typeface="+mn-lt"/>
              <a:ea typeface="+mn-ea"/>
              <a:cs typeface="+mn-cs"/>
            </a:endParaRPr>
          </a:p>
        </p:txBody>
      </p:sp>
      <p:pic>
        <p:nvPicPr>
          <p:cNvPr id="4" name="Picture 3">
            <a:extLst>
              <a:ext uri="{FF2B5EF4-FFF2-40B4-BE49-F238E27FC236}">
                <a16:creationId xmlns:a16="http://schemas.microsoft.com/office/drawing/2014/main" id="{81A01E90-198D-2D92-1737-6B119FA1D26F}"/>
              </a:ext>
            </a:extLst>
          </p:cNvPr>
          <p:cNvPicPr>
            <a:picLocks noChangeAspect="1"/>
          </p:cNvPicPr>
          <p:nvPr/>
        </p:nvPicPr>
        <p:blipFill>
          <a:blip r:embed="rId2"/>
          <a:stretch>
            <a:fillRect/>
          </a:stretch>
        </p:blipFill>
        <p:spPr>
          <a:xfrm>
            <a:off x="5802086" y="1399892"/>
            <a:ext cx="6157608" cy="4058216"/>
          </a:xfrm>
          <a:prstGeom prst="rect">
            <a:avLst/>
          </a:prstGeom>
        </p:spPr>
      </p:pic>
    </p:spTree>
    <p:extLst>
      <p:ext uri="{BB962C8B-B14F-4D97-AF65-F5344CB8AC3E}">
        <p14:creationId xmlns:p14="http://schemas.microsoft.com/office/powerpoint/2010/main" val="2095589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Rectangle 25">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05D173B-CF47-06C2-4D34-F9038BDF0746}"/>
              </a:ext>
            </a:extLst>
          </p:cNvPr>
          <p:cNvSpPr txBox="1"/>
          <p:nvPr/>
        </p:nvSpPr>
        <p:spPr>
          <a:xfrm>
            <a:off x="466722" y="586855"/>
            <a:ext cx="3201366" cy="3387497"/>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4000" b="1" kern="1200">
                <a:solidFill>
                  <a:srgbClr val="FFFFFF"/>
                </a:solidFill>
                <a:latin typeface="+mj-lt"/>
                <a:ea typeface="+mj-ea"/>
                <a:cs typeface="+mj-cs"/>
              </a:rPr>
              <a:t>Phân tích đơn biến</a:t>
            </a:r>
          </a:p>
        </p:txBody>
      </p:sp>
      <p:sp>
        <p:nvSpPr>
          <p:cNvPr id="9" name="TextBox 8">
            <a:extLst>
              <a:ext uri="{FF2B5EF4-FFF2-40B4-BE49-F238E27FC236}">
                <a16:creationId xmlns:a16="http://schemas.microsoft.com/office/drawing/2014/main" id="{0683394C-3865-48B5-201F-C26E5B2D4709}"/>
              </a:ext>
            </a:extLst>
          </p:cNvPr>
          <p:cNvSpPr txBox="1"/>
          <p:nvPr/>
        </p:nvSpPr>
        <p:spPr>
          <a:xfrm>
            <a:off x="4810259" y="649480"/>
            <a:ext cx="6555347" cy="5546047"/>
          </a:xfrm>
          <a:prstGeom prst="rect">
            <a:avLst/>
          </a:prstGeom>
        </p:spPr>
        <p:txBody>
          <a:bodyPr vert="horz" lIns="91440" tIns="45720" rIns="91440" bIns="45720" rtlCol="0" anchor="ctr">
            <a:normAutofit/>
          </a:bodyPr>
          <a:lstStyle/>
          <a:p>
            <a:pPr>
              <a:lnSpc>
                <a:spcPct val="90000"/>
              </a:lnSpc>
              <a:spcAft>
                <a:spcPts val="600"/>
              </a:spcAft>
            </a:pPr>
            <a:r>
              <a:rPr lang="en-US" sz="2000" b="1" dirty="0"/>
              <a:t>Trong </a:t>
            </a:r>
            <a:r>
              <a:rPr lang="en-US" sz="2000" b="1" dirty="0" err="1"/>
              <a:t>quá</a:t>
            </a:r>
            <a:r>
              <a:rPr lang="en-US" sz="2000" b="1" dirty="0"/>
              <a:t> </a:t>
            </a:r>
            <a:r>
              <a:rPr lang="en-US" sz="2000" b="1" dirty="0" err="1"/>
              <a:t>trình</a:t>
            </a:r>
            <a:r>
              <a:rPr lang="en-US" sz="2000" b="1" dirty="0"/>
              <a:t> </a:t>
            </a:r>
            <a:r>
              <a:rPr lang="en-US" sz="2000" b="1" dirty="0" err="1"/>
              <a:t>thực</a:t>
            </a:r>
            <a:r>
              <a:rPr lang="en-US" sz="2000" b="1" dirty="0"/>
              <a:t> </a:t>
            </a:r>
            <a:r>
              <a:rPr lang="en-US" sz="2000" b="1" dirty="0" err="1"/>
              <a:t>hiện</a:t>
            </a:r>
            <a:r>
              <a:rPr lang="en-US" sz="2000" b="1" dirty="0"/>
              <a:t> </a:t>
            </a:r>
            <a:r>
              <a:rPr lang="en-US" sz="2000" b="1" dirty="0" err="1"/>
              <a:t>phân</a:t>
            </a:r>
            <a:r>
              <a:rPr lang="en-US" sz="2000" b="1" dirty="0"/>
              <a:t> </a:t>
            </a:r>
            <a:r>
              <a:rPr lang="en-US" sz="2000" b="1" dirty="0" err="1"/>
              <a:t>tích</a:t>
            </a:r>
            <a:r>
              <a:rPr lang="en-US" sz="2000" b="1" dirty="0"/>
              <a:t> </a:t>
            </a:r>
            <a:r>
              <a:rPr lang="en-US" sz="2000" b="1" dirty="0" err="1"/>
              <a:t>đơn</a:t>
            </a:r>
            <a:r>
              <a:rPr lang="en-US" sz="2000" b="1" dirty="0"/>
              <a:t> </a:t>
            </a:r>
            <a:r>
              <a:rPr lang="en-US" sz="2000" b="1" dirty="0" err="1"/>
              <a:t>biến</a:t>
            </a:r>
            <a:r>
              <a:rPr lang="en-US" sz="2000" b="1" dirty="0"/>
              <a:t> </a:t>
            </a:r>
            <a:r>
              <a:rPr lang="en-US" sz="2000" b="1" dirty="0" err="1"/>
              <a:t>trên</a:t>
            </a:r>
            <a:r>
              <a:rPr lang="en-US" sz="2000" b="1" dirty="0"/>
              <a:t> </a:t>
            </a:r>
            <a:r>
              <a:rPr lang="en-US" sz="2000" b="1" dirty="0" err="1"/>
              <a:t>tập</a:t>
            </a:r>
            <a:r>
              <a:rPr lang="en-US" sz="2000" b="1" dirty="0"/>
              <a:t> </a:t>
            </a:r>
            <a:r>
              <a:rPr lang="en-US" sz="2000" b="1" dirty="0" err="1"/>
              <a:t>dữ</a:t>
            </a:r>
            <a:r>
              <a:rPr lang="en-US" sz="2000" b="1" dirty="0"/>
              <a:t> </a:t>
            </a:r>
            <a:r>
              <a:rPr lang="en-US" sz="2000" b="1" dirty="0" err="1"/>
              <a:t>liệu</a:t>
            </a:r>
            <a:r>
              <a:rPr lang="en-US" sz="2000" b="1" dirty="0"/>
              <a:t> Pima Indians Diabetes, </a:t>
            </a:r>
            <a:r>
              <a:rPr lang="en-US" sz="2000" b="1" dirty="0" err="1"/>
              <a:t>chúng</a:t>
            </a:r>
            <a:r>
              <a:rPr lang="en-US" sz="2000" b="1" dirty="0"/>
              <a:t> ta </a:t>
            </a:r>
            <a:r>
              <a:rPr lang="en-US" sz="2000" b="1" dirty="0" err="1"/>
              <a:t>sẽ</a:t>
            </a:r>
            <a:r>
              <a:rPr lang="en-US" sz="2000" b="1" dirty="0"/>
              <a:t> </a:t>
            </a:r>
            <a:r>
              <a:rPr lang="en-US" sz="2000" b="1" dirty="0" err="1"/>
              <a:t>trả</a:t>
            </a:r>
            <a:r>
              <a:rPr lang="en-US" sz="2000" b="1" dirty="0"/>
              <a:t> </a:t>
            </a:r>
            <a:r>
              <a:rPr lang="en-US" sz="2000" b="1" dirty="0" err="1"/>
              <a:t>lời</a:t>
            </a:r>
            <a:r>
              <a:rPr lang="en-US" sz="2000" b="1" dirty="0"/>
              <a:t> </a:t>
            </a:r>
            <a:r>
              <a:rPr lang="en-US" sz="2000" b="1" dirty="0" err="1"/>
              <a:t>các</a:t>
            </a:r>
            <a:r>
              <a:rPr lang="en-US" sz="2000" b="1" dirty="0"/>
              <a:t> </a:t>
            </a:r>
            <a:r>
              <a:rPr lang="en-US" sz="2000" b="1" dirty="0" err="1"/>
              <a:t>câu</a:t>
            </a:r>
            <a:r>
              <a:rPr lang="en-US" sz="2000" b="1" dirty="0"/>
              <a:t> </a:t>
            </a:r>
            <a:r>
              <a:rPr lang="en-US" sz="2000" b="1" dirty="0" err="1"/>
              <a:t>hỏi</a:t>
            </a:r>
            <a:r>
              <a:rPr lang="en-US" sz="2000" b="1" dirty="0"/>
              <a:t> </a:t>
            </a:r>
            <a:r>
              <a:rPr lang="en-US" sz="2000" b="1" dirty="0" err="1"/>
              <a:t>sau</a:t>
            </a:r>
            <a:r>
              <a:rPr lang="en-US" sz="2000" b="1" dirty="0"/>
              <a:t>:</a:t>
            </a:r>
            <a:endParaRPr lang="en-US" sz="2000" dirty="0"/>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r>
              <a:rPr lang="vi-VN" sz="2000" dirty="0"/>
              <a:t>Tỷ lệ những người mắc bệnh tiểu đường so với những người không mắc bệnh là bao nhiêu? </a:t>
            </a:r>
            <a:endParaRPr lang="en-US" sz="2000" dirty="0"/>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r>
              <a:rPr lang="vi-VN" sz="2000" dirty="0"/>
              <a:t>Độ tuổi của những người tham gia nghiên cứu được phân bố như thế nào? </a:t>
            </a:r>
            <a:endParaRPr lang="en-US" sz="2000" dirty="0"/>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r>
              <a:rPr lang="vi-VN" sz="2000" dirty="0"/>
              <a:t>Lượng đường huyết (Glucose) phổ biến nhất trong nhóm người này là bao nhiêu? </a:t>
            </a:r>
            <a:endParaRPr lang="en-US" sz="2000" dirty="0"/>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r>
              <a:rPr lang="vi-VN" sz="2000" dirty="0"/>
              <a:t>Các biến số chính như huyết áp, số lần mang thai, v.v., có giá trị trung bình và phân bố ra sao?</a:t>
            </a:r>
            <a:endParaRPr lang="en-US" sz="2000" dirty="0"/>
          </a:p>
        </p:txBody>
      </p:sp>
    </p:spTree>
    <p:extLst>
      <p:ext uri="{BB962C8B-B14F-4D97-AF65-F5344CB8AC3E}">
        <p14:creationId xmlns:p14="http://schemas.microsoft.com/office/powerpoint/2010/main" val="2202152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E6BFF4A-A637-120E-2CA7-3CD06941FD0A}"/>
              </a:ext>
            </a:extLst>
          </p:cNvPr>
          <p:cNvSpPr txBox="1"/>
          <p:nvPr/>
        </p:nvSpPr>
        <p:spPr>
          <a:xfrm>
            <a:off x="645066" y="2031101"/>
            <a:ext cx="4282984" cy="3511943"/>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T</a:t>
            </a:r>
            <a:r>
              <a:rPr lang="en-US" b="0" dirty="0">
                <a:effectLst/>
                <a:latin typeface="Times New Roman" panose="02020603050405020304" pitchFamily="18" charset="0"/>
                <a:cs typeface="Times New Roman" panose="02020603050405020304" pitchFamily="18" charset="0"/>
              </a:rPr>
              <a:t>ỉ </a:t>
            </a:r>
            <a:r>
              <a:rPr lang="en-US" b="0" dirty="0" err="1">
                <a:effectLst/>
                <a:latin typeface="Times New Roman" panose="02020603050405020304" pitchFamily="18" charset="0"/>
                <a:cs typeface="Times New Roman" panose="02020603050405020304" pitchFamily="18" charset="0"/>
              </a:rPr>
              <a:t>lệ</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phân</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lớp</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đái</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tháo</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đường</a:t>
            </a:r>
            <a:r>
              <a:rPr lang="en-US" b="0" dirty="0">
                <a:effectLst/>
                <a:latin typeface="Times New Roman" panose="02020603050405020304" pitchFamily="18" charset="0"/>
                <a:cs typeface="Times New Roman" panose="02020603050405020304" pitchFamily="18" charset="0"/>
              </a:rPr>
              <a:t> ~50% (2:1). </a:t>
            </a:r>
            <a:r>
              <a:rPr lang="en-US" b="0" dirty="0" err="1">
                <a:effectLst/>
                <a:latin typeface="Times New Roman" panose="02020603050405020304" pitchFamily="18" charset="0"/>
                <a:cs typeface="Times New Roman" panose="02020603050405020304" pitchFamily="18" charset="0"/>
              </a:rPr>
              <a:t>điều</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này</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gây</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ra</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mất</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cân</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bằng</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cho</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dự</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đoán</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của</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mô</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hình</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theo</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bài</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toán</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phần</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lớp</a:t>
            </a:r>
            <a:r>
              <a:rPr lang="en-US" b="0" dirty="0">
                <a:effectLst/>
                <a:latin typeface="Times New Roman" panose="02020603050405020304" pitchFamily="18" charset="0"/>
                <a:cs typeface="Times New Roman" panose="02020603050405020304" pitchFamily="18" charset="0"/>
              </a:rPr>
              <a:t>.</a:t>
            </a:r>
          </a:p>
        </p:txBody>
      </p:sp>
      <p:sp>
        <p:nvSpPr>
          <p:cNvPr id="22" name="Rectangle 21">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CE35024-14E9-F6BD-2557-21C31AD81D76}"/>
              </a:ext>
            </a:extLst>
          </p:cNvPr>
          <p:cNvPicPr>
            <a:picLocks noChangeAspect="1"/>
          </p:cNvPicPr>
          <p:nvPr/>
        </p:nvPicPr>
        <p:blipFill>
          <a:blip r:embed="rId2"/>
          <a:stretch>
            <a:fillRect/>
          </a:stretch>
        </p:blipFill>
        <p:spPr>
          <a:xfrm>
            <a:off x="5987738" y="1054323"/>
            <a:ext cx="5628018" cy="4516484"/>
          </a:xfrm>
          <a:prstGeom prst="rect">
            <a:avLst/>
          </a:prstGeom>
        </p:spPr>
      </p:pic>
    </p:spTree>
    <p:extLst>
      <p:ext uri="{BB962C8B-B14F-4D97-AF65-F5344CB8AC3E}">
        <p14:creationId xmlns:p14="http://schemas.microsoft.com/office/powerpoint/2010/main" val="1353403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210F3F5-41E1-23C7-A292-EA26F8E03E0B}"/>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D08A6C72-2506-ABAD-9744-C69BB20848B4}"/>
              </a:ext>
            </a:extLst>
          </p:cNvPr>
          <p:cNvSpPr txBox="1"/>
          <p:nvPr/>
        </p:nvSpPr>
        <p:spPr>
          <a:xfrm>
            <a:off x="876693" y="2533476"/>
            <a:ext cx="3455821" cy="344783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thấy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lớn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tham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nghiên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cứu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thuộc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nhóm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tuổi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trẻ</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chủ</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yếu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20 </a:t>
            </a:r>
            <a:r>
              <a:rPr lang="en-US" sz="2000" dirty="0" err="1">
                <a:latin typeface="Times New Roman" panose="02020603050405020304" pitchFamily="18" charset="0"/>
                <a:cs typeface="Times New Roman" panose="02020603050405020304" pitchFamily="18" charset="0"/>
              </a:rPr>
              <a:t>đến</a:t>
            </a:r>
            <a:r>
              <a:rPr lang="en-US" sz="2000" dirty="0">
                <a:latin typeface="Times New Roman" panose="02020603050405020304" pitchFamily="18" charset="0"/>
                <a:cs typeface="Times New Roman" panose="02020603050405020304" pitchFamily="18" charset="0"/>
              </a:rPr>
              <a:t> 30 </a:t>
            </a:r>
            <a:r>
              <a:rPr lang="en-US" sz="2000" dirty="0" err="1">
                <a:latin typeface="Times New Roman" panose="02020603050405020304" pitchFamily="18" charset="0"/>
                <a:cs typeface="Times New Roman" panose="02020603050405020304" pitchFamily="18" charset="0"/>
              </a:rPr>
              <a:t>tuổi</a:t>
            </a:r>
            <a:r>
              <a:rPr lang="en-US" sz="2000" dirty="0">
                <a:latin typeface="Times New Roman" panose="02020603050405020304" pitchFamily="18" charset="0"/>
                <a:cs typeface="Times New Roman" panose="02020603050405020304" pitchFamily="18" charset="0"/>
              </a:rPr>
              <a:t>. Sau </a:t>
            </a:r>
            <a:r>
              <a:rPr lang="en-US" sz="2000" dirty="0" err="1">
                <a:latin typeface="Times New Roman" panose="02020603050405020304" pitchFamily="18" charset="0"/>
                <a:cs typeface="Times New Roman" panose="02020603050405020304" pitchFamily="18" charset="0"/>
              </a:rPr>
              <a:t>đó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lượng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tham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giảm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mạnh</a:t>
            </a:r>
            <a:r>
              <a:rPr lang="en-US" sz="2000" dirty="0">
                <a:latin typeface="Times New Roman" panose="02020603050405020304" pitchFamily="18" charset="0"/>
                <a:cs typeface="Times New Roman" panose="02020603050405020304" pitchFamily="18" charset="0"/>
              </a:rPr>
              <a:t> ở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nhóm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tuổi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lớn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hơn</a:t>
            </a:r>
            <a:r>
              <a:rPr lang="en-US" sz="2000" dirty="0">
                <a:latin typeface="Times New Roman" panose="02020603050405020304" pitchFamily="18" charset="0"/>
                <a:cs typeface="Times New Roman" panose="02020603050405020304" pitchFamily="18" charset="0"/>
              </a:rPr>
              <a:t>.</a:t>
            </a:r>
            <a:endParaRPr lang="en-US" sz="2000" dirty="0">
              <a:effectLst/>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DB55C61F-5B32-CE35-0D22-7D1E1AE1A214}"/>
              </a:ext>
            </a:extLst>
          </p:cNvPr>
          <p:cNvPicPr>
            <a:picLocks noChangeAspect="1"/>
          </p:cNvPicPr>
          <p:nvPr/>
        </p:nvPicPr>
        <p:blipFill>
          <a:blip r:embed="rId2"/>
          <a:stretch>
            <a:fillRect/>
          </a:stretch>
        </p:blipFill>
        <p:spPr>
          <a:xfrm>
            <a:off x="5096655" y="741391"/>
            <a:ext cx="6171379" cy="5384528"/>
          </a:xfrm>
          <a:prstGeom prst="rect">
            <a:avLst/>
          </a:prstGeom>
        </p:spPr>
      </p:pic>
      <p:grpSp>
        <p:nvGrpSpPr>
          <p:cNvPr id="27" name="Group 26">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28" name="Rectangle 27">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6827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E994878-0CF4-9200-AA41-D7E3F0DA215A}"/>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13E265A2-91CB-31E9-067D-364A6F1523E3}"/>
              </a:ext>
            </a:extLst>
          </p:cNvPr>
          <p:cNvSpPr txBox="1"/>
          <p:nvPr/>
        </p:nvSpPr>
        <p:spPr>
          <a:xfrm>
            <a:off x="876693" y="2533476"/>
            <a:ext cx="3455821" cy="344783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Biểu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đồ</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này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thấy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lượng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đường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huyết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hầu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những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tham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nghiên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cứu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nằm</a:t>
            </a:r>
            <a:r>
              <a:rPr lang="en-US" sz="2000" dirty="0">
                <a:latin typeface="Times New Roman" panose="02020603050405020304" pitchFamily="18" charset="0"/>
                <a:cs typeface="Times New Roman" panose="02020603050405020304" pitchFamily="18" charset="0"/>
              </a:rPr>
              <a:t> ở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đỉnh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nổi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bật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khoảng</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100-125 mg/dL</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thấy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đây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khoảng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phổ</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nhất</a:t>
            </a:r>
            <a:r>
              <a:rPr lang="en-US" sz="2000" dirty="0">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9E4A462-C398-C91A-312E-BA8E4FB87402}"/>
              </a:ext>
            </a:extLst>
          </p:cNvPr>
          <p:cNvPicPr>
            <a:picLocks noChangeAspect="1"/>
          </p:cNvPicPr>
          <p:nvPr/>
        </p:nvPicPr>
        <p:blipFill>
          <a:blip r:embed="rId2"/>
          <a:stretch>
            <a:fillRect/>
          </a:stretch>
        </p:blipFill>
        <p:spPr>
          <a:xfrm>
            <a:off x="4987672" y="758117"/>
            <a:ext cx="6389346" cy="5351076"/>
          </a:xfrm>
          <a:prstGeom prst="rect">
            <a:avLst/>
          </a:prstGeom>
        </p:spPr>
      </p:pic>
      <p:grpSp>
        <p:nvGrpSpPr>
          <p:cNvPr id="34" name="Group 33">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35" name="Rectangle 34">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807288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74DF0C8-B95E-C012-16A8-1FAA16B55F5E}"/>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A8E74861-40A9-D22C-AD1C-9B7CAE3DFB71}"/>
              </a:ext>
            </a:extLst>
          </p:cNvPr>
          <p:cNvSpPr txBox="1"/>
          <p:nvPr/>
        </p:nvSpPr>
        <p:spPr>
          <a:xfrm>
            <a:off x="876693" y="2533476"/>
            <a:ext cx="3455821" cy="344783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Sự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phận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như</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huyết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áp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mang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thai</a:t>
            </a:r>
            <a:r>
              <a:rPr lang="en-US" sz="2000" dirty="0">
                <a:latin typeface="Times New Roman" panose="02020603050405020304" pitchFamily="18" charset="0"/>
                <a:cs typeface="Times New Roman" panose="02020603050405020304" pitchFamily="18" charset="0"/>
              </a:rPr>
              <a:t>, v.v., </a:t>
            </a:r>
            <a:endParaRPr lang="en-US" sz="2000" dirty="0">
              <a:effectLst/>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61F77C92-0265-6816-A08A-B945A72CCA37}"/>
              </a:ext>
            </a:extLst>
          </p:cNvPr>
          <p:cNvPicPr>
            <a:picLocks noChangeAspect="1"/>
          </p:cNvPicPr>
          <p:nvPr/>
        </p:nvPicPr>
        <p:blipFill>
          <a:blip r:embed="rId2"/>
          <a:stretch>
            <a:fillRect/>
          </a:stretch>
        </p:blipFill>
        <p:spPr>
          <a:xfrm>
            <a:off x="5033498" y="741391"/>
            <a:ext cx="6297693" cy="5384528"/>
          </a:xfrm>
          <a:prstGeom prst="rect">
            <a:avLst/>
          </a:prstGeom>
        </p:spPr>
      </p:pic>
      <p:grpSp>
        <p:nvGrpSpPr>
          <p:cNvPr id="45" name="Group 44">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42" name="Rectangle 41">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725297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677BAFB-3BD3-41BB-9107-FAE224AE2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E6823A9B-C188-42D4-847C-3AD928DB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2784" y="253140"/>
            <a:ext cx="6184555" cy="618455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34B557F3-1A0C-4749-A6DB-EAC082DF3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4848" y="253140"/>
            <a:ext cx="6184555" cy="6184555"/>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13" name="Oval 12">
            <a:extLst>
              <a:ext uri="{FF2B5EF4-FFF2-40B4-BE49-F238E27FC236}">
                <a16:creationId xmlns:a16="http://schemas.microsoft.com/office/drawing/2014/main" id="{55D55AA6-3751-494F-868A-DCEDC5CE8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3723" y="136525"/>
            <a:ext cx="6184555" cy="6184555"/>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8FA7594-6CC2-5073-C8B9-DF0CEB2752D4}"/>
              </a:ext>
            </a:extLst>
          </p:cNvPr>
          <p:cNvSpPr>
            <a:spLocks noGrp="1"/>
          </p:cNvSpPr>
          <p:nvPr>
            <p:ph type="title"/>
          </p:nvPr>
        </p:nvSpPr>
        <p:spPr>
          <a:xfrm>
            <a:off x="3581400" y="965580"/>
            <a:ext cx="5204489" cy="3160593"/>
          </a:xfrm>
        </p:spPr>
        <p:txBody>
          <a:bodyPr vert="horz" lIns="91440" tIns="45720" rIns="91440" bIns="45720" rtlCol="0" anchor="b">
            <a:normAutofit/>
          </a:bodyPr>
          <a:lstStyle/>
          <a:p>
            <a:pPr algn="ctr"/>
            <a:r>
              <a:rPr lang="en-US" sz="5400" kern="1200">
                <a:solidFill>
                  <a:schemeClr val="bg1"/>
                </a:solidFill>
                <a:latin typeface="+mj-lt"/>
                <a:ea typeface="+mj-ea"/>
                <a:cs typeface="+mj-cs"/>
              </a:rPr>
              <a:t>Phân tích đa biến</a:t>
            </a:r>
          </a:p>
        </p:txBody>
      </p:sp>
      <p:sp>
        <p:nvSpPr>
          <p:cNvPr id="15"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7" name="Graphic 212">
            <a:extLst>
              <a:ext uri="{FF2B5EF4-FFF2-40B4-BE49-F238E27FC236}">
                <a16:creationId xmlns:a16="http://schemas.microsoft.com/office/drawing/2014/main" id="{D82AB1B2-7970-42CF-8BF5-567C69E9F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nvGrpSpPr>
          <p:cNvPr id="19"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80947" y="1755501"/>
            <a:ext cx="1598829" cy="531293"/>
            <a:chOff x="2504802" y="1755501"/>
            <a:chExt cx="1598829" cy="531293"/>
          </a:xfrm>
          <a:solidFill>
            <a:schemeClr val="bg1"/>
          </a:solidFill>
        </p:grpSpPr>
        <p:sp>
          <p:nvSpPr>
            <p:cNvPr id="20" name="Freeform: Shape 19">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23" name="Oval 22">
            <a:extLst>
              <a:ext uri="{FF2B5EF4-FFF2-40B4-BE49-F238E27FC236}">
                <a16:creationId xmlns:a16="http://schemas.microsoft.com/office/drawing/2014/main" id="{C10FB9CA-E7FA-462C-B537-F1224ED1AC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5" name="Oval 24">
            <a:extLst>
              <a:ext uri="{FF2B5EF4-FFF2-40B4-BE49-F238E27FC236}">
                <a16:creationId xmlns:a16="http://schemas.microsoft.com/office/drawing/2014/main" id="{D8469AE7-A75B-4F37-850B-EF5974ABE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7" name="Graphic 4">
            <a:extLst>
              <a:ext uri="{FF2B5EF4-FFF2-40B4-BE49-F238E27FC236}">
                <a16:creationId xmlns:a16="http://schemas.microsoft.com/office/drawing/2014/main" id="{63301095-70B2-49AA-8DA9-A35629AD62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97506" y="4175798"/>
            <a:ext cx="1861486" cy="1861665"/>
            <a:chOff x="5734053" y="3067000"/>
            <a:chExt cx="724484" cy="724549"/>
          </a:xfrm>
          <a:solidFill>
            <a:schemeClr val="bg1"/>
          </a:solidFill>
        </p:grpSpPr>
        <p:sp>
          <p:nvSpPr>
            <p:cNvPr id="28" name="Freeform: Shape 27">
              <a:extLst>
                <a:ext uri="{FF2B5EF4-FFF2-40B4-BE49-F238E27FC236}">
                  <a16:creationId xmlns:a16="http://schemas.microsoft.com/office/drawing/2014/main" id="{D218E08C-0BEA-45C2-8C09-4141DDDA0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067000"/>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232F6090-14E0-44C6-B9FC-C91047BCD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FDB9402B-335C-4892-9E7C-C400E95BE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E7A4371D-4448-409A-93F3-0C92E3EB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780149CB-4B8F-4FD1-AC5E-25670C9EA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92D49A1A-35B0-4620-9D1E-A782A0E97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AFF46F08-B1E4-44C1-BD4A-4191D6EA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8DB16610-3D81-4E5C-850D-5D1245C0D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2624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E05501B2-83AC-4299-BE5A-8CA16B408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2624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07CF1B90-3B3A-403E-A94F-8B82945D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56A1CBA9-4AC1-4C42-9429-3FF31DF28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21318D9B-FD39-402A-ADFA-0E6CC789A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333FB08F-B346-47C0-A7CD-1DE53E6C0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12624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893AD6F2-6408-4A8E-9749-CB7388EF3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715D9D2F-1568-4BE3-A54A-69F52492B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85393"/>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9AB547A7-0D80-491F-98B4-C6B7CC4F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7E2693CD-DAF5-4B26-9A2F-17673BF31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A96EEE12-952A-4693-B161-D7071D601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F4228DCC-1611-4BDC-90AA-231F67EB1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DA163C3C-D3DF-461F-B6A8-90C7C227D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4D021D29-2980-41C3-AB83-DA93C105B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AC09C1FA-1A9D-49A7-9D73-8B777140A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244637"/>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0B8D8CD4-7B9B-48A5-BC59-0CB859354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24463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224D0A27-A8B0-4020-9399-24127726E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168E8EBA-9F8C-4650-B9BE-38A0A56BC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6A460BB3-2605-4AA2-AE1D-B9FB61EBF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1E2E38EE-DBBE-4CC1-9498-E7193E1B2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244637"/>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BF191D5C-7D2A-4408-A8F2-389D2360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08F7193B-B379-4921-9F17-1841D5061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03786"/>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B4C5E53C-6003-4F74-B1CA-C7EA1E499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CB97B2B1-1CF5-46A5-940D-AB8F57F59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0783F4F1-D8CE-4453-B79B-AD976E272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06A7A4C9-F24F-4F00-A2FA-29E788A09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EB694A32-59D6-46E3-8CE4-E4C485C2C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03786"/>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983EBB4C-28FF-41C6-90D6-5F30FC086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0707659D-8AE9-49B5-AB29-ECC099F49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63031"/>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5C987ECC-9573-46EA-9C4A-7C3CAE39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6302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4DAF6708-18C2-4082-B024-6CEA32AE0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72CBB5AE-39E2-4D9B-A834-64D31B003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4592DE98-77BF-4E8E-AEB4-1934207BA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5AF5D9A0-BA94-4D2B-8479-26C55355B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63031"/>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2CAA6A8E-7ACF-4EF7-AAD6-734A009DC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D3DD3695-F212-4BAD-BBB3-EC1F6247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22181"/>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AB1B3ECB-7594-4C5C-B62B-E686C0A89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221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5EE54C3C-D9E5-4782-B8F6-058EB2D63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EAE78EEE-DC43-44E1-AB47-ACB80F94B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847D67EF-1141-4582-866E-FE02FB236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99ECC931-60A1-4628-A34B-4B68DA3CC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422181"/>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A587D2BE-3417-44AE-BEEF-57F88CECB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FCEB2ED3-A08D-4286-B75D-893289F3F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7C7DB7BB-8173-4377-85B0-032B7BDAB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93EF69B4-3F48-4509-8BF8-926E23BC1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067000"/>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C1A86650-1EF5-46E3-885D-96985105A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47EBBDE2-BD90-481F-A671-34E2186F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87DAF1CB-838D-4C5C-8FB7-76BF677FE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64573DA8-D2F3-4644-AC79-83843615C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2624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41AB53B8-0D5C-44BD-A2A9-ABBF659E1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29B7FA60-B453-4877-8D47-CA1209DF9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2624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7A6D2414-BCCC-40E8-B990-47642EFE9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B0F37C2B-B7E6-420D-AD39-3AE4A2FBE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2624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F6417E45-D7FC-40B8-AD49-941B28D18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2624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2A8D1963-0C59-476C-AAFA-A7AF4FF50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8539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6BE777A9-EC29-46FC-AD21-AC7FD89B1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C63BA1CE-93FB-42C7-8381-765E50023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8539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7F30F275-ADC8-4FD1-8B4B-673B37517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DB20529C-F2DD-4607-8DEE-19A932968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B8029A9A-DFF9-49CE-8CEE-95A6695F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85391"/>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6822C2EC-B05D-4CE6-9D59-164769D0E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244634"/>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53A0760F-F576-4A97-94AF-8BBE59084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CA76721C-646A-4910-AD1A-BE6B6776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244634"/>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065D4766-CAEC-4074-A9E2-6110A1238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4F1A0AC6-319D-49D8-A4FB-17A70E8E8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79502B48-2B92-45BF-B9AC-1102B3807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24463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6363AFA7-321F-431C-B2FD-ADCB4D24B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33EDDE1B-7379-4973-8CFD-F3C73710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1F20B58A-2DB8-46B2-9E93-9C8C817D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0378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A5A3EF12-3DA1-4505-A44B-1B9634887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5B08812B-9264-47E7-8EC8-1233869F6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2A29F226-A243-410B-BEE4-EBA9DD76F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0378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9DF57348-F837-475C-A7AA-3C7210041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63028"/>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1E41B89A-9A45-4947-ADB0-940040049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6C1F1525-32BC-46E1-84E6-C2BB88730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63028"/>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C73A8972-BA44-40C6-B045-83E78C4D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C196E956-03D1-4F79-826A-A2F5E3DE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6302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ADA7B07B-EAC8-4FA5-B14F-3ABF8BA7A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63029"/>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93C28672-FF9E-4FE0-AC47-2FDD26CD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42217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E347BAB3-EA9C-4ADD-AE5E-28F2E3C53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4221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321920C4-EE31-4F03-A0D5-A280D3F4B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42217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6EBB3D05-4C78-4F10-8D03-8909DBCFB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42217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FC65F531-84E4-463F-8791-EB6EDFA63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4221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A63BB6A3-D482-43F2-9F5F-20E163CC4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ABDCCD34-EB5D-4194-8A28-1424E98AE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81330"/>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F058544E-163D-4FFF-9A69-0B3A3F2D6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11041486-0577-4F0E-8DD5-5E20E2672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71D11099-C84E-43AC-9F20-92460E170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E598FB87-8AFF-4C56-9E2C-776F4641E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7701E761-16DE-4350-9718-DD81B37FB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552E747F-E415-4348-A11A-4CABCB64B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C6472F13-E6DE-4469-9563-F478261B6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4057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5C72FE15-910B-4622-A14C-AFA2DFCC0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BAB8F759-DEFA-4D35-B76E-6D3034FB7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A1BBCEBD-DCE2-4354-B878-49ABEC367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2CBB3A18-0021-403F-8E24-8805829B4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8FDF7AAC-1EC6-4409-90AB-DBB984883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5B9999E8-7D25-4049-8328-685B556DC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E77FC8A9-DEAE-424D-B460-12E0F3268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997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54F9C69A-0DCF-444A-B970-32B412048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997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8BD94DDA-54FF-48EE-9DAC-C0EA6F91D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E18A6989-0132-4CB7-BB68-EEBC4E080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A1357332-D19F-4C2B-B474-21D5539B9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295C7590-8B80-428C-95A9-638B26542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5997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CA0E8A31-7520-4726-9D96-43BA8740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9407EEE0-5D8E-4CCC-A91B-0CB523227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3" y="365896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3799DFCC-868B-4257-B530-8E8D616C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99" y="365896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F7F5EEB5-FE82-45A8-97C4-88460ABA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49"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CD76E4C7-EB07-499D-9BC3-FF39C8B61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86EFDF8D-E5F7-4EB8-B8DA-3CC7E21D8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2CA6506B-EACA-4FB2-81AB-E028F4478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0" y="365896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193E4771-2787-4901-93D8-7E90F3F47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0EA31773-15F1-4605-8787-6891ABB21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71811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1302C213-2CD5-4168-9534-111E6E81A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71811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9B36C24-2336-41FD-BAC4-6CD69DFD5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CA3AFAFE-D376-4A7B-928B-833531472D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7C685A00-A4F7-4250-BAAA-70978DADE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E52682F3-EDD5-4BDC-BB19-A4540873A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71811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2C5E1880-CFBA-4547-9C23-6D2C43304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439AAF4F-2AAD-4A02-A7FA-FE28D5286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7" y="3777362"/>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05614144-9309-41ED-8E05-839A6EEFF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1"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24324D6F-A81D-45F2-BA36-C53F1AB0C6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3"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6B00668D-07BC-47CF-9D1E-F94EC7C56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01"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BCF78A89-29F2-4973-8463-DF3C57EFB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54"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F5BCB645-FB02-40FC-99A4-06CA3F1B2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02"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F6115A3A-2FBE-4633-A426-37D05BC07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50"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AEFD8D2F-B95A-4C0A-AE85-53171B29F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481330"/>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4DD4F397-1F35-4E06-8EC1-8F58C5191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B031E5E0-C77D-49F7-ADF2-258D23052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481330"/>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3F044DE9-FE64-4C30-8191-7E1547880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9B18BCEB-85ED-4077-ACB7-FEB2F6443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00C0927E-2CCF-4F8E-8A54-22B8A93C9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48132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D0C3350E-04F5-4FED-9991-4DD964E09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4057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F43D0338-A6C9-4866-8D0C-072664518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405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40EA171B-27E2-4100-9D5F-123CF6E7F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40584"/>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22FD540C-F3DF-40F5-B2BE-BBD113EF4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4058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57768D93-FAD4-4236-969B-B8EE8E88F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405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0F5E0490-21C2-4EF6-950D-38814F32C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40588"/>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8E981C9B-710F-4034-AE82-28B1B0724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9973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CC62C2CC-DBAE-4877-8F55-02FE00AE8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D8F57D8B-1988-441F-9DAE-A525DA5E9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9973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6715F028-3A13-4D5F-86C4-74C0AD81D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DC6C9B50-47B3-44E7-B897-43D010A18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9973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F3F602F0-702E-4D5F-A4FC-0E602C02B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9F379870-B34C-4DFC-9F0A-BDAB8C89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6589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641092AC-FED1-4D1D-B57C-0AC883CA9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EA8A0B5E-5BB1-46AF-AC31-7D3756F3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6589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1C519384-2192-432B-B768-64B4BC2D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13C77A9D-44F0-4289-A611-D8AF81357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0A54AEDC-E418-4E02-A713-6CE30C0CD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1" y="36589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24FECFE3-9F31-47B0-B17F-CF2A1CEE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9" y="371813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68167DF4-8B16-419B-B7BA-2FD5FF6CC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A543D24F-44C0-4DDF-A30E-8C8407548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5" y="3718130"/>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63DEAE3C-3931-41EE-B4A1-F9385602B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5"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B11945CD-32F6-4C09-82AF-551051231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92" y="371812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9109F44F-512F-4792-AED2-ECA80DDE1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0" y="37181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29B9E19B-BC56-46F2-BFFF-1688CEA55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77737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F573BDDE-4AED-43FB-B8D1-B5F370893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7737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EFFDA684-6DFF-4629-830E-6F2ACAB8C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6" y="3777375"/>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92E23250-6349-4726-AF61-08A57B3A2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55" y="377735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8536AAE6-5497-4B0A-9C9F-4EAA1BB32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14" y="377745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52B72898-B9DE-4574-BB20-0C317954D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602524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F25DEB8-C992-9DC2-645E-4605AFE2B446}"/>
              </a:ext>
            </a:extLst>
          </p:cNvPr>
          <p:cNvPicPr>
            <a:picLocks noChangeAspect="1"/>
          </p:cNvPicPr>
          <p:nvPr/>
        </p:nvPicPr>
        <p:blipFill>
          <a:blip r:embed="rId2"/>
          <a:stretch>
            <a:fillRect/>
          </a:stretch>
        </p:blipFill>
        <p:spPr>
          <a:xfrm>
            <a:off x="6096001" y="1057720"/>
            <a:ext cx="5319062" cy="4667477"/>
          </a:xfrm>
          <a:prstGeom prst="rect">
            <a:avLst/>
          </a:prstGeom>
        </p:spPr>
      </p:pic>
      <p:grpSp>
        <p:nvGrpSpPr>
          <p:cNvPr id="45" name="Group 44">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7" name="Rectangle 16">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1" name="TextBox 8">
            <a:extLst>
              <a:ext uri="{FF2B5EF4-FFF2-40B4-BE49-F238E27FC236}">
                <a16:creationId xmlns:a16="http://schemas.microsoft.com/office/drawing/2014/main" id="{4325B86F-9A48-AD51-BE8E-009130C9ACFF}"/>
              </a:ext>
            </a:extLst>
          </p:cNvPr>
          <p:cNvGraphicFramePr/>
          <p:nvPr>
            <p:extLst>
              <p:ext uri="{D42A27DB-BD31-4B8C-83A1-F6EECF244321}">
                <p14:modId xmlns:p14="http://schemas.microsoft.com/office/powerpoint/2010/main" val="1399078797"/>
              </p:ext>
            </p:extLst>
          </p:nvPr>
        </p:nvGraphicFramePr>
        <p:xfrm>
          <a:off x="634265" y="1177046"/>
          <a:ext cx="5076635" cy="47945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933616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66864BC-A777-5586-1E3F-3D8DA66331E6}"/>
              </a:ext>
            </a:extLst>
          </p:cNvPr>
          <p:cNvSpPr txBox="1"/>
          <p:nvPr/>
        </p:nvSpPr>
        <p:spPr>
          <a:xfrm>
            <a:off x="580797" y="2523749"/>
            <a:ext cx="4234394" cy="344783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vi-VN" sz="2800" dirty="0">
                <a:latin typeface="Times New Roman" panose="02020603050405020304" pitchFamily="18" charset="0"/>
                <a:cs typeface="Times New Roman" panose="02020603050405020304" pitchFamily="18" charset="0"/>
              </a:rPr>
              <a:t>C</a:t>
            </a:r>
            <a:r>
              <a:rPr lang="en-US" sz="2800" b="0" dirty="0" err="1">
                <a:effectLst/>
                <a:latin typeface="Times New Roman" panose="02020603050405020304" pitchFamily="18" charset="0"/>
                <a:cs typeface="Times New Roman" panose="02020603050405020304" pitchFamily="18" charset="0"/>
              </a:rPr>
              <a:t>hỉ</a:t>
            </a:r>
            <a:r>
              <a:rPr lang="en-US" sz="2800" b="0" dirty="0">
                <a:effectLst/>
                <a:latin typeface="Times New Roman" panose="02020603050405020304" pitchFamily="18" charset="0"/>
                <a:cs typeface="Times New Roman" panose="02020603050405020304" pitchFamily="18" charset="0"/>
              </a:rPr>
              <a:t> </a:t>
            </a:r>
            <a:r>
              <a:rPr lang="en-US" sz="2800" b="0" dirty="0" err="1">
                <a:effectLst/>
                <a:latin typeface="Times New Roman" panose="02020603050405020304" pitchFamily="18" charset="0"/>
                <a:cs typeface="Times New Roman" panose="02020603050405020304" pitchFamily="18" charset="0"/>
              </a:rPr>
              <a:t>có</a:t>
            </a:r>
            <a:r>
              <a:rPr lang="en-US" sz="2800" b="0" dirty="0">
                <a:effectLst/>
                <a:latin typeface="Times New Roman" panose="02020603050405020304" pitchFamily="18" charset="0"/>
                <a:cs typeface="Times New Roman" panose="02020603050405020304" pitchFamily="18" charset="0"/>
              </a:rPr>
              <a:t> </a:t>
            </a:r>
            <a:r>
              <a:rPr lang="en-US" sz="2800" b="0" dirty="0" err="1">
                <a:effectLst/>
                <a:latin typeface="Times New Roman" panose="02020603050405020304" pitchFamily="18" charset="0"/>
                <a:cs typeface="Times New Roman" panose="02020603050405020304" pitchFamily="18" charset="0"/>
              </a:rPr>
              <a:t>các</a:t>
            </a:r>
            <a:r>
              <a:rPr lang="en-US" sz="2800" b="0" dirty="0">
                <a:effectLst/>
                <a:latin typeface="Times New Roman" panose="02020603050405020304" pitchFamily="18" charset="0"/>
                <a:cs typeface="Times New Roman" panose="02020603050405020304" pitchFamily="18" charset="0"/>
              </a:rPr>
              <a:t> </a:t>
            </a:r>
            <a:r>
              <a:rPr lang="en-US" sz="2800" b="0" dirty="0" err="1">
                <a:effectLst/>
                <a:latin typeface="Times New Roman" panose="02020603050405020304" pitchFamily="18" charset="0"/>
                <a:cs typeface="Times New Roman" panose="02020603050405020304" pitchFamily="18" charset="0"/>
              </a:rPr>
              <a:t>cặp</a:t>
            </a:r>
            <a:r>
              <a:rPr lang="en-US" sz="2800" b="0" dirty="0">
                <a:effectLst/>
                <a:latin typeface="Times New Roman" panose="02020603050405020304" pitchFamily="18" charset="0"/>
                <a:cs typeface="Times New Roman" panose="02020603050405020304" pitchFamily="18" charset="0"/>
              </a:rPr>
              <a:t> </a:t>
            </a:r>
            <a:r>
              <a:rPr lang="en-US" sz="2800" b="0" dirty="0" err="1">
                <a:effectLst/>
                <a:latin typeface="Times New Roman" panose="02020603050405020304" pitchFamily="18" charset="0"/>
                <a:cs typeface="Times New Roman" panose="02020603050405020304" pitchFamily="18" charset="0"/>
              </a:rPr>
              <a:t>với</a:t>
            </a:r>
            <a:r>
              <a:rPr lang="en-US" sz="2800" b="0" dirty="0">
                <a:effectLst/>
                <a:latin typeface="Times New Roman" panose="02020603050405020304" pitchFamily="18" charset="0"/>
                <a:cs typeface="Times New Roman" panose="02020603050405020304" pitchFamily="18" charset="0"/>
              </a:rPr>
              <a:t> </a:t>
            </a:r>
            <a:r>
              <a:rPr lang="en-US" sz="2800" b="0" dirty="0" err="1">
                <a:effectLst/>
                <a:latin typeface="Times New Roman" panose="02020603050405020304" pitchFamily="18" charset="0"/>
                <a:cs typeface="Times New Roman" panose="02020603050405020304" pitchFamily="18" charset="0"/>
              </a:rPr>
              <a:t>chỉ</a:t>
            </a:r>
            <a:r>
              <a:rPr lang="en-US" sz="2800" b="0" dirty="0">
                <a:effectLst/>
                <a:latin typeface="Times New Roman" panose="02020603050405020304" pitchFamily="18" charset="0"/>
                <a:cs typeface="Times New Roman" panose="02020603050405020304" pitchFamily="18" charset="0"/>
              </a:rPr>
              <a:t> </a:t>
            </a:r>
            <a:r>
              <a:rPr lang="en-US" sz="2800" b="0" dirty="0" err="1">
                <a:effectLst/>
                <a:latin typeface="Times New Roman" panose="02020603050405020304" pitchFamily="18" charset="0"/>
                <a:cs typeface="Times New Roman" panose="02020603050405020304" pitchFamily="18" charset="0"/>
              </a:rPr>
              <a:t>số</a:t>
            </a:r>
            <a:r>
              <a:rPr lang="en-US" sz="2800" b="0" dirty="0">
                <a:effectLst/>
                <a:latin typeface="Times New Roman" panose="02020603050405020304" pitchFamily="18" charset="0"/>
                <a:cs typeface="Times New Roman" panose="02020603050405020304" pitchFamily="18" charset="0"/>
              </a:rPr>
              <a:t> </a:t>
            </a:r>
            <a:r>
              <a:rPr lang="en-US" sz="2800" b="0" dirty="0" err="1">
                <a:effectLst/>
                <a:latin typeface="Times New Roman" panose="02020603050405020304" pitchFamily="18" charset="0"/>
                <a:cs typeface="Times New Roman" panose="02020603050405020304" pitchFamily="18" charset="0"/>
              </a:rPr>
              <a:t>gluco</a:t>
            </a:r>
            <a:r>
              <a:rPr lang="en-US" sz="2800" b="0" dirty="0">
                <a:effectLst/>
                <a:latin typeface="Times New Roman" panose="02020603050405020304" pitchFamily="18" charset="0"/>
                <a:cs typeface="Times New Roman" panose="02020603050405020304" pitchFamily="18" charset="0"/>
              </a:rPr>
              <a:t> </a:t>
            </a:r>
            <a:r>
              <a:rPr lang="en-US" sz="2800" b="0" dirty="0" err="1">
                <a:effectLst/>
                <a:latin typeface="Times New Roman" panose="02020603050405020304" pitchFamily="18" charset="0"/>
                <a:cs typeface="Times New Roman" panose="02020603050405020304" pitchFamily="18" charset="0"/>
              </a:rPr>
              <a:t>là</a:t>
            </a:r>
            <a:r>
              <a:rPr lang="en-US" sz="2800" b="0" dirty="0">
                <a:effectLst/>
                <a:latin typeface="Times New Roman" panose="02020603050405020304" pitchFamily="18" charset="0"/>
                <a:cs typeface="Times New Roman" panose="02020603050405020304" pitchFamily="18" charset="0"/>
              </a:rPr>
              <a:t> </a:t>
            </a:r>
            <a:r>
              <a:rPr lang="en-US" sz="2800" b="0" dirty="0" err="1">
                <a:effectLst/>
                <a:latin typeface="Times New Roman" panose="02020603050405020304" pitchFamily="18" charset="0"/>
                <a:cs typeface="Times New Roman" panose="02020603050405020304" pitchFamily="18" charset="0"/>
              </a:rPr>
              <a:t>có</a:t>
            </a:r>
            <a:r>
              <a:rPr lang="en-US" sz="2800" b="0" dirty="0">
                <a:effectLst/>
                <a:latin typeface="Times New Roman" panose="02020603050405020304" pitchFamily="18" charset="0"/>
                <a:cs typeface="Times New Roman" panose="02020603050405020304" pitchFamily="18" charset="0"/>
              </a:rPr>
              <a:t> </a:t>
            </a:r>
            <a:r>
              <a:rPr lang="en-US" sz="2800" b="0" dirty="0" err="1">
                <a:effectLst/>
                <a:latin typeface="Times New Roman" panose="02020603050405020304" pitchFamily="18" charset="0"/>
                <a:cs typeface="Times New Roman" panose="02020603050405020304" pitchFamily="18" charset="0"/>
              </a:rPr>
              <a:t>sự</a:t>
            </a:r>
            <a:r>
              <a:rPr lang="en-US" sz="2800" b="0" dirty="0">
                <a:effectLst/>
                <a:latin typeface="Times New Roman" panose="02020603050405020304" pitchFamily="18" charset="0"/>
                <a:cs typeface="Times New Roman" panose="02020603050405020304" pitchFamily="18" charset="0"/>
              </a:rPr>
              <a:t> </a:t>
            </a:r>
            <a:r>
              <a:rPr lang="en-US" sz="2800" b="0" dirty="0" err="1">
                <a:effectLst/>
                <a:latin typeface="Times New Roman" panose="02020603050405020304" pitchFamily="18" charset="0"/>
                <a:cs typeface="Times New Roman" panose="02020603050405020304" pitchFamily="18" charset="0"/>
              </a:rPr>
              <a:t>phân</a:t>
            </a:r>
            <a:r>
              <a:rPr lang="en-US" sz="2800" b="0" dirty="0">
                <a:effectLst/>
                <a:latin typeface="Times New Roman" panose="02020603050405020304" pitchFamily="18" charset="0"/>
                <a:cs typeface="Times New Roman" panose="02020603050405020304" pitchFamily="18" charset="0"/>
              </a:rPr>
              <a:t> </a:t>
            </a:r>
            <a:r>
              <a:rPr lang="en-US" sz="2800" b="0" dirty="0" err="1">
                <a:effectLst/>
                <a:latin typeface="Times New Roman" panose="02020603050405020304" pitchFamily="18" charset="0"/>
                <a:cs typeface="Times New Roman" panose="02020603050405020304" pitchFamily="18" charset="0"/>
              </a:rPr>
              <a:t>cụm</a:t>
            </a:r>
            <a:r>
              <a:rPr lang="en-US" sz="2800" b="0" dirty="0">
                <a:effectLst/>
                <a:latin typeface="Times New Roman" panose="02020603050405020304" pitchFamily="18" charset="0"/>
                <a:cs typeface="Times New Roman" panose="02020603050405020304" pitchFamily="18" charset="0"/>
              </a:rPr>
              <a:t> </a:t>
            </a:r>
            <a:r>
              <a:rPr lang="en-US" sz="2800" b="0" dirty="0" err="1">
                <a:effectLst/>
                <a:latin typeface="Times New Roman" panose="02020603050405020304" pitchFamily="18" charset="0"/>
                <a:cs typeface="Times New Roman" panose="02020603050405020304" pitchFamily="18" charset="0"/>
              </a:rPr>
              <a:t>dễ</a:t>
            </a:r>
            <a:r>
              <a:rPr lang="en-US" sz="2800" b="0" dirty="0">
                <a:effectLst/>
                <a:latin typeface="Times New Roman" panose="02020603050405020304" pitchFamily="18" charset="0"/>
                <a:cs typeface="Times New Roman" panose="02020603050405020304" pitchFamily="18" charset="0"/>
              </a:rPr>
              <a:t> </a:t>
            </a:r>
            <a:r>
              <a:rPr lang="en-US" sz="2800" b="0" dirty="0" err="1">
                <a:effectLst/>
                <a:latin typeface="Times New Roman" panose="02020603050405020304" pitchFamily="18" charset="0"/>
                <a:cs typeface="Times New Roman" panose="02020603050405020304" pitchFamily="18" charset="0"/>
              </a:rPr>
              <a:t>nhìn</a:t>
            </a:r>
            <a:r>
              <a:rPr lang="en-US" sz="2800" b="0" dirty="0">
                <a:effectLst/>
                <a:latin typeface="Times New Roman" panose="02020603050405020304" pitchFamily="18" charset="0"/>
                <a:cs typeface="Times New Roman" panose="02020603050405020304" pitchFamily="18" charset="0"/>
              </a:rPr>
              <a:t> </a:t>
            </a:r>
            <a:r>
              <a:rPr lang="en-US" sz="2800" b="0" dirty="0" err="1">
                <a:effectLst/>
                <a:latin typeface="Times New Roman" panose="02020603050405020304" pitchFamily="18" charset="0"/>
                <a:cs typeface="Times New Roman" panose="02020603050405020304" pitchFamily="18" charset="0"/>
              </a:rPr>
              <a:t>nhất</a:t>
            </a:r>
            <a:r>
              <a:rPr lang="en-US" sz="2800" b="0" dirty="0">
                <a:effectLst/>
                <a:latin typeface="Times New Roman" panose="02020603050405020304" pitchFamily="18" charset="0"/>
                <a:cs typeface="Times New Roman" panose="02020603050405020304" pitchFamily="18" charset="0"/>
              </a:rPr>
              <a:t> </a:t>
            </a:r>
            <a:r>
              <a:rPr lang="en-US" sz="2800" b="0" dirty="0" err="1">
                <a:effectLst/>
                <a:latin typeface="Times New Roman" panose="02020603050405020304" pitchFamily="18" charset="0"/>
                <a:cs typeface="Times New Roman" panose="02020603050405020304" pitchFamily="18" charset="0"/>
              </a:rPr>
              <a:t>và</a:t>
            </a:r>
            <a:r>
              <a:rPr lang="en-US" sz="2800" b="0" dirty="0">
                <a:effectLst/>
                <a:latin typeface="Times New Roman" panose="02020603050405020304" pitchFamily="18" charset="0"/>
                <a:cs typeface="Times New Roman" panose="02020603050405020304" pitchFamily="18" charset="0"/>
              </a:rPr>
              <a:t> </a:t>
            </a:r>
            <a:r>
              <a:rPr lang="en-US" sz="2800" b="0" dirty="0" err="1">
                <a:effectLst/>
                <a:latin typeface="Times New Roman" panose="02020603050405020304" pitchFamily="18" charset="0"/>
                <a:cs typeface="Times New Roman" panose="02020603050405020304" pitchFamily="18" charset="0"/>
              </a:rPr>
              <a:t>phân</a:t>
            </a:r>
            <a:r>
              <a:rPr lang="en-US" sz="2800" b="0" dirty="0">
                <a:effectLst/>
                <a:latin typeface="Times New Roman" panose="02020603050405020304" pitchFamily="18" charset="0"/>
                <a:cs typeface="Times New Roman" panose="02020603050405020304" pitchFamily="18" charset="0"/>
              </a:rPr>
              <a:t> </a:t>
            </a:r>
            <a:r>
              <a:rPr lang="en-US" sz="2800" b="0" dirty="0" err="1">
                <a:effectLst/>
                <a:latin typeface="Times New Roman" panose="02020603050405020304" pitchFamily="18" charset="0"/>
                <a:cs typeface="Times New Roman" panose="02020603050405020304" pitchFamily="18" charset="0"/>
              </a:rPr>
              <a:t>vùng</a:t>
            </a:r>
            <a:r>
              <a:rPr lang="en-US" sz="2800" b="0" dirty="0">
                <a:effectLst/>
                <a:latin typeface="Times New Roman" panose="02020603050405020304" pitchFamily="18" charset="0"/>
                <a:cs typeface="Times New Roman" panose="02020603050405020304" pitchFamily="18" charset="0"/>
              </a:rPr>
              <a:t> </a:t>
            </a:r>
            <a:r>
              <a:rPr lang="en-US" sz="2800" b="0" dirty="0" err="1">
                <a:effectLst/>
                <a:latin typeface="Times New Roman" panose="02020603050405020304" pitchFamily="18" charset="0"/>
                <a:cs typeface="Times New Roman" panose="02020603050405020304" pitchFamily="18" charset="0"/>
              </a:rPr>
              <a:t>dễ</a:t>
            </a:r>
            <a:r>
              <a:rPr lang="en-US" sz="2800" b="0" dirty="0">
                <a:effectLst/>
                <a:latin typeface="Times New Roman" panose="02020603050405020304" pitchFamily="18" charset="0"/>
                <a:cs typeface="Times New Roman" panose="02020603050405020304" pitchFamily="18" charset="0"/>
              </a:rPr>
              <a:t> </a:t>
            </a:r>
            <a:r>
              <a:rPr lang="en-US" sz="2800" b="0" dirty="0" err="1">
                <a:effectLst/>
                <a:latin typeface="Times New Roman" panose="02020603050405020304" pitchFamily="18" charset="0"/>
                <a:cs typeface="Times New Roman" panose="02020603050405020304" pitchFamily="18" charset="0"/>
              </a:rPr>
              <a:t>nhìn</a:t>
            </a:r>
            <a:r>
              <a:rPr lang="en-US" sz="2800" b="0" dirty="0">
                <a:effectLst/>
                <a:latin typeface="Times New Roman" panose="02020603050405020304" pitchFamily="18" charset="0"/>
                <a:cs typeface="Times New Roman" panose="02020603050405020304" pitchFamily="18" charset="0"/>
              </a:rPr>
              <a:t> </a:t>
            </a:r>
            <a:r>
              <a:rPr lang="en-US" sz="2800" b="0" dirty="0" err="1">
                <a:effectLst/>
                <a:latin typeface="Times New Roman" panose="02020603050405020304" pitchFamily="18" charset="0"/>
                <a:cs typeface="Times New Roman" panose="02020603050405020304" pitchFamily="18" charset="0"/>
              </a:rPr>
              <a:t>thấy</a:t>
            </a:r>
            <a:r>
              <a:rPr lang="en-US" sz="2800" b="0" dirty="0">
                <a:effectLst/>
                <a:latin typeface="Times New Roman" panose="02020603050405020304" pitchFamily="18" charset="0"/>
                <a:cs typeface="Times New Roman" panose="02020603050405020304" pitchFamily="18" charset="0"/>
              </a:rPr>
              <a:t> </a:t>
            </a:r>
            <a:r>
              <a:rPr lang="en-US" sz="2800" b="0" dirty="0" err="1">
                <a:effectLst/>
                <a:latin typeface="Times New Roman" panose="02020603050405020304" pitchFamily="18" charset="0"/>
                <a:cs typeface="Times New Roman" panose="02020603050405020304" pitchFamily="18" charset="0"/>
              </a:rPr>
              <a:t>hơn</a:t>
            </a:r>
            <a:r>
              <a:rPr lang="en-US" sz="2800" b="0" dirty="0">
                <a:effectLst/>
                <a:latin typeface="Times New Roman" panose="02020603050405020304" pitchFamily="18" charset="0"/>
                <a:cs typeface="Times New Roman" panose="02020603050405020304" pitchFamily="18" charset="0"/>
              </a:rPr>
              <a:t> </a:t>
            </a:r>
            <a:r>
              <a:rPr lang="en-US" sz="2800" b="0" dirty="0" err="1">
                <a:effectLst/>
                <a:latin typeface="Times New Roman" panose="02020603050405020304" pitchFamily="18" charset="0"/>
                <a:cs typeface="Times New Roman" panose="02020603050405020304" pitchFamily="18" charset="0"/>
              </a:rPr>
              <a:t>với</a:t>
            </a:r>
            <a:r>
              <a:rPr lang="en-US" sz="2800" b="0" dirty="0">
                <a:effectLst/>
                <a:latin typeface="Times New Roman" panose="02020603050405020304" pitchFamily="18" charset="0"/>
                <a:cs typeface="Times New Roman" panose="02020603050405020304" pitchFamily="18" charset="0"/>
              </a:rPr>
              <a:t> </a:t>
            </a:r>
            <a:r>
              <a:rPr lang="en-US" sz="2800" b="0" dirty="0" err="1">
                <a:effectLst/>
                <a:latin typeface="Times New Roman" panose="02020603050405020304" pitchFamily="18" charset="0"/>
                <a:cs typeface="Times New Roman" panose="02020603050405020304" pitchFamily="18" charset="0"/>
              </a:rPr>
              <a:t>căn</a:t>
            </a:r>
            <a:r>
              <a:rPr lang="en-US" sz="2800" b="0" dirty="0">
                <a:effectLst/>
                <a:latin typeface="Times New Roman" panose="02020603050405020304" pitchFamily="18" charset="0"/>
                <a:cs typeface="Times New Roman" panose="02020603050405020304" pitchFamily="18" charset="0"/>
              </a:rPr>
              <a:t> </a:t>
            </a:r>
            <a:r>
              <a:rPr lang="en-US" sz="2800" b="0" dirty="0" err="1">
                <a:effectLst/>
                <a:latin typeface="Times New Roman" panose="02020603050405020304" pitchFamily="18" charset="0"/>
                <a:cs typeface="Times New Roman" panose="02020603050405020304" pitchFamily="18" charset="0"/>
              </a:rPr>
              <a:t>bệnh</a:t>
            </a:r>
            <a:r>
              <a:rPr lang="en-US" sz="2800" b="0" dirty="0">
                <a:effectLst/>
                <a:latin typeface="Times New Roman" panose="02020603050405020304" pitchFamily="18" charset="0"/>
                <a:cs typeface="Times New Roman" panose="02020603050405020304" pitchFamily="18" charset="0"/>
              </a:rPr>
              <a:t> </a:t>
            </a:r>
            <a:r>
              <a:rPr lang="en-US" sz="2800" b="0" dirty="0" err="1">
                <a:effectLst/>
                <a:latin typeface="Times New Roman" panose="02020603050405020304" pitchFamily="18" charset="0"/>
                <a:cs typeface="Times New Roman" panose="02020603050405020304" pitchFamily="18" charset="0"/>
              </a:rPr>
              <a:t>đái</a:t>
            </a:r>
            <a:r>
              <a:rPr lang="en-US" sz="2800" b="0" dirty="0">
                <a:effectLst/>
                <a:latin typeface="Times New Roman" panose="02020603050405020304" pitchFamily="18" charset="0"/>
                <a:cs typeface="Times New Roman" panose="02020603050405020304" pitchFamily="18" charset="0"/>
              </a:rPr>
              <a:t> </a:t>
            </a:r>
            <a:r>
              <a:rPr lang="en-US" sz="2800" b="0" dirty="0" err="1">
                <a:effectLst/>
                <a:latin typeface="Times New Roman" panose="02020603050405020304" pitchFamily="18" charset="0"/>
                <a:cs typeface="Times New Roman" panose="02020603050405020304" pitchFamily="18" charset="0"/>
              </a:rPr>
              <a:t>tháo</a:t>
            </a:r>
            <a:r>
              <a:rPr lang="en-US" sz="2800" b="0" dirty="0">
                <a:effectLst/>
                <a:latin typeface="Times New Roman" panose="02020603050405020304" pitchFamily="18" charset="0"/>
                <a:cs typeface="Times New Roman" panose="02020603050405020304" pitchFamily="18" charset="0"/>
              </a:rPr>
              <a:t> </a:t>
            </a:r>
            <a:r>
              <a:rPr lang="en-US" sz="2800" b="0" dirty="0" err="1">
                <a:effectLst/>
                <a:latin typeface="Times New Roman" panose="02020603050405020304" pitchFamily="18" charset="0"/>
                <a:cs typeface="Times New Roman" panose="02020603050405020304" pitchFamily="18" charset="0"/>
              </a:rPr>
              <a:t>đường</a:t>
            </a:r>
            <a:r>
              <a:rPr lang="en-US" sz="2800" b="0" dirty="0">
                <a:effectLst/>
                <a:latin typeface="Times New Roman" panose="02020603050405020304" pitchFamily="18" charset="0"/>
                <a:cs typeface="Times New Roman" panose="02020603050405020304" pitchFamily="18" charset="0"/>
              </a:rPr>
              <a:t>.</a:t>
            </a:r>
          </a:p>
        </p:txBody>
      </p:sp>
      <p:pic>
        <p:nvPicPr>
          <p:cNvPr id="5" name="Picture 4" descr="A chart of a diagram&#10;&#10;AI-generated content may be incorrect.">
            <a:extLst>
              <a:ext uri="{FF2B5EF4-FFF2-40B4-BE49-F238E27FC236}">
                <a16:creationId xmlns:a16="http://schemas.microsoft.com/office/drawing/2014/main" id="{AAF8B4C5-6EEA-D5ED-F5A2-D4B39CB0F160}"/>
              </a:ext>
            </a:extLst>
          </p:cNvPr>
          <p:cNvPicPr>
            <a:picLocks noChangeAspect="1"/>
          </p:cNvPicPr>
          <p:nvPr/>
        </p:nvPicPr>
        <p:blipFill>
          <a:blip r:embed="rId2">
            <a:extLst>
              <a:ext uri="{28A0092B-C50C-407E-A947-70E740481C1C}">
                <a14:useLocalDpi xmlns:a14="http://schemas.microsoft.com/office/drawing/2010/main" val="0"/>
              </a:ext>
            </a:extLst>
          </a:blip>
          <a:srcRect t="4789" r="1" b="1"/>
          <a:stretch>
            <a:fillRect/>
          </a:stretch>
        </p:blipFill>
        <p:spPr>
          <a:xfrm>
            <a:off x="4815191" y="-4879"/>
            <a:ext cx="7376809" cy="6742597"/>
          </a:xfrm>
          <a:prstGeom prst="rect">
            <a:avLst/>
          </a:prstGeom>
        </p:spPr>
      </p:pic>
      <p:grpSp>
        <p:nvGrpSpPr>
          <p:cNvPr id="28" name="Group 27">
            <a:extLst>
              <a:ext uri="{FF2B5EF4-FFF2-40B4-BE49-F238E27FC236}">
                <a16:creationId xmlns:a16="http://schemas.microsoft.com/office/drawing/2014/main" id="{434FA563-76F6-CDCF-AEA0-A7B78E4464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21" name="Rectangle 20">
              <a:extLst>
                <a:ext uri="{FF2B5EF4-FFF2-40B4-BE49-F238E27FC236}">
                  <a16:creationId xmlns:a16="http://schemas.microsoft.com/office/drawing/2014/main" id="{1D2E3CAA-F1BA-6695-301D-22564C3828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F3F0F2C-04A5-144D-BDCF-C38707289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6335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Fill">
            <a:extLst>
              <a:ext uri="{FF2B5EF4-FFF2-40B4-BE49-F238E27FC236}">
                <a16:creationId xmlns:a16="http://schemas.microsoft.com/office/drawing/2014/main" id="{C7D023E4-8DE1-436E-9847-ED6A4B4B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lor Cover">
            <a:extLst>
              <a:ext uri="{FF2B5EF4-FFF2-40B4-BE49-F238E27FC236}">
                <a16:creationId xmlns:a16="http://schemas.microsoft.com/office/drawing/2014/main" id="{63C1F321-BB96-4700-B3CE-1A6156067F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3FA1AD64-F15F-417D-956C-B2C211FC90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1" y="0"/>
            <a:ext cx="6064235" cy="6858000"/>
            <a:chOff x="651279" y="598259"/>
            <a:chExt cx="10889442" cy="5680742"/>
          </a:xfrm>
        </p:grpSpPr>
        <p:sp>
          <p:nvSpPr>
            <p:cNvPr id="15" name="Color">
              <a:extLst>
                <a:ext uri="{FF2B5EF4-FFF2-40B4-BE49-F238E27FC236}">
                  <a16:creationId xmlns:a16="http://schemas.microsoft.com/office/drawing/2014/main" id="{5F3C79B0-E0DE-407E-B550-3FDEB67B0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lor">
              <a:extLst>
                <a:ext uri="{FF2B5EF4-FFF2-40B4-BE49-F238E27FC236}">
                  <a16:creationId xmlns:a16="http://schemas.microsoft.com/office/drawing/2014/main" id="{A1A2DFA8-F321-4204-9B31-A3713BC652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 name="Group 17">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9" name="Freeform: Shape 18">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5" name="Freeform: Shape 24">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4" name="TextBox 3">
            <a:extLst>
              <a:ext uri="{FF2B5EF4-FFF2-40B4-BE49-F238E27FC236}">
                <a16:creationId xmlns:a16="http://schemas.microsoft.com/office/drawing/2014/main" id="{DC292049-2364-41A0-013E-D01D5B943392}"/>
              </a:ext>
            </a:extLst>
          </p:cNvPr>
          <p:cNvSpPr txBox="1"/>
          <p:nvPr/>
        </p:nvSpPr>
        <p:spPr>
          <a:xfrm>
            <a:off x="789708" y="841664"/>
            <a:ext cx="4874661" cy="51568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800" b="1" kern="1200" dirty="0">
                <a:solidFill>
                  <a:schemeClr val="bg1"/>
                </a:solidFill>
                <a:latin typeface="+mj-lt"/>
                <a:ea typeface="+mj-ea"/>
                <a:cs typeface="+mj-cs"/>
              </a:rPr>
              <a:t>I. </a:t>
            </a:r>
            <a:r>
              <a:rPr lang="en-US" sz="4800" b="1" kern="1200" dirty="0" err="1">
                <a:solidFill>
                  <a:schemeClr val="bg1"/>
                </a:solidFill>
                <a:latin typeface="+mj-lt"/>
                <a:ea typeface="+mj-ea"/>
                <a:cs typeface="+mj-cs"/>
              </a:rPr>
              <a:t>Về</a:t>
            </a:r>
            <a:r>
              <a:rPr lang="en-US" sz="4800" b="1" kern="1200" dirty="0">
                <a:solidFill>
                  <a:schemeClr val="bg1"/>
                </a:solidFill>
                <a:latin typeface="+mj-lt"/>
                <a:ea typeface="+mj-ea"/>
                <a:cs typeface="+mj-cs"/>
              </a:rPr>
              <a:t> Dataset</a:t>
            </a:r>
          </a:p>
        </p:txBody>
      </p:sp>
      <p:sp>
        <p:nvSpPr>
          <p:cNvPr id="5" name="TextBox 4">
            <a:extLst>
              <a:ext uri="{FF2B5EF4-FFF2-40B4-BE49-F238E27FC236}">
                <a16:creationId xmlns:a16="http://schemas.microsoft.com/office/drawing/2014/main" id="{FFEB034F-B4BA-DFC5-00B4-1BFFE3F97795}"/>
              </a:ext>
            </a:extLst>
          </p:cNvPr>
          <p:cNvSpPr txBox="1"/>
          <p:nvPr/>
        </p:nvSpPr>
        <p:spPr>
          <a:xfrm>
            <a:off x="6534687" y="841664"/>
            <a:ext cx="4867605" cy="5156800"/>
          </a:xfrm>
          <a:prstGeom prst="rect">
            <a:avLst/>
          </a:prstGeom>
        </p:spPr>
        <p:txBody>
          <a:bodyPr vert="horz" lIns="91440" tIns="45720" rIns="91440" bIns="45720" rtlCol="0" anchor="ctr">
            <a:normAutofit/>
          </a:bodyPr>
          <a:lstStyle/>
          <a:p>
            <a:pPr marL="457200" indent="-457200">
              <a:lnSpc>
                <a:spcPct val="150000"/>
              </a:lnSpc>
              <a:spcBef>
                <a:spcPts val="1000"/>
              </a:spcBef>
              <a:buFont typeface="+mj-lt"/>
              <a:buAutoNum type="arabicPeriod"/>
            </a:pPr>
            <a:r>
              <a:rPr lang="vi-VN" sz="2400" kern="1200" dirty="0">
                <a:solidFill>
                  <a:schemeClr val="tx2"/>
                </a:solidFill>
                <a:latin typeface="Times New Roman" panose="02020603050405020304" pitchFamily="18" charset="0"/>
                <a:cs typeface="Times New Roman" panose="02020603050405020304" pitchFamily="18" charset="0"/>
              </a:rPr>
              <a:t>Bố</a:t>
            </a:r>
            <a:r>
              <a:rPr lang="en-US" sz="2400" kern="1200" dirty="0" err="1">
                <a:solidFill>
                  <a:schemeClr val="tx2"/>
                </a:solidFill>
                <a:latin typeface="Times New Roman" panose="02020603050405020304" pitchFamily="18" charset="0"/>
                <a:cs typeface="Times New Roman" panose="02020603050405020304" pitchFamily="18" charset="0"/>
              </a:rPr>
              <a:t>i</a:t>
            </a:r>
            <a:r>
              <a:rPr lang="en-US" sz="2400" kern="1200" dirty="0">
                <a:solidFill>
                  <a:schemeClr val="tx2"/>
                </a:solidFill>
                <a:latin typeface="Times New Roman" panose="02020603050405020304" pitchFamily="18" charset="0"/>
                <a:cs typeface="Times New Roman" panose="02020603050405020304" pitchFamily="18" charset="0"/>
              </a:rPr>
              <a:t> </a:t>
            </a:r>
            <a:r>
              <a:rPr lang="en-US" sz="2400" kern="1200" dirty="0" err="1">
                <a:solidFill>
                  <a:schemeClr val="tx2"/>
                </a:solidFill>
                <a:latin typeface="Times New Roman" panose="02020603050405020304" pitchFamily="18" charset="0"/>
                <a:cs typeface="Times New Roman" panose="02020603050405020304" pitchFamily="18" charset="0"/>
              </a:rPr>
              <a:t>cảnh</a:t>
            </a:r>
            <a:endParaRPr lang="en-US" sz="2400" dirty="0">
              <a:solidFill>
                <a:schemeClr val="tx2"/>
              </a:solidFill>
              <a:latin typeface="Times New Roman" panose="02020603050405020304" pitchFamily="18" charset="0"/>
              <a:cs typeface="Times New Roman" panose="02020603050405020304" pitchFamily="18" charset="0"/>
            </a:endParaRPr>
          </a:p>
          <a:p>
            <a:pPr marL="457200" indent="-457200">
              <a:lnSpc>
                <a:spcPct val="150000"/>
              </a:lnSpc>
              <a:spcBef>
                <a:spcPts val="1000"/>
              </a:spcBef>
              <a:buFont typeface="+mj-lt"/>
              <a:buAutoNum type="arabicPeriod"/>
            </a:pPr>
            <a:r>
              <a:rPr lang="en-US" sz="2400" dirty="0" err="1">
                <a:solidFill>
                  <a:schemeClr val="tx2"/>
                </a:solidFill>
                <a:latin typeface="Times New Roman" panose="02020603050405020304" pitchFamily="18" charset="0"/>
                <a:cs typeface="Times New Roman" panose="02020603050405020304" pitchFamily="18" charset="0"/>
              </a:rPr>
              <a:t>Nguồn</a:t>
            </a:r>
            <a:r>
              <a:rPr lang="en-US" sz="2400" dirty="0">
                <a:solidFill>
                  <a:schemeClr val="tx2"/>
                </a:solidFill>
                <a:latin typeface="Times New Roman" panose="02020603050405020304" pitchFamily="18" charset="0"/>
                <a:cs typeface="Times New Roman" panose="02020603050405020304" pitchFamily="18" charset="0"/>
              </a:rPr>
              <a:t> </a:t>
            </a:r>
            <a:r>
              <a:rPr lang="en-US" sz="2400" dirty="0" err="1">
                <a:solidFill>
                  <a:schemeClr val="tx2"/>
                </a:solidFill>
                <a:latin typeface="Times New Roman" panose="02020603050405020304" pitchFamily="18" charset="0"/>
                <a:cs typeface="Times New Roman" panose="02020603050405020304" pitchFamily="18" charset="0"/>
              </a:rPr>
              <a:t>gốc</a:t>
            </a:r>
            <a:r>
              <a:rPr lang="en-US" sz="2400" dirty="0">
                <a:solidFill>
                  <a:schemeClr val="tx2"/>
                </a:solidFill>
                <a:latin typeface="Times New Roman" panose="02020603050405020304" pitchFamily="18" charset="0"/>
                <a:cs typeface="Times New Roman" panose="02020603050405020304" pitchFamily="18" charset="0"/>
              </a:rPr>
              <a:t> </a:t>
            </a:r>
            <a:r>
              <a:rPr lang="en-US" sz="2400" dirty="0" err="1">
                <a:solidFill>
                  <a:schemeClr val="tx2"/>
                </a:solidFill>
                <a:latin typeface="Times New Roman" panose="02020603050405020304" pitchFamily="18" charset="0"/>
                <a:cs typeface="Times New Roman" panose="02020603050405020304" pitchFamily="18" charset="0"/>
              </a:rPr>
              <a:t>dữ</a:t>
            </a:r>
            <a:r>
              <a:rPr lang="en-US" sz="2400" dirty="0">
                <a:solidFill>
                  <a:schemeClr val="tx2"/>
                </a:solidFill>
                <a:latin typeface="Times New Roman" panose="02020603050405020304" pitchFamily="18" charset="0"/>
                <a:cs typeface="Times New Roman" panose="02020603050405020304" pitchFamily="18" charset="0"/>
              </a:rPr>
              <a:t> </a:t>
            </a:r>
            <a:r>
              <a:rPr lang="en-US" sz="2400" dirty="0" err="1">
                <a:solidFill>
                  <a:schemeClr val="tx2"/>
                </a:solidFill>
                <a:latin typeface="Times New Roman" panose="02020603050405020304" pitchFamily="18" charset="0"/>
                <a:cs typeface="Times New Roman" panose="02020603050405020304" pitchFamily="18" charset="0"/>
              </a:rPr>
              <a:t>liệu</a:t>
            </a:r>
            <a:endParaRPr lang="en-US" sz="2400" dirty="0">
              <a:solidFill>
                <a:schemeClr val="tx2"/>
              </a:solidFill>
              <a:latin typeface="Times New Roman" panose="02020603050405020304" pitchFamily="18" charset="0"/>
              <a:cs typeface="Times New Roman" panose="02020603050405020304" pitchFamily="18" charset="0"/>
            </a:endParaRPr>
          </a:p>
          <a:p>
            <a:pPr marL="457200" indent="-457200">
              <a:lnSpc>
                <a:spcPct val="150000"/>
              </a:lnSpc>
              <a:spcBef>
                <a:spcPts val="1000"/>
              </a:spcBef>
              <a:buFont typeface="+mj-lt"/>
              <a:buAutoNum type="arabicPeriod"/>
            </a:pPr>
            <a:r>
              <a:rPr lang="en-US" sz="2400" dirty="0" err="1">
                <a:solidFill>
                  <a:schemeClr val="tx2"/>
                </a:solidFill>
                <a:latin typeface="Times New Roman" panose="02020603050405020304" pitchFamily="18" charset="0"/>
                <a:cs typeface="Times New Roman" panose="02020603050405020304" pitchFamily="18" charset="0"/>
              </a:rPr>
              <a:t>Bài</a:t>
            </a:r>
            <a:r>
              <a:rPr lang="en-US" sz="2400" dirty="0">
                <a:solidFill>
                  <a:schemeClr val="tx2"/>
                </a:solidFill>
                <a:latin typeface="Times New Roman" panose="02020603050405020304" pitchFamily="18" charset="0"/>
                <a:cs typeface="Times New Roman" panose="02020603050405020304" pitchFamily="18" charset="0"/>
              </a:rPr>
              <a:t> </a:t>
            </a:r>
            <a:r>
              <a:rPr lang="en-US" sz="2400" dirty="0" err="1">
                <a:solidFill>
                  <a:schemeClr val="tx2"/>
                </a:solidFill>
                <a:latin typeface="Times New Roman" panose="02020603050405020304" pitchFamily="18" charset="0"/>
                <a:cs typeface="Times New Roman" panose="02020603050405020304" pitchFamily="18" charset="0"/>
              </a:rPr>
              <a:t>nghiên</a:t>
            </a:r>
            <a:r>
              <a:rPr lang="en-US" sz="2400" dirty="0">
                <a:solidFill>
                  <a:schemeClr val="tx2"/>
                </a:solidFill>
                <a:latin typeface="Times New Roman" panose="02020603050405020304" pitchFamily="18" charset="0"/>
                <a:cs typeface="Times New Roman" panose="02020603050405020304" pitchFamily="18" charset="0"/>
              </a:rPr>
              <a:t> </a:t>
            </a:r>
            <a:r>
              <a:rPr lang="en-US" sz="2400" dirty="0" err="1">
                <a:solidFill>
                  <a:schemeClr val="tx2"/>
                </a:solidFill>
                <a:latin typeface="Times New Roman" panose="02020603050405020304" pitchFamily="18" charset="0"/>
                <a:cs typeface="Times New Roman" panose="02020603050405020304" pitchFamily="18" charset="0"/>
              </a:rPr>
              <a:t>cứu</a:t>
            </a:r>
            <a:r>
              <a:rPr lang="en-US" sz="2400" dirty="0">
                <a:solidFill>
                  <a:schemeClr val="tx2"/>
                </a:solidFill>
                <a:latin typeface="Times New Roman" panose="02020603050405020304" pitchFamily="18" charset="0"/>
                <a:cs typeface="Times New Roman" panose="02020603050405020304" pitchFamily="18" charset="0"/>
              </a:rPr>
              <a:t> </a:t>
            </a:r>
            <a:r>
              <a:rPr lang="en-US" sz="2400" dirty="0" err="1">
                <a:solidFill>
                  <a:schemeClr val="tx2"/>
                </a:solidFill>
                <a:latin typeface="Times New Roman" panose="02020603050405020304" pitchFamily="18" charset="0"/>
                <a:cs typeface="Times New Roman" panose="02020603050405020304" pitchFamily="18" charset="0"/>
              </a:rPr>
              <a:t>đã</a:t>
            </a:r>
            <a:r>
              <a:rPr lang="en-US" sz="2400" dirty="0">
                <a:solidFill>
                  <a:schemeClr val="tx2"/>
                </a:solidFill>
                <a:latin typeface="Times New Roman" panose="02020603050405020304" pitchFamily="18" charset="0"/>
                <a:cs typeface="Times New Roman" panose="02020603050405020304" pitchFamily="18" charset="0"/>
              </a:rPr>
              <a:t> </a:t>
            </a:r>
            <a:r>
              <a:rPr lang="en-US" sz="2400" dirty="0" err="1">
                <a:solidFill>
                  <a:schemeClr val="tx2"/>
                </a:solidFill>
                <a:latin typeface="Times New Roman" panose="02020603050405020304" pitchFamily="18" charset="0"/>
                <a:cs typeface="Times New Roman" panose="02020603050405020304" pitchFamily="18" charset="0"/>
              </a:rPr>
              <a:t>sử</a:t>
            </a:r>
            <a:r>
              <a:rPr lang="en-US" sz="2400" dirty="0">
                <a:solidFill>
                  <a:schemeClr val="tx2"/>
                </a:solidFill>
                <a:latin typeface="Times New Roman" panose="02020603050405020304" pitchFamily="18" charset="0"/>
                <a:cs typeface="Times New Roman" panose="02020603050405020304" pitchFamily="18" charset="0"/>
              </a:rPr>
              <a:t> </a:t>
            </a:r>
            <a:r>
              <a:rPr lang="en-US" sz="2400" dirty="0" err="1">
                <a:solidFill>
                  <a:schemeClr val="tx2"/>
                </a:solidFill>
                <a:latin typeface="Times New Roman" panose="02020603050405020304" pitchFamily="18" charset="0"/>
                <a:cs typeface="Times New Roman" panose="02020603050405020304" pitchFamily="18" charset="0"/>
              </a:rPr>
              <a:t>dụng</a:t>
            </a:r>
            <a:r>
              <a:rPr lang="en-US" sz="2400" dirty="0">
                <a:solidFill>
                  <a:schemeClr val="tx2"/>
                </a:solidFill>
                <a:latin typeface="Times New Roman" panose="02020603050405020304" pitchFamily="18" charset="0"/>
                <a:cs typeface="Times New Roman" panose="02020603050405020304" pitchFamily="18" charset="0"/>
              </a:rPr>
              <a:t> dataset</a:t>
            </a:r>
          </a:p>
        </p:txBody>
      </p:sp>
    </p:spTree>
    <p:extLst>
      <p:ext uri="{BB962C8B-B14F-4D97-AF65-F5344CB8AC3E}">
        <p14:creationId xmlns:p14="http://schemas.microsoft.com/office/powerpoint/2010/main" val="37939624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3" name="Rectangle 12">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7ED551D-2054-1F02-51E7-C5A665190F0A}"/>
              </a:ext>
            </a:extLst>
          </p:cNvPr>
          <p:cNvSpPr txBox="1"/>
          <p:nvPr/>
        </p:nvSpPr>
        <p:spPr>
          <a:xfrm>
            <a:off x="761802" y="2743200"/>
            <a:ext cx="4646905" cy="361314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b="1">
                <a:effectLst/>
              </a:rPr>
              <a:t>Sự phân bố (Distribution)</a:t>
            </a:r>
            <a:endParaRPr lang="en-US" sz="2000" b="0">
              <a:effectLst/>
            </a:endParaRPr>
          </a:p>
        </p:txBody>
      </p:sp>
      <p:pic>
        <p:nvPicPr>
          <p:cNvPr id="7" name="Picture 6" descr="A picture of an electromagnetic radiation">
            <a:extLst>
              <a:ext uri="{FF2B5EF4-FFF2-40B4-BE49-F238E27FC236}">
                <a16:creationId xmlns:a16="http://schemas.microsoft.com/office/drawing/2014/main" id="{89D2656F-D1A8-90A7-BA6B-300F0C02FF60}"/>
              </a:ext>
            </a:extLst>
          </p:cNvPr>
          <p:cNvPicPr>
            <a:picLocks noChangeAspect="1"/>
          </p:cNvPicPr>
          <p:nvPr/>
        </p:nvPicPr>
        <p:blipFill>
          <a:blip r:embed="rId2"/>
          <a:srcRect l="20745" r="19634" b="2"/>
          <a:stretch>
            <a:fillRect/>
          </a:stretch>
        </p:blipFill>
        <p:spPr>
          <a:xfrm>
            <a:off x="6096000" y="1"/>
            <a:ext cx="6102825" cy="6858000"/>
          </a:xfrm>
          <a:prstGeom prst="rect">
            <a:avLst/>
          </a:prstGeom>
        </p:spPr>
      </p:pic>
    </p:spTree>
    <p:extLst>
      <p:ext uri="{BB962C8B-B14F-4D97-AF65-F5344CB8AC3E}">
        <p14:creationId xmlns:p14="http://schemas.microsoft.com/office/powerpoint/2010/main" val="27549826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643AB754-6D66-E1CB-11C5-6CB7A81118DA}"/>
              </a:ext>
            </a:extLst>
          </p:cNvPr>
          <p:cNvGrpSpPr/>
          <p:nvPr/>
        </p:nvGrpSpPr>
        <p:grpSpPr>
          <a:xfrm>
            <a:off x="1094375" y="4003"/>
            <a:ext cx="10003250" cy="4807305"/>
            <a:chOff x="2188750" y="2050695"/>
            <a:chExt cx="10003250" cy="4807305"/>
          </a:xfrm>
        </p:grpSpPr>
        <p:pic>
          <p:nvPicPr>
            <p:cNvPr id="5" name="Picture 4">
              <a:extLst>
                <a:ext uri="{FF2B5EF4-FFF2-40B4-BE49-F238E27FC236}">
                  <a16:creationId xmlns:a16="http://schemas.microsoft.com/office/drawing/2014/main" id="{264CF87F-52BD-8E08-A999-8AA22F391448}"/>
                </a:ext>
              </a:extLst>
            </p:cNvPr>
            <p:cNvPicPr>
              <a:picLocks noChangeAspect="1"/>
            </p:cNvPicPr>
            <p:nvPr/>
          </p:nvPicPr>
          <p:blipFill>
            <a:blip r:embed="rId2"/>
            <a:stretch>
              <a:fillRect/>
            </a:stretch>
          </p:blipFill>
          <p:spPr>
            <a:xfrm>
              <a:off x="2188750" y="2060713"/>
              <a:ext cx="2502336" cy="2390101"/>
            </a:xfrm>
            <a:prstGeom prst="rect">
              <a:avLst/>
            </a:prstGeom>
          </p:spPr>
        </p:pic>
        <p:pic>
          <p:nvPicPr>
            <p:cNvPr id="7" name="Picture 6">
              <a:extLst>
                <a:ext uri="{FF2B5EF4-FFF2-40B4-BE49-F238E27FC236}">
                  <a16:creationId xmlns:a16="http://schemas.microsoft.com/office/drawing/2014/main" id="{42A2AB16-7861-6EB7-F6FA-DA008F7EBEB0}"/>
                </a:ext>
              </a:extLst>
            </p:cNvPr>
            <p:cNvPicPr>
              <a:picLocks noChangeAspect="1"/>
            </p:cNvPicPr>
            <p:nvPr/>
          </p:nvPicPr>
          <p:blipFill>
            <a:blip r:embed="rId3"/>
            <a:stretch>
              <a:fillRect/>
            </a:stretch>
          </p:blipFill>
          <p:spPr>
            <a:xfrm>
              <a:off x="2223982" y="4495002"/>
              <a:ext cx="2474080" cy="2362998"/>
            </a:xfrm>
            <a:prstGeom prst="rect">
              <a:avLst/>
            </a:prstGeom>
          </p:spPr>
        </p:pic>
        <p:pic>
          <p:nvPicPr>
            <p:cNvPr id="9" name="Picture 8">
              <a:extLst>
                <a:ext uri="{FF2B5EF4-FFF2-40B4-BE49-F238E27FC236}">
                  <a16:creationId xmlns:a16="http://schemas.microsoft.com/office/drawing/2014/main" id="{E877A945-2BAF-6242-8A26-082B5443A642}"/>
                </a:ext>
              </a:extLst>
            </p:cNvPr>
            <p:cNvPicPr>
              <a:picLocks noChangeAspect="1"/>
            </p:cNvPicPr>
            <p:nvPr/>
          </p:nvPicPr>
          <p:blipFill>
            <a:blip r:embed="rId4"/>
            <a:stretch>
              <a:fillRect/>
            </a:stretch>
          </p:blipFill>
          <p:spPr>
            <a:xfrm>
              <a:off x="7171021" y="4455268"/>
              <a:ext cx="2510547" cy="2402732"/>
            </a:xfrm>
            <a:prstGeom prst="rect">
              <a:avLst/>
            </a:prstGeom>
          </p:spPr>
        </p:pic>
        <p:pic>
          <p:nvPicPr>
            <p:cNvPr id="11" name="Picture 10">
              <a:extLst>
                <a:ext uri="{FF2B5EF4-FFF2-40B4-BE49-F238E27FC236}">
                  <a16:creationId xmlns:a16="http://schemas.microsoft.com/office/drawing/2014/main" id="{F94EDDA0-9E91-ED30-2F42-096B1C03ED68}"/>
                </a:ext>
              </a:extLst>
            </p:cNvPr>
            <p:cNvPicPr>
              <a:picLocks noChangeAspect="1"/>
            </p:cNvPicPr>
            <p:nvPr/>
          </p:nvPicPr>
          <p:blipFill>
            <a:blip r:embed="rId5"/>
            <a:stretch>
              <a:fillRect/>
            </a:stretch>
          </p:blipFill>
          <p:spPr>
            <a:xfrm>
              <a:off x="4660589" y="4443580"/>
              <a:ext cx="2510432" cy="2414420"/>
            </a:xfrm>
            <a:prstGeom prst="rect">
              <a:avLst/>
            </a:prstGeom>
          </p:spPr>
        </p:pic>
        <p:pic>
          <p:nvPicPr>
            <p:cNvPr id="13" name="Picture 12">
              <a:extLst>
                <a:ext uri="{FF2B5EF4-FFF2-40B4-BE49-F238E27FC236}">
                  <a16:creationId xmlns:a16="http://schemas.microsoft.com/office/drawing/2014/main" id="{E41BAE51-81F4-DE9C-8C49-42AAE797174A}"/>
                </a:ext>
              </a:extLst>
            </p:cNvPr>
            <p:cNvPicPr>
              <a:picLocks noChangeAspect="1"/>
            </p:cNvPicPr>
            <p:nvPr/>
          </p:nvPicPr>
          <p:blipFill>
            <a:blip r:embed="rId6"/>
            <a:stretch>
              <a:fillRect/>
            </a:stretch>
          </p:blipFill>
          <p:spPr>
            <a:xfrm>
              <a:off x="9665635" y="2065167"/>
              <a:ext cx="2522996" cy="2402732"/>
            </a:xfrm>
            <a:prstGeom prst="rect">
              <a:avLst/>
            </a:prstGeom>
          </p:spPr>
        </p:pic>
        <p:pic>
          <p:nvPicPr>
            <p:cNvPr id="15" name="Picture 14">
              <a:extLst>
                <a:ext uri="{FF2B5EF4-FFF2-40B4-BE49-F238E27FC236}">
                  <a16:creationId xmlns:a16="http://schemas.microsoft.com/office/drawing/2014/main" id="{F19651E1-7493-3176-99A9-59A43D01597D}"/>
                </a:ext>
              </a:extLst>
            </p:cNvPr>
            <p:cNvPicPr>
              <a:picLocks noChangeAspect="1"/>
            </p:cNvPicPr>
            <p:nvPr/>
          </p:nvPicPr>
          <p:blipFill>
            <a:blip r:embed="rId7"/>
            <a:stretch>
              <a:fillRect/>
            </a:stretch>
          </p:blipFill>
          <p:spPr>
            <a:xfrm>
              <a:off x="4657240" y="2050695"/>
              <a:ext cx="2513781" cy="2395666"/>
            </a:xfrm>
            <a:prstGeom prst="rect">
              <a:avLst/>
            </a:prstGeom>
          </p:spPr>
        </p:pic>
        <p:pic>
          <p:nvPicPr>
            <p:cNvPr id="17" name="Picture 16">
              <a:extLst>
                <a:ext uri="{FF2B5EF4-FFF2-40B4-BE49-F238E27FC236}">
                  <a16:creationId xmlns:a16="http://schemas.microsoft.com/office/drawing/2014/main" id="{01E1A661-35C9-B3FB-1395-79B81E35B3A0}"/>
                </a:ext>
              </a:extLst>
            </p:cNvPr>
            <p:cNvPicPr>
              <a:picLocks noChangeAspect="1"/>
            </p:cNvPicPr>
            <p:nvPr/>
          </p:nvPicPr>
          <p:blipFill>
            <a:blip r:embed="rId8"/>
            <a:stretch>
              <a:fillRect/>
            </a:stretch>
          </p:blipFill>
          <p:spPr>
            <a:xfrm>
              <a:off x="7174370" y="2080582"/>
              <a:ext cx="2517490" cy="2414420"/>
            </a:xfrm>
            <a:prstGeom prst="rect">
              <a:avLst/>
            </a:prstGeom>
          </p:spPr>
        </p:pic>
        <p:pic>
          <p:nvPicPr>
            <p:cNvPr id="19" name="Picture 18">
              <a:extLst>
                <a:ext uri="{FF2B5EF4-FFF2-40B4-BE49-F238E27FC236}">
                  <a16:creationId xmlns:a16="http://schemas.microsoft.com/office/drawing/2014/main" id="{DEC47C58-4422-D6E6-1485-7A082A23EF5F}"/>
                </a:ext>
              </a:extLst>
            </p:cNvPr>
            <p:cNvPicPr>
              <a:picLocks noChangeAspect="1"/>
            </p:cNvPicPr>
            <p:nvPr/>
          </p:nvPicPr>
          <p:blipFill>
            <a:blip r:embed="rId9"/>
            <a:stretch>
              <a:fillRect/>
            </a:stretch>
          </p:blipFill>
          <p:spPr>
            <a:xfrm>
              <a:off x="9681568" y="4455268"/>
              <a:ext cx="2510432" cy="2402732"/>
            </a:xfrm>
            <a:prstGeom prst="rect">
              <a:avLst/>
            </a:prstGeom>
          </p:spPr>
        </p:pic>
      </p:grpSp>
      <p:sp>
        <p:nvSpPr>
          <p:cNvPr id="23" name="TextBox 22">
            <a:extLst>
              <a:ext uri="{FF2B5EF4-FFF2-40B4-BE49-F238E27FC236}">
                <a16:creationId xmlns:a16="http://schemas.microsoft.com/office/drawing/2014/main" id="{B5B187A9-4A18-1CAB-61AD-CA39040D16AC}"/>
              </a:ext>
            </a:extLst>
          </p:cNvPr>
          <p:cNvSpPr txBox="1"/>
          <p:nvPr/>
        </p:nvSpPr>
        <p:spPr>
          <a:xfrm>
            <a:off x="1811771" y="4789770"/>
            <a:ext cx="8604925" cy="2031325"/>
          </a:xfrm>
          <a:prstGeom prst="rect">
            <a:avLst/>
          </a:prstGeom>
          <a:noFill/>
        </p:spPr>
        <p:txBody>
          <a:bodyPr wrap="square">
            <a:spAutoFit/>
          </a:bodyPr>
          <a:lstStyle/>
          <a:p>
            <a:pPr>
              <a:buNone/>
            </a:pPr>
            <a:r>
              <a:rPr lang="vi-VN" b="0" dirty="0">
                <a:effectLst/>
                <a:latin typeface="+mj-lt"/>
              </a:rPr>
              <a:t>- Dựa trên biểu đồ boxplot ta có thể thấy được đa phần các thuộc tính đơn đều có ngoại lệ. Nhưng một số trường hợp có độ xiên lớn do ngoại lệ cao và dày đặc như tuổi tác hay insulin. Dù các giá trị này là hợp lí nhưng mật độ và độ lớn của ngoại lệ có thể ảnh hưởng đến phán đoán của mô hình.</a:t>
            </a:r>
          </a:p>
          <a:p>
            <a:pPr>
              <a:buNone/>
            </a:pPr>
            <a:r>
              <a:rPr lang="vi-VN" b="0" dirty="0">
                <a:effectLst/>
                <a:latin typeface="+mj-lt"/>
              </a:rPr>
              <a:t>- Ngoài ra thì sự phần bố đáng tập trung là chỉ số gluco theo phân lớp đái tháo đường, người không bị đái tháo đường có 50% rơi vào ~95 đến ~120, trong khi đó người mắc thì có 50% rơi vào ~125 đến ~175. </a:t>
            </a:r>
          </a:p>
        </p:txBody>
      </p:sp>
    </p:spTree>
    <p:extLst>
      <p:ext uri="{BB962C8B-B14F-4D97-AF65-F5344CB8AC3E}">
        <p14:creationId xmlns:p14="http://schemas.microsoft.com/office/powerpoint/2010/main" val="4357994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32"/>
        <p:cNvGrpSpPr/>
        <p:nvPr/>
      </p:nvGrpSpPr>
      <p:grpSpPr>
        <a:xfrm>
          <a:off x="0" y="0"/>
          <a:ext cx="0" cy="0"/>
          <a:chOff x="0" y="0"/>
          <a:chExt cx="0" cy="0"/>
        </a:xfrm>
      </p:grpSpPr>
      <p:sp>
        <p:nvSpPr>
          <p:cNvPr id="833" name="Google Shape;833;p53"/>
          <p:cNvSpPr/>
          <p:nvPr/>
        </p:nvSpPr>
        <p:spPr>
          <a:xfrm>
            <a:off x="2043508" y="5213079"/>
            <a:ext cx="1331200" cy="1331200"/>
          </a:xfrm>
          <a:prstGeom prst="ellipse">
            <a:avLst/>
          </a:prstGeom>
          <a:solidFill>
            <a:schemeClr val="hlink">
              <a:alpha val="38390"/>
            </a:schemeClr>
          </a:solidFill>
          <a:ln>
            <a:noFill/>
          </a:ln>
        </p:spPr>
        <p:txBody>
          <a:bodyPr spcFirstLastPara="1" wrap="square" lIns="121900" tIns="121900" rIns="121900" bIns="121900" anchor="ctr" anchorCtr="0">
            <a:noAutofit/>
          </a:bodyPr>
          <a:lstStyle/>
          <a:p>
            <a:endParaRPr sz="2400"/>
          </a:p>
        </p:txBody>
      </p:sp>
      <p:sp>
        <p:nvSpPr>
          <p:cNvPr id="834" name="Google Shape;834;p53"/>
          <p:cNvSpPr/>
          <p:nvPr/>
        </p:nvSpPr>
        <p:spPr>
          <a:xfrm>
            <a:off x="2774367" y="713333"/>
            <a:ext cx="8348800" cy="6130000"/>
          </a:xfrm>
          <a:prstGeom prst="rect">
            <a:avLst/>
          </a:prstGeom>
          <a:solidFill>
            <a:schemeClr val="dk1"/>
          </a:solidFill>
          <a:ln>
            <a:noFill/>
          </a:ln>
        </p:spPr>
        <p:txBody>
          <a:bodyPr spcFirstLastPara="1" wrap="square" lIns="121900" tIns="121900" rIns="121900" bIns="121900" anchor="ctr" anchorCtr="0">
            <a:noAutofit/>
          </a:bodyPr>
          <a:lstStyle/>
          <a:p>
            <a:endParaRPr sz="2400"/>
          </a:p>
        </p:txBody>
      </p:sp>
      <p:sp>
        <p:nvSpPr>
          <p:cNvPr id="835" name="Google Shape;835;p53"/>
          <p:cNvSpPr/>
          <p:nvPr/>
        </p:nvSpPr>
        <p:spPr>
          <a:xfrm>
            <a:off x="3069088" y="1094533"/>
            <a:ext cx="7440000" cy="5748800"/>
          </a:xfrm>
          <a:prstGeom prst="rect">
            <a:avLst/>
          </a:prstGeom>
          <a:solidFill>
            <a:schemeClr val="lt2"/>
          </a:solidFill>
          <a:ln>
            <a:noFill/>
          </a:ln>
        </p:spPr>
        <p:txBody>
          <a:bodyPr spcFirstLastPara="1" wrap="square" lIns="121900" tIns="121900" rIns="121900" bIns="121900" anchor="ctr" anchorCtr="0">
            <a:noAutofit/>
          </a:bodyPr>
          <a:lstStyle/>
          <a:p>
            <a:endParaRPr sz="2400"/>
          </a:p>
        </p:txBody>
      </p:sp>
      <p:sp>
        <p:nvSpPr>
          <p:cNvPr id="837" name="Google Shape;837;p53"/>
          <p:cNvSpPr txBox="1">
            <a:spLocks noGrp="1"/>
          </p:cNvSpPr>
          <p:nvPr>
            <p:ph type="title" idx="2"/>
          </p:nvPr>
        </p:nvSpPr>
        <p:spPr>
          <a:xfrm>
            <a:off x="3893347" y="1835345"/>
            <a:ext cx="6110839" cy="2621224"/>
          </a:xfrm>
          <a:prstGeom prst="rect">
            <a:avLst/>
          </a:prstGeom>
        </p:spPr>
        <p:txBody>
          <a:bodyPr spcFirstLastPara="1" vert="horz" wrap="square" lIns="121900" tIns="121900" rIns="121900" bIns="121900" rtlCol="0" anchor="ctr" anchorCtr="0">
            <a:noAutofit/>
          </a:bodyPr>
          <a:lstStyle/>
          <a:p>
            <a:r>
              <a:rPr lang="vi-VN" sz="5333" b="1" dirty="0">
                <a:latin typeface="Raleway Medium" pitchFamily="2" charset="0"/>
              </a:rPr>
              <a:t>Thông tin thêm</a:t>
            </a:r>
            <a:endParaRPr sz="6000" b="1" dirty="0">
              <a:latin typeface="Raleway Medium" pitchFamily="2" charset="0"/>
            </a:endParaRPr>
          </a:p>
        </p:txBody>
      </p:sp>
      <p:cxnSp>
        <p:nvCxnSpPr>
          <p:cNvPr id="839" name="Google Shape;839;p53"/>
          <p:cNvCxnSpPr/>
          <p:nvPr/>
        </p:nvCxnSpPr>
        <p:spPr>
          <a:xfrm rot="10800000" flipH="1">
            <a:off x="3771433" y="5867656"/>
            <a:ext cx="7325600" cy="22000"/>
          </a:xfrm>
          <a:prstGeom prst="straightConnector1">
            <a:avLst/>
          </a:prstGeom>
          <a:noFill/>
          <a:ln w="19050" cap="flat" cmpd="sng">
            <a:solidFill>
              <a:schemeClr val="dk1"/>
            </a:solidFill>
            <a:prstDash val="solid"/>
            <a:round/>
            <a:headEnd type="none" w="med" len="med"/>
            <a:tailEnd type="none" w="med" len="med"/>
          </a:ln>
        </p:spPr>
      </p:cxnSp>
      <p:grpSp>
        <p:nvGrpSpPr>
          <p:cNvPr id="840" name="Google Shape;840;p53"/>
          <p:cNvGrpSpPr/>
          <p:nvPr/>
        </p:nvGrpSpPr>
        <p:grpSpPr>
          <a:xfrm rot="-5400000">
            <a:off x="10124886" y="2399543"/>
            <a:ext cx="1030140" cy="261735"/>
            <a:chOff x="2641350" y="846250"/>
            <a:chExt cx="413600" cy="105075"/>
          </a:xfrm>
        </p:grpSpPr>
        <p:sp>
          <p:nvSpPr>
            <p:cNvPr id="841" name="Google Shape;841;p53"/>
            <p:cNvSpPr/>
            <p:nvPr/>
          </p:nvSpPr>
          <p:spPr>
            <a:xfrm>
              <a:off x="2991475" y="846250"/>
              <a:ext cx="63475" cy="105075"/>
            </a:xfrm>
            <a:custGeom>
              <a:avLst/>
              <a:gdLst/>
              <a:ahLst/>
              <a:cxnLst/>
              <a:rect l="l" t="t" r="r" b="b"/>
              <a:pathLst>
                <a:path w="2539" h="4203" extrusionOk="0">
                  <a:moveTo>
                    <a:pt x="2092" y="1"/>
                  </a:moveTo>
                  <a:lnTo>
                    <a:pt x="1" y="2111"/>
                  </a:lnTo>
                  <a:lnTo>
                    <a:pt x="2092" y="4202"/>
                  </a:lnTo>
                  <a:lnTo>
                    <a:pt x="2538" y="3756"/>
                  </a:lnTo>
                  <a:lnTo>
                    <a:pt x="874" y="2111"/>
                  </a:lnTo>
                  <a:lnTo>
                    <a:pt x="2538" y="447"/>
                  </a:lnTo>
                  <a:lnTo>
                    <a:pt x="2092"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842" name="Google Shape;842;p53"/>
            <p:cNvSpPr/>
            <p:nvPr/>
          </p:nvSpPr>
          <p:spPr>
            <a:xfrm>
              <a:off x="2874775" y="846250"/>
              <a:ext cx="63450" cy="105075"/>
            </a:xfrm>
            <a:custGeom>
              <a:avLst/>
              <a:gdLst/>
              <a:ahLst/>
              <a:cxnLst/>
              <a:rect l="l" t="t" r="r" b="b"/>
              <a:pathLst>
                <a:path w="2538" h="4203" extrusionOk="0">
                  <a:moveTo>
                    <a:pt x="2091" y="1"/>
                  </a:moveTo>
                  <a:lnTo>
                    <a:pt x="0" y="2111"/>
                  </a:lnTo>
                  <a:lnTo>
                    <a:pt x="2091" y="4202"/>
                  </a:lnTo>
                  <a:lnTo>
                    <a:pt x="2538" y="3756"/>
                  </a:lnTo>
                  <a:lnTo>
                    <a:pt x="894" y="2111"/>
                  </a:lnTo>
                  <a:lnTo>
                    <a:pt x="2538" y="447"/>
                  </a:lnTo>
                  <a:lnTo>
                    <a:pt x="2091"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843" name="Google Shape;843;p53"/>
            <p:cNvSpPr/>
            <p:nvPr/>
          </p:nvSpPr>
          <p:spPr>
            <a:xfrm>
              <a:off x="2758075" y="846250"/>
              <a:ext cx="63450" cy="105075"/>
            </a:xfrm>
            <a:custGeom>
              <a:avLst/>
              <a:gdLst/>
              <a:ahLst/>
              <a:cxnLst/>
              <a:rect l="l" t="t" r="r" b="b"/>
              <a:pathLst>
                <a:path w="2538" h="4203" extrusionOk="0">
                  <a:moveTo>
                    <a:pt x="2111" y="1"/>
                  </a:moveTo>
                  <a:lnTo>
                    <a:pt x="0" y="2111"/>
                  </a:lnTo>
                  <a:lnTo>
                    <a:pt x="2111" y="4202"/>
                  </a:lnTo>
                  <a:lnTo>
                    <a:pt x="2537" y="3756"/>
                  </a:lnTo>
                  <a:lnTo>
                    <a:pt x="893" y="2111"/>
                  </a:lnTo>
                  <a:lnTo>
                    <a:pt x="2537" y="447"/>
                  </a:lnTo>
                  <a:lnTo>
                    <a:pt x="2111"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844" name="Google Shape;844;p53"/>
            <p:cNvSpPr/>
            <p:nvPr/>
          </p:nvSpPr>
          <p:spPr>
            <a:xfrm>
              <a:off x="2641350" y="846250"/>
              <a:ext cx="63975" cy="105075"/>
            </a:xfrm>
            <a:custGeom>
              <a:avLst/>
              <a:gdLst/>
              <a:ahLst/>
              <a:cxnLst/>
              <a:rect l="l" t="t" r="r" b="b"/>
              <a:pathLst>
                <a:path w="2559" h="4203" extrusionOk="0">
                  <a:moveTo>
                    <a:pt x="2112" y="1"/>
                  </a:moveTo>
                  <a:lnTo>
                    <a:pt x="1" y="2111"/>
                  </a:lnTo>
                  <a:lnTo>
                    <a:pt x="2112" y="4202"/>
                  </a:lnTo>
                  <a:lnTo>
                    <a:pt x="2558" y="3756"/>
                  </a:lnTo>
                  <a:lnTo>
                    <a:pt x="894" y="2111"/>
                  </a:lnTo>
                  <a:lnTo>
                    <a:pt x="2558" y="447"/>
                  </a:lnTo>
                  <a:lnTo>
                    <a:pt x="2112"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grpSp>
        <p:nvGrpSpPr>
          <p:cNvPr id="845" name="Google Shape;845;p53"/>
          <p:cNvGrpSpPr/>
          <p:nvPr/>
        </p:nvGrpSpPr>
        <p:grpSpPr>
          <a:xfrm rot="5400000">
            <a:off x="-1129950" y="2405539"/>
            <a:ext cx="4530467" cy="249700"/>
            <a:chOff x="-3237675" y="-1132050"/>
            <a:chExt cx="3397850" cy="187275"/>
          </a:xfrm>
        </p:grpSpPr>
        <p:sp>
          <p:nvSpPr>
            <p:cNvPr id="846" name="Google Shape;846;p53"/>
            <p:cNvSpPr/>
            <p:nvPr/>
          </p:nvSpPr>
          <p:spPr>
            <a:xfrm>
              <a:off x="-378750" y="-1132050"/>
              <a:ext cx="130425" cy="187275"/>
            </a:xfrm>
            <a:custGeom>
              <a:avLst/>
              <a:gdLst/>
              <a:ahLst/>
              <a:cxnLst/>
              <a:rect l="l" t="t" r="r" b="b"/>
              <a:pathLst>
                <a:path w="5217" h="7491" extrusionOk="0">
                  <a:moveTo>
                    <a:pt x="4040" y="0"/>
                  </a:moveTo>
                  <a:lnTo>
                    <a:pt x="0" y="6800"/>
                  </a:lnTo>
                  <a:lnTo>
                    <a:pt x="1157" y="7490"/>
                  </a:lnTo>
                  <a:lnTo>
                    <a:pt x="5217" y="690"/>
                  </a:lnTo>
                  <a:lnTo>
                    <a:pt x="4040"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847" name="Google Shape;847;p53"/>
            <p:cNvSpPr/>
            <p:nvPr/>
          </p:nvSpPr>
          <p:spPr>
            <a:xfrm>
              <a:off x="29725"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848" name="Google Shape;848;p53"/>
            <p:cNvSpPr/>
            <p:nvPr/>
          </p:nvSpPr>
          <p:spPr>
            <a:xfrm>
              <a:off x="-787250" y="-1132050"/>
              <a:ext cx="130450" cy="187275"/>
            </a:xfrm>
            <a:custGeom>
              <a:avLst/>
              <a:gdLst/>
              <a:ahLst/>
              <a:cxnLst/>
              <a:rect l="l" t="t" r="r" b="b"/>
              <a:pathLst>
                <a:path w="5218" h="7491" extrusionOk="0">
                  <a:moveTo>
                    <a:pt x="4040" y="0"/>
                  </a:moveTo>
                  <a:lnTo>
                    <a:pt x="1" y="6800"/>
                  </a:lnTo>
                  <a:lnTo>
                    <a:pt x="1158" y="7490"/>
                  </a:lnTo>
                  <a:lnTo>
                    <a:pt x="5217" y="690"/>
                  </a:lnTo>
                  <a:lnTo>
                    <a:pt x="4040"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849" name="Google Shape;849;p53"/>
            <p:cNvSpPr/>
            <p:nvPr/>
          </p:nvSpPr>
          <p:spPr>
            <a:xfrm>
              <a:off x="-1195725" y="-1132050"/>
              <a:ext cx="130425" cy="187275"/>
            </a:xfrm>
            <a:custGeom>
              <a:avLst/>
              <a:gdLst/>
              <a:ahLst/>
              <a:cxnLst/>
              <a:rect l="l" t="t" r="r" b="b"/>
              <a:pathLst>
                <a:path w="5217" h="7491" extrusionOk="0">
                  <a:moveTo>
                    <a:pt x="4060" y="0"/>
                  </a:moveTo>
                  <a:lnTo>
                    <a:pt x="0" y="6800"/>
                  </a:lnTo>
                  <a:lnTo>
                    <a:pt x="1157" y="7490"/>
                  </a:lnTo>
                  <a:lnTo>
                    <a:pt x="5217" y="690"/>
                  </a:lnTo>
                  <a:lnTo>
                    <a:pt x="4060"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850" name="Google Shape;850;p53"/>
            <p:cNvSpPr/>
            <p:nvPr/>
          </p:nvSpPr>
          <p:spPr>
            <a:xfrm>
              <a:off x="-1604225" y="-1132050"/>
              <a:ext cx="130450" cy="187275"/>
            </a:xfrm>
            <a:custGeom>
              <a:avLst/>
              <a:gdLst/>
              <a:ahLst/>
              <a:cxnLst/>
              <a:rect l="l" t="t" r="r" b="b"/>
              <a:pathLst>
                <a:path w="5218" h="7491" extrusionOk="0">
                  <a:moveTo>
                    <a:pt x="4060" y="0"/>
                  </a:moveTo>
                  <a:lnTo>
                    <a:pt x="1" y="6800"/>
                  </a:lnTo>
                  <a:lnTo>
                    <a:pt x="1158" y="7490"/>
                  </a:lnTo>
                  <a:lnTo>
                    <a:pt x="5217" y="690"/>
                  </a:lnTo>
                  <a:lnTo>
                    <a:pt x="4060"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851" name="Google Shape;851;p53"/>
            <p:cNvSpPr/>
            <p:nvPr/>
          </p:nvSpPr>
          <p:spPr>
            <a:xfrm>
              <a:off x="-2012725" y="-1132050"/>
              <a:ext cx="130450" cy="187275"/>
            </a:xfrm>
            <a:custGeom>
              <a:avLst/>
              <a:gdLst/>
              <a:ahLst/>
              <a:cxnLst/>
              <a:rect l="l" t="t" r="r" b="b"/>
              <a:pathLst>
                <a:path w="5218" h="7491" extrusionOk="0">
                  <a:moveTo>
                    <a:pt x="4060" y="0"/>
                  </a:moveTo>
                  <a:lnTo>
                    <a:pt x="1" y="6800"/>
                  </a:lnTo>
                  <a:lnTo>
                    <a:pt x="1178" y="7490"/>
                  </a:lnTo>
                  <a:lnTo>
                    <a:pt x="5217" y="690"/>
                  </a:lnTo>
                  <a:lnTo>
                    <a:pt x="4060"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852" name="Google Shape;852;p53"/>
            <p:cNvSpPr/>
            <p:nvPr/>
          </p:nvSpPr>
          <p:spPr>
            <a:xfrm>
              <a:off x="-2421200" y="-1132050"/>
              <a:ext cx="130425" cy="187275"/>
            </a:xfrm>
            <a:custGeom>
              <a:avLst/>
              <a:gdLst/>
              <a:ahLst/>
              <a:cxnLst/>
              <a:rect l="l" t="t" r="r" b="b"/>
              <a:pathLst>
                <a:path w="5217" h="7491" extrusionOk="0">
                  <a:moveTo>
                    <a:pt x="4060" y="0"/>
                  </a:moveTo>
                  <a:lnTo>
                    <a:pt x="0" y="6800"/>
                  </a:lnTo>
                  <a:lnTo>
                    <a:pt x="1178" y="7490"/>
                  </a:lnTo>
                  <a:lnTo>
                    <a:pt x="5217" y="690"/>
                  </a:lnTo>
                  <a:lnTo>
                    <a:pt x="4060"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853" name="Google Shape;853;p53"/>
            <p:cNvSpPr/>
            <p:nvPr/>
          </p:nvSpPr>
          <p:spPr>
            <a:xfrm>
              <a:off x="-2829175" y="-1132050"/>
              <a:ext cx="129925" cy="187275"/>
            </a:xfrm>
            <a:custGeom>
              <a:avLst/>
              <a:gdLst/>
              <a:ahLst/>
              <a:cxnLst/>
              <a:rect l="l" t="t" r="r" b="b"/>
              <a:pathLst>
                <a:path w="5197" h="7491" extrusionOk="0">
                  <a:moveTo>
                    <a:pt x="4039" y="0"/>
                  </a:moveTo>
                  <a:lnTo>
                    <a:pt x="0" y="6800"/>
                  </a:lnTo>
                  <a:lnTo>
                    <a:pt x="1157" y="7490"/>
                  </a:lnTo>
                  <a:lnTo>
                    <a:pt x="5196" y="690"/>
                  </a:lnTo>
                  <a:lnTo>
                    <a:pt x="4039"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854" name="Google Shape;854;p53"/>
            <p:cNvSpPr/>
            <p:nvPr/>
          </p:nvSpPr>
          <p:spPr>
            <a:xfrm>
              <a:off x="-3237675" y="-1132050"/>
              <a:ext cx="129925" cy="187275"/>
            </a:xfrm>
            <a:custGeom>
              <a:avLst/>
              <a:gdLst/>
              <a:ahLst/>
              <a:cxnLst/>
              <a:rect l="l" t="t" r="r" b="b"/>
              <a:pathLst>
                <a:path w="5197" h="7491" extrusionOk="0">
                  <a:moveTo>
                    <a:pt x="4040" y="0"/>
                  </a:moveTo>
                  <a:lnTo>
                    <a:pt x="0" y="6800"/>
                  </a:lnTo>
                  <a:lnTo>
                    <a:pt x="1157" y="7490"/>
                  </a:lnTo>
                  <a:lnTo>
                    <a:pt x="5197" y="690"/>
                  </a:lnTo>
                  <a:lnTo>
                    <a:pt x="4040"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cxnSp>
        <p:nvCxnSpPr>
          <p:cNvPr id="855" name="Google Shape;855;p53"/>
          <p:cNvCxnSpPr/>
          <p:nvPr/>
        </p:nvCxnSpPr>
        <p:spPr>
          <a:xfrm rot="10800000">
            <a:off x="699867" y="-33"/>
            <a:ext cx="0" cy="484480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E4E496-D6B3-F146-92CF-6CD649B4A130}"/>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709D51A9-9615-0EF0-BD7B-00DBB201E4B9}"/>
              </a:ext>
            </a:extLst>
          </p:cNvPr>
          <p:cNvSpPr txBox="1"/>
          <p:nvPr/>
        </p:nvSpPr>
        <p:spPr>
          <a:xfrm>
            <a:off x="948133" y="1344226"/>
            <a:ext cx="3781926" cy="2323206"/>
          </a:xfrm>
          <a:prstGeom prst="rect">
            <a:avLst/>
          </a:prstGeom>
        </p:spPr>
        <p:txBody>
          <a:bodyPr vert="horz" lIns="91440" tIns="45720" rIns="91440" bIns="45720" rtlCol="0" anchor="ctr">
            <a:noAutofit/>
          </a:bodyPr>
          <a:lstStyle/>
          <a:p>
            <a:pPr>
              <a:lnSpc>
                <a:spcPct val="90000"/>
              </a:lnSpc>
              <a:spcBef>
                <a:spcPts val="1000"/>
              </a:spcBef>
              <a:spcAft>
                <a:spcPts val="600"/>
              </a:spcAft>
            </a:pPr>
            <a:r>
              <a:rPr lang="vi-VN" sz="5400" b="1" kern="1200" dirty="0">
                <a:solidFill>
                  <a:srgbClr val="FF0000"/>
                </a:solidFill>
                <a:effectLst/>
                <a:latin typeface="+mn-lt"/>
                <a:ea typeface="+mn-ea"/>
                <a:cs typeface="+mn-cs"/>
              </a:rPr>
              <a:t>Mẫu bất thường</a:t>
            </a:r>
            <a:endParaRPr lang="en-US" sz="5400" b="1" kern="1200" dirty="0">
              <a:solidFill>
                <a:srgbClr val="FF0000"/>
              </a:solidFill>
              <a:effectLst/>
              <a:latin typeface="+mn-lt"/>
              <a:ea typeface="+mn-ea"/>
              <a:cs typeface="+mn-cs"/>
            </a:endParaRPr>
          </a:p>
        </p:txBody>
      </p:sp>
      <p:sp>
        <p:nvSpPr>
          <p:cNvPr id="5" name="TextBox 4">
            <a:extLst>
              <a:ext uri="{FF2B5EF4-FFF2-40B4-BE49-F238E27FC236}">
                <a16:creationId xmlns:a16="http://schemas.microsoft.com/office/drawing/2014/main" id="{4D1EA353-A8DD-F9DA-803C-A90B63CD7436}"/>
              </a:ext>
            </a:extLst>
          </p:cNvPr>
          <p:cNvSpPr txBox="1"/>
          <p:nvPr/>
        </p:nvSpPr>
        <p:spPr>
          <a:xfrm>
            <a:off x="5957776" y="640614"/>
            <a:ext cx="5542387" cy="4300447"/>
          </a:xfrm>
          <a:prstGeom prst="rect">
            <a:avLst/>
          </a:prstGeom>
        </p:spPr>
        <p:txBody>
          <a:bodyPr vert="horz" lIns="91440" tIns="45720" rIns="91440" bIns="45720" rtlCol="0" anchor="t">
            <a:noAutofit/>
          </a:bodyPr>
          <a:lstStyle/>
          <a:p>
            <a:pPr marL="285750" indent="-285750">
              <a:lnSpc>
                <a:spcPct val="90000"/>
              </a:lnSpc>
              <a:spcAft>
                <a:spcPts val="600"/>
              </a:spcAft>
              <a:buFont typeface="Arial" panose="020B0604020202020204" pitchFamily="34" charset="0"/>
              <a:buChar char="•"/>
            </a:pPr>
            <a:r>
              <a:rPr lang="vi-VN" sz="3200" b="0" dirty="0">
                <a:effectLst/>
                <a:latin typeface="Times New Roman" panose="02020603050405020304" pitchFamily="18" charset="0"/>
                <a:cs typeface="Times New Roman" panose="02020603050405020304" pitchFamily="18" charset="0"/>
              </a:rPr>
              <a:t> Insulin tối thiểu đạt 14 U/ml rất thấp so với tiêu chuẩn bình thường là từ 16 – 166 U/ml.</a:t>
            </a:r>
          </a:p>
          <a:p>
            <a:pPr marL="285750" indent="-285750">
              <a:lnSpc>
                <a:spcPct val="90000"/>
              </a:lnSpc>
              <a:spcAft>
                <a:spcPts val="600"/>
              </a:spcAft>
              <a:buFont typeface="Arial" panose="020B0604020202020204" pitchFamily="34" charset="0"/>
              <a:buChar char="•"/>
            </a:pPr>
            <a:r>
              <a:rPr lang="vi-VN" sz="3200" dirty="0">
                <a:latin typeface="Times New Roman" panose="02020603050405020304" pitchFamily="18" charset="0"/>
                <a:cs typeface="Times New Roman" panose="02020603050405020304" pitchFamily="18" charset="0"/>
              </a:rPr>
              <a:t>Huyết áp thấp nhất là 24 mmHg trong khi theo chuẩn thì tối thiểu phải trên 40 mmHg.</a:t>
            </a:r>
          </a:p>
          <a:p>
            <a:pPr marL="285750" indent="-285750">
              <a:lnSpc>
                <a:spcPct val="90000"/>
              </a:lnSpc>
              <a:spcAft>
                <a:spcPts val="600"/>
              </a:spcAft>
              <a:buFont typeface="Arial" panose="020B0604020202020204" pitchFamily="34" charset="0"/>
              <a:buChar char="•"/>
            </a:pPr>
            <a:r>
              <a:rPr lang="vi-VN" sz="3200" b="0" dirty="0">
                <a:effectLst/>
                <a:latin typeface="Times New Roman" panose="02020603050405020304" pitchFamily="18" charset="0"/>
                <a:cs typeface="Times New Roman" panose="02020603050405020304" pitchFamily="18" charset="0"/>
              </a:rPr>
              <a:t>BMI của mẫu cao nhất lên đến 67,1 bất thường so với tiêu chuẩn vì 50 là bệnh béo phì và nhiều bệnh lý nguy hiểm.</a:t>
            </a:r>
            <a:endParaRPr lang="en-US" sz="3200" b="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2747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985283-F2C3-BB7A-7763-061F1E45414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4425C6C-4436-FBDB-7E30-617D345C5801}"/>
              </a:ext>
            </a:extLst>
          </p:cNvPr>
          <p:cNvSpPr txBox="1"/>
          <p:nvPr/>
        </p:nvSpPr>
        <p:spPr>
          <a:xfrm>
            <a:off x="948133" y="1344226"/>
            <a:ext cx="3781926" cy="2323206"/>
          </a:xfrm>
          <a:prstGeom prst="rect">
            <a:avLst/>
          </a:prstGeom>
        </p:spPr>
        <p:txBody>
          <a:bodyPr vert="horz" lIns="91440" tIns="45720" rIns="91440" bIns="45720" rtlCol="0" anchor="ctr">
            <a:noAutofit/>
          </a:bodyPr>
          <a:lstStyle/>
          <a:p>
            <a:pPr>
              <a:lnSpc>
                <a:spcPct val="90000"/>
              </a:lnSpc>
              <a:spcBef>
                <a:spcPts val="1000"/>
              </a:spcBef>
              <a:spcAft>
                <a:spcPts val="600"/>
              </a:spcAft>
            </a:pPr>
            <a:r>
              <a:rPr lang="vi-VN" sz="5400" b="1" kern="1200" dirty="0">
                <a:solidFill>
                  <a:srgbClr val="FF0000"/>
                </a:solidFill>
                <a:effectLst/>
                <a:latin typeface="+mn-lt"/>
                <a:ea typeface="+mn-ea"/>
                <a:cs typeface="+mn-cs"/>
              </a:rPr>
              <a:t>Dữ liệu thiếu: </a:t>
            </a:r>
            <a:endParaRPr lang="en-US" sz="5400" b="1" kern="1200" dirty="0">
              <a:solidFill>
                <a:srgbClr val="FF0000"/>
              </a:solidFill>
              <a:effectLst/>
              <a:latin typeface="+mn-lt"/>
              <a:ea typeface="+mn-ea"/>
              <a:cs typeface="+mn-cs"/>
            </a:endParaRPr>
          </a:p>
        </p:txBody>
      </p:sp>
      <p:sp>
        <p:nvSpPr>
          <p:cNvPr id="5" name="TextBox 4">
            <a:extLst>
              <a:ext uri="{FF2B5EF4-FFF2-40B4-BE49-F238E27FC236}">
                <a16:creationId xmlns:a16="http://schemas.microsoft.com/office/drawing/2014/main" id="{3B930AA0-9C1A-3501-9329-2A011793FB33}"/>
              </a:ext>
            </a:extLst>
          </p:cNvPr>
          <p:cNvSpPr txBox="1"/>
          <p:nvPr/>
        </p:nvSpPr>
        <p:spPr>
          <a:xfrm>
            <a:off x="5922820" y="1517208"/>
            <a:ext cx="5961808" cy="4300447"/>
          </a:xfrm>
          <a:prstGeom prst="rect">
            <a:avLst/>
          </a:prstGeom>
        </p:spPr>
        <p:txBody>
          <a:bodyPr vert="horz" lIns="91440" tIns="45720" rIns="91440" bIns="45720" rtlCol="0" anchor="t">
            <a:normAutofit/>
          </a:bodyPr>
          <a:lstStyle/>
          <a:p>
            <a:pPr marL="285750" indent="-285750">
              <a:lnSpc>
                <a:spcPct val="90000"/>
              </a:lnSpc>
              <a:spcAft>
                <a:spcPts val="600"/>
              </a:spcAft>
              <a:buFont typeface="Arial" panose="020B0604020202020204" pitchFamily="34" charset="0"/>
              <a:buChar char="•"/>
            </a:pPr>
            <a:r>
              <a:rPr lang="en-US" sz="2800" b="0" dirty="0">
                <a:effectLst/>
                <a:latin typeface="Times New Roman" panose="02020603050405020304" pitchFamily="18" charset="0"/>
                <a:cs typeface="Times New Roman" panose="02020603050405020304" pitchFamily="18" charset="0"/>
              </a:rPr>
              <a:t> </a:t>
            </a:r>
            <a:r>
              <a:rPr lang="vi-VN" sz="2800" b="1" dirty="0">
                <a:effectLst/>
                <a:latin typeface="Times New Roman" panose="02020603050405020304" pitchFamily="18" charset="0"/>
                <a:cs typeface="Times New Roman" panose="02020603050405020304" pitchFamily="18" charset="0"/>
              </a:rPr>
              <a:t>Gluco ( 5 mẫu)</a:t>
            </a:r>
          </a:p>
          <a:p>
            <a:pPr marL="285750" indent="-285750">
              <a:lnSpc>
                <a:spcPct val="90000"/>
              </a:lnSpc>
              <a:spcAft>
                <a:spcPts val="600"/>
              </a:spcAft>
              <a:buFont typeface="Arial" panose="020B0604020202020204" pitchFamily="34" charset="0"/>
              <a:buChar char="•"/>
            </a:pPr>
            <a:r>
              <a:rPr lang="vi-VN" sz="2800" b="1" dirty="0">
                <a:latin typeface="Times New Roman" panose="02020603050405020304" pitchFamily="18" charset="0"/>
                <a:cs typeface="Times New Roman" panose="02020603050405020304" pitchFamily="18" charset="0"/>
              </a:rPr>
              <a:t>Insulin ( 347 mẫu)</a:t>
            </a:r>
          </a:p>
          <a:p>
            <a:pPr marL="285750" indent="-285750">
              <a:lnSpc>
                <a:spcPct val="90000"/>
              </a:lnSpc>
              <a:spcAft>
                <a:spcPts val="600"/>
              </a:spcAft>
              <a:buFont typeface="Arial" panose="020B0604020202020204" pitchFamily="34" charset="0"/>
              <a:buChar char="•"/>
            </a:pPr>
            <a:r>
              <a:rPr lang="vi-VN" sz="2800" b="1" dirty="0">
                <a:effectLst/>
                <a:latin typeface="Times New Roman" panose="02020603050405020304" pitchFamily="18" charset="0"/>
                <a:cs typeface="Times New Roman" panose="02020603050405020304" pitchFamily="18" charset="0"/>
              </a:rPr>
              <a:t>BMI ( 11 mẫu )</a:t>
            </a:r>
          </a:p>
          <a:p>
            <a:pPr marL="285750" indent="-285750">
              <a:lnSpc>
                <a:spcPct val="90000"/>
              </a:lnSpc>
              <a:spcAft>
                <a:spcPts val="600"/>
              </a:spcAft>
              <a:buFont typeface="Arial" panose="020B0604020202020204" pitchFamily="34" charset="0"/>
              <a:buChar char="•"/>
            </a:pPr>
            <a:r>
              <a:rPr lang="vi-VN" sz="2800" b="1" dirty="0">
                <a:latin typeface="Times New Roman" panose="02020603050405020304" pitchFamily="18" charset="0"/>
                <a:cs typeface="Times New Roman" panose="02020603050405020304" pitchFamily="18" charset="0"/>
              </a:rPr>
              <a:t>Huyết áp ( 35 mẫu)</a:t>
            </a:r>
          </a:p>
          <a:p>
            <a:pPr marL="285750" indent="-285750">
              <a:lnSpc>
                <a:spcPct val="90000"/>
              </a:lnSpc>
              <a:spcAft>
                <a:spcPts val="600"/>
              </a:spcAft>
              <a:buFont typeface="Arial" panose="020B0604020202020204" pitchFamily="34" charset="0"/>
              <a:buChar char="•"/>
            </a:pPr>
            <a:r>
              <a:rPr lang="vi-VN" sz="2800" b="1" dirty="0">
                <a:effectLst/>
                <a:latin typeface="Times New Roman" panose="02020603050405020304" pitchFamily="18" charset="0"/>
                <a:cs typeface="Times New Roman" panose="02020603050405020304" pitchFamily="18" charset="0"/>
              </a:rPr>
              <a:t>Độ dày gấp nếp da ( 227 mẫu)</a:t>
            </a:r>
          </a:p>
          <a:p>
            <a:pPr marL="285750" indent="-285750">
              <a:lnSpc>
                <a:spcPct val="90000"/>
              </a:lnSpc>
              <a:spcAft>
                <a:spcPts val="600"/>
              </a:spcAft>
              <a:buFont typeface="Arial" panose="020B0604020202020204" pitchFamily="34" charset="0"/>
              <a:buChar char="•"/>
            </a:pPr>
            <a:endParaRPr lang="en-US" b="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34437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3" name="Rectangle 122">
            <a:extLst>
              <a:ext uri="{FF2B5EF4-FFF2-40B4-BE49-F238E27FC236}">
                <a16:creationId xmlns:a16="http://schemas.microsoft.com/office/drawing/2014/main" id="{FEC7823C-FDD6-429C-986C-063FDEBF9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Freeform: Shape 123">
            <a:extLst>
              <a:ext uri="{FF2B5EF4-FFF2-40B4-BE49-F238E27FC236}">
                <a16:creationId xmlns:a16="http://schemas.microsoft.com/office/drawing/2014/main" id="{9CF7FE1C-8BC5-4B0C-A2BC-93AB72C9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bg2">
              <a:alpha val="50000"/>
            </a:schemeClr>
          </a:solidFill>
          <a:ln w="32707"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B0651F5E-0457-4065-ACB2-8B81590C2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050098" flipH="1" flipV="1">
            <a:off x="-160709" y="3977842"/>
            <a:ext cx="7507400" cy="3166385"/>
          </a:xfrm>
          <a:custGeom>
            <a:avLst/>
            <a:gdLst>
              <a:gd name="connsiteX0" fmla="*/ 5497485 w 7507400"/>
              <a:gd name="connsiteY0" fmla="*/ 2912009 h 3166385"/>
              <a:gd name="connsiteX1" fmla="*/ 7034681 w 7507400"/>
              <a:gd name="connsiteY1" fmla="*/ 3151263 h 3166385"/>
              <a:gd name="connsiteX2" fmla="*/ 7137723 w 7507400"/>
              <a:gd name="connsiteY2" fmla="*/ 3166385 h 3166385"/>
              <a:gd name="connsiteX3" fmla="*/ 7507400 w 7507400"/>
              <a:gd name="connsiteY3" fmla="*/ 875071 h 3166385"/>
              <a:gd name="connsiteX4" fmla="*/ 2083578 w 7507400"/>
              <a:gd name="connsiteY4" fmla="*/ 0 h 3166385"/>
              <a:gd name="connsiteX5" fmla="*/ 2023081 w 7507400"/>
              <a:gd name="connsiteY5" fmla="*/ 5468 h 3166385"/>
              <a:gd name="connsiteX6" fmla="*/ 1865374 w 7507400"/>
              <a:gd name="connsiteY6" fmla="*/ 76313 h 3166385"/>
              <a:gd name="connsiteX7" fmla="*/ 1634010 w 7507400"/>
              <a:gd name="connsiteY7" fmla="*/ 119359 h 3166385"/>
              <a:gd name="connsiteX8" fmla="*/ 1388186 w 7507400"/>
              <a:gd name="connsiteY8" fmla="*/ 130121 h 3166385"/>
              <a:gd name="connsiteX9" fmla="*/ 1330344 w 7507400"/>
              <a:gd name="connsiteY9" fmla="*/ 198275 h 3166385"/>
              <a:gd name="connsiteX10" fmla="*/ 1406262 w 7507400"/>
              <a:gd name="connsiteY10" fmla="*/ 270018 h 3166385"/>
              <a:gd name="connsiteX11" fmla="*/ 1521942 w 7507400"/>
              <a:gd name="connsiteY11" fmla="*/ 277191 h 3166385"/>
              <a:gd name="connsiteX12" fmla="*/ 2212420 w 7507400"/>
              <a:gd name="connsiteY12" fmla="*/ 295128 h 3166385"/>
              <a:gd name="connsiteX13" fmla="*/ 0 w 7507400"/>
              <a:gd name="connsiteY13" fmla="*/ 452960 h 3166385"/>
              <a:gd name="connsiteX14" fmla="*/ 300051 w 7507400"/>
              <a:gd name="connsiteY14" fmla="*/ 549813 h 3166385"/>
              <a:gd name="connsiteX15" fmla="*/ 401272 w 7507400"/>
              <a:gd name="connsiteY15" fmla="*/ 815258 h 3166385"/>
              <a:gd name="connsiteX16" fmla="*/ 770008 w 7507400"/>
              <a:gd name="connsiteY16" fmla="*/ 965917 h 3166385"/>
              <a:gd name="connsiteX17" fmla="*/ 1008605 w 7507400"/>
              <a:gd name="connsiteY17" fmla="*/ 1019724 h 3166385"/>
              <a:gd name="connsiteX18" fmla="*/ 1554478 w 7507400"/>
              <a:gd name="connsiteY18" fmla="*/ 1098641 h 3166385"/>
              <a:gd name="connsiteX19" fmla="*/ 1634010 w 7507400"/>
              <a:gd name="connsiteY19" fmla="*/ 1227777 h 3166385"/>
              <a:gd name="connsiteX20" fmla="*/ 1702696 w 7507400"/>
              <a:gd name="connsiteY20" fmla="*/ 1371261 h 3166385"/>
              <a:gd name="connsiteX21" fmla="*/ 1847299 w 7507400"/>
              <a:gd name="connsiteY21" fmla="*/ 1464526 h 3166385"/>
              <a:gd name="connsiteX22" fmla="*/ 723015 w 7507400"/>
              <a:gd name="connsiteY22" fmla="*/ 1450177 h 3166385"/>
              <a:gd name="connsiteX23" fmla="*/ 1991901 w 7507400"/>
              <a:gd name="connsiteY23" fmla="*/ 1751495 h 3166385"/>
              <a:gd name="connsiteX24" fmla="*/ 1879835 w 7507400"/>
              <a:gd name="connsiteY24" fmla="*/ 1869870 h 3166385"/>
              <a:gd name="connsiteX25" fmla="*/ 2573927 w 7507400"/>
              <a:gd name="connsiteY25" fmla="*/ 2031290 h 3166385"/>
              <a:gd name="connsiteX26" fmla="*/ 2201575 w 7507400"/>
              <a:gd name="connsiteY26" fmla="*/ 2049225 h 3166385"/>
              <a:gd name="connsiteX27" fmla="*/ 4367000 w 7507400"/>
              <a:gd name="connsiteY27" fmla="*/ 2723602 h 3166385"/>
              <a:gd name="connsiteX28" fmla="*/ 5497485 w 7507400"/>
              <a:gd name="connsiteY28" fmla="*/ 2912009 h 3166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507400" h="3166385">
                <a:moveTo>
                  <a:pt x="5497485" y="2912009"/>
                </a:moveTo>
                <a:cubicBezTo>
                  <a:pt x="6033497" y="2998226"/>
                  <a:pt x="6619155" y="3089592"/>
                  <a:pt x="7034681" y="3151263"/>
                </a:cubicBezTo>
                <a:lnTo>
                  <a:pt x="7137723" y="3166385"/>
                </a:lnTo>
                <a:lnTo>
                  <a:pt x="7507400" y="875071"/>
                </a:lnTo>
                <a:lnTo>
                  <a:pt x="2083578" y="0"/>
                </a:lnTo>
                <a:lnTo>
                  <a:pt x="2023081" y="5468"/>
                </a:lnTo>
                <a:cubicBezTo>
                  <a:pt x="1965692" y="12642"/>
                  <a:pt x="1910562" y="27887"/>
                  <a:pt x="1865374" y="76313"/>
                </a:cubicBezTo>
                <a:cubicBezTo>
                  <a:pt x="1796688" y="151642"/>
                  <a:pt x="1724387" y="162404"/>
                  <a:pt x="1634010" y="119359"/>
                </a:cubicBezTo>
                <a:cubicBezTo>
                  <a:pt x="1554478" y="79900"/>
                  <a:pt x="1467718" y="90662"/>
                  <a:pt x="1388186" y="130121"/>
                </a:cubicBezTo>
                <a:cubicBezTo>
                  <a:pt x="1359266" y="144469"/>
                  <a:pt x="1330344" y="162404"/>
                  <a:pt x="1330344" y="198275"/>
                </a:cubicBezTo>
                <a:cubicBezTo>
                  <a:pt x="1330344" y="248495"/>
                  <a:pt x="1366496" y="262843"/>
                  <a:pt x="1406262" y="270018"/>
                </a:cubicBezTo>
                <a:cubicBezTo>
                  <a:pt x="1442412" y="277191"/>
                  <a:pt x="1485792" y="284366"/>
                  <a:pt x="1521942" y="277191"/>
                </a:cubicBezTo>
                <a:cubicBezTo>
                  <a:pt x="1753307" y="237734"/>
                  <a:pt x="1981057" y="302301"/>
                  <a:pt x="2212420" y="295128"/>
                </a:cubicBezTo>
                <a:cubicBezTo>
                  <a:pt x="1485792" y="449373"/>
                  <a:pt x="751934" y="399154"/>
                  <a:pt x="0" y="452960"/>
                </a:cubicBezTo>
                <a:cubicBezTo>
                  <a:pt x="97608" y="560573"/>
                  <a:pt x="224135" y="470896"/>
                  <a:pt x="300051" y="549813"/>
                </a:cubicBezTo>
                <a:cubicBezTo>
                  <a:pt x="227750" y="714820"/>
                  <a:pt x="256671" y="804497"/>
                  <a:pt x="401272" y="815258"/>
                </a:cubicBezTo>
                <a:cubicBezTo>
                  <a:pt x="542261" y="826019"/>
                  <a:pt x="694093" y="768625"/>
                  <a:pt x="770008" y="965917"/>
                </a:cubicBezTo>
                <a:cubicBezTo>
                  <a:pt x="791699" y="1026898"/>
                  <a:pt x="925458" y="1008963"/>
                  <a:pt x="1008605" y="1019724"/>
                </a:cubicBezTo>
                <a:cubicBezTo>
                  <a:pt x="1189357" y="1044833"/>
                  <a:pt x="1380957" y="1019724"/>
                  <a:pt x="1554478" y="1098641"/>
                </a:cubicBezTo>
                <a:cubicBezTo>
                  <a:pt x="1623165" y="1127337"/>
                  <a:pt x="1670160" y="1148860"/>
                  <a:pt x="1634010" y="1227777"/>
                </a:cubicBezTo>
                <a:cubicBezTo>
                  <a:pt x="1597859" y="1310280"/>
                  <a:pt x="1644855" y="1338976"/>
                  <a:pt x="1702696" y="1371261"/>
                </a:cubicBezTo>
                <a:cubicBezTo>
                  <a:pt x="1746077" y="1396370"/>
                  <a:pt x="1811148" y="1389197"/>
                  <a:pt x="1847299" y="1464526"/>
                </a:cubicBezTo>
                <a:cubicBezTo>
                  <a:pt x="1467717" y="1453764"/>
                  <a:pt x="1098981" y="1392783"/>
                  <a:pt x="723015" y="1450177"/>
                </a:cubicBezTo>
                <a:cubicBezTo>
                  <a:pt x="1135131" y="1593662"/>
                  <a:pt x="1587014" y="1586487"/>
                  <a:pt x="1991901" y="1751495"/>
                </a:cubicBezTo>
                <a:cubicBezTo>
                  <a:pt x="1977441" y="1808889"/>
                  <a:pt x="1883449" y="1783778"/>
                  <a:pt x="1879835" y="1869870"/>
                </a:cubicBezTo>
                <a:cubicBezTo>
                  <a:pt x="2093123" y="1959548"/>
                  <a:pt x="2349794" y="1898566"/>
                  <a:pt x="2573927" y="2031290"/>
                </a:cubicBezTo>
                <a:cubicBezTo>
                  <a:pt x="2443785" y="2092271"/>
                  <a:pt x="2324488" y="1991831"/>
                  <a:pt x="2201575" y="2049225"/>
                </a:cubicBezTo>
                <a:cubicBezTo>
                  <a:pt x="2241342" y="2135316"/>
                  <a:pt x="4041644" y="2666208"/>
                  <a:pt x="4367000" y="2723602"/>
                </a:cubicBezTo>
                <a:cubicBezTo>
                  <a:pt x="4615085" y="2767993"/>
                  <a:pt x="5038048" y="2838109"/>
                  <a:pt x="5497485" y="2912009"/>
                </a:cubicBezTo>
                <a:close/>
              </a:path>
            </a:pathLst>
          </a:custGeom>
          <a:solidFill>
            <a:schemeClr val="bg2">
              <a:alpha val="50000"/>
            </a:schemeClr>
          </a:solidFill>
          <a:ln w="32707" cap="flat">
            <a:noFill/>
            <a:prstDash val="solid"/>
            <a:miter/>
          </a:ln>
        </p:spPr>
        <p:txBody>
          <a:bodyPr rtlCol="0" anchor="ctr"/>
          <a:lstStyle/>
          <a:p>
            <a:endParaRPr lang="en-US"/>
          </a:p>
        </p:txBody>
      </p:sp>
      <p:sp>
        <p:nvSpPr>
          <p:cNvPr id="7" name="TextBox 6">
            <a:extLst>
              <a:ext uri="{FF2B5EF4-FFF2-40B4-BE49-F238E27FC236}">
                <a16:creationId xmlns:a16="http://schemas.microsoft.com/office/drawing/2014/main" id="{D3E5EC2D-7F3B-3A4C-53C1-7140F3FAF0F5}"/>
              </a:ext>
            </a:extLst>
          </p:cNvPr>
          <p:cNvSpPr txBox="1"/>
          <p:nvPr/>
        </p:nvSpPr>
        <p:spPr>
          <a:xfrm>
            <a:off x="948133" y="1344226"/>
            <a:ext cx="3781926" cy="2323206"/>
          </a:xfrm>
          <a:prstGeom prst="rect">
            <a:avLst/>
          </a:prstGeom>
        </p:spPr>
        <p:txBody>
          <a:bodyPr vert="horz" lIns="91440" tIns="45720" rIns="91440" bIns="45720" rtlCol="0" anchor="ctr">
            <a:noAutofit/>
          </a:bodyPr>
          <a:lstStyle/>
          <a:p>
            <a:pPr>
              <a:lnSpc>
                <a:spcPct val="90000"/>
              </a:lnSpc>
              <a:spcBef>
                <a:spcPts val="1000"/>
              </a:spcBef>
              <a:spcAft>
                <a:spcPts val="600"/>
              </a:spcAft>
            </a:pPr>
            <a:r>
              <a:rPr lang="en-US" sz="5400" b="1" kern="1200" dirty="0" err="1">
                <a:solidFill>
                  <a:srgbClr val="FF0000"/>
                </a:solidFill>
                <a:effectLst/>
                <a:latin typeface="+mn-lt"/>
                <a:ea typeface="+mn-ea"/>
                <a:cs typeface="+mn-cs"/>
              </a:rPr>
              <a:t>Ngoại</a:t>
            </a:r>
            <a:r>
              <a:rPr lang="en-US" sz="5400" b="1" kern="1200" dirty="0">
                <a:solidFill>
                  <a:srgbClr val="FF0000"/>
                </a:solidFill>
                <a:effectLst/>
                <a:latin typeface="+mn-lt"/>
                <a:ea typeface="+mn-ea"/>
                <a:cs typeface="+mn-cs"/>
              </a:rPr>
              <a:t> </a:t>
            </a:r>
            <a:r>
              <a:rPr lang="en-US" sz="5400" b="1" kern="1200" dirty="0" err="1">
                <a:solidFill>
                  <a:srgbClr val="FF0000"/>
                </a:solidFill>
                <a:effectLst/>
                <a:latin typeface="+mn-lt"/>
                <a:ea typeface="+mn-ea"/>
                <a:cs typeface="+mn-cs"/>
              </a:rPr>
              <a:t>lệ</a:t>
            </a:r>
            <a:r>
              <a:rPr lang="en-US" sz="5400" b="1" kern="1200" dirty="0">
                <a:solidFill>
                  <a:srgbClr val="FF0000"/>
                </a:solidFill>
                <a:effectLst/>
                <a:latin typeface="+mn-lt"/>
                <a:ea typeface="+mn-ea"/>
                <a:cs typeface="+mn-cs"/>
              </a:rPr>
              <a:t> </a:t>
            </a:r>
            <a:r>
              <a:rPr lang="en-US" sz="5400" b="1" kern="1200" dirty="0" err="1">
                <a:solidFill>
                  <a:srgbClr val="FF0000"/>
                </a:solidFill>
                <a:effectLst/>
                <a:latin typeface="+mn-lt"/>
                <a:ea typeface="+mn-ea"/>
                <a:cs typeface="+mn-cs"/>
              </a:rPr>
              <a:t>đáng</a:t>
            </a:r>
            <a:r>
              <a:rPr lang="en-US" sz="5400" b="1" kern="1200" dirty="0">
                <a:solidFill>
                  <a:srgbClr val="FF0000"/>
                </a:solidFill>
                <a:effectLst/>
                <a:latin typeface="+mn-lt"/>
                <a:ea typeface="+mn-ea"/>
                <a:cs typeface="+mn-cs"/>
              </a:rPr>
              <a:t> </a:t>
            </a:r>
            <a:r>
              <a:rPr lang="en-US" sz="5400" b="1" kern="1200" dirty="0" err="1">
                <a:solidFill>
                  <a:srgbClr val="FF0000"/>
                </a:solidFill>
                <a:effectLst/>
                <a:latin typeface="+mn-lt"/>
                <a:ea typeface="+mn-ea"/>
                <a:cs typeface="+mn-cs"/>
              </a:rPr>
              <a:t>chú</a:t>
            </a:r>
            <a:r>
              <a:rPr lang="en-US" sz="5400" b="1" kern="1200" dirty="0">
                <a:solidFill>
                  <a:srgbClr val="FF0000"/>
                </a:solidFill>
                <a:effectLst/>
                <a:latin typeface="+mn-lt"/>
                <a:ea typeface="+mn-ea"/>
                <a:cs typeface="+mn-cs"/>
              </a:rPr>
              <a:t> ý:</a:t>
            </a:r>
          </a:p>
        </p:txBody>
      </p:sp>
      <p:sp>
        <p:nvSpPr>
          <p:cNvPr id="5" name="TextBox 4">
            <a:extLst>
              <a:ext uri="{FF2B5EF4-FFF2-40B4-BE49-F238E27FC236}">
                <a16:creationId xmlns:a16="http://schemas.microsoft.com/office/drawing/2014/main" id="{A5B8785B-8ED5-54EC-CA10-8DA84AF9FCBD}"/>
              </a:ext>
            </a:extLst>
          </p:cNvPr>
          <p:cNvSpPr txBox="1"/>
          <p:nvPr/>
        </p:nvSpPr>
        <p:spPr>
          <a:xfrm>
            <a:off x="5216236" y="619832"/>
            <a:ext cx="6148845" cy="4300447"/>
          </a:xfrm>
          <a:prstGeom prst="rect">
            <a:avLst/>
          </a:prstGeom>
        </p:spPr>
        <p:txBody>
          <a:bodyPr vert="horz" lIns="91440" tIns="45720" rIns="91440" bIns="45720" rtlCol="0" anchor="t">
            <a:noAutofit/>
          </a:bodyPr>
          <a:lstStyle/>
          <a:p>
            <a:pPr marL="285750" indent="-285750">
              <a:lnSpc>
                <a:spcPct val="90000"/>
              </a:lnSpc>
              <a:spcAft>
                <a:spcPts val="600"/>
              </a:spcAft>
              <a:buFont typeface="Arial" panose="020B0604020202020204" pitchFamily="34" charset="0"/>
              <a:buChar char="•"/>
            </a:pPr>
            <a:r>
              <a:rPr lang="vi-VN" sz="2800" b="0" dirty="0">
                <a:effectLst/>
                <a:latin typeface="Times New Roman" panose="02020603050405020304" pitchFamily="18" charset="0"/>
                <a:cs typeface="Times New Roman" panose="02020603050405020304" pitchFamily="18" charset="0"/>
              </a:rPr>
              <a:t> </a:t>
            </a:r>
            <a:r>
              <a:rPr lang="vi-VN" sz="2800" dirty="0">
                <a:latin typeface="+mj-lt"/>
              </a:rPr>
              <a:t>Insulin: Có ngưỡng tối thiểu 14 (bất thường) và ngoại lệ 846 rất cao so với phân bố bình thường nhưng là ngoại lệ hợp lí.</a:t>
            </a:r>
          </a:p>
          <a:p>
            <a:pPr marL="285750" indent="-285750">
              <a:lnSpc>
                <a:spcPct val="90000"/>
              </a:lnSpc>
              <a:spcAft>
                <a:spcPts val="600"/>
              </a:spcAft>
              <a:buFont typeface="Arial" panose="020B0604020202020204" pitchFamily="34" charset="0"/>
              <a:buChar char="•"/>
            </a:pPr>
            <a:r>
              <a:rPr lang="vi-VN" sz="2800" dirty="0">
                <a:latin typeface="+mj-lt"/>
              </a:rPr>
              <a:t> BMI:  Trung bình = 33, nhưng sở hữu giá trị tối đa = 67.1 kg/m²(bất thường nên có cả các ngoại lệ hợp lí khác &lt; 50).</a:t>
            </a:r>
          </a:p>
          <a:p>
            <a:pPr marL="285750" indent="-285750">
              <a:lnSpc>
                <a:spcPct val="90000"/>
              </a:lnSpc>
              <a:spcAft>
                <a:spcPts val="600"/>
              </a:spcAft>
              <a:buFont typeface="Arial" panose="020B0604020202020204" pitchFamily="34" charset="0"/>
              <a:buChar char="•"/>
            </a:pPr>
            <a:r>
              <a:rPr lang="en-US" sz="2800" dirty="0" err="1">
                <a:latin typeface="+mj-lt"/>
              </a:rPr>
              <a:t>Số</a:t>
            </a:r>
            <a:r>
              <a:rPr lang="en-US" sz="2800" dirty="0">
                <a:latin typeface="+mj-lt"/>
              </a:rPr>
              <a:t> </a:t>
            </a:r>
            <a:r>
              <a:rPr lang="en-US" sz="2800" dirty="0" err="1">
                <a:latin typeface="+mj-lt"/>
              </a:rPr>
              <a:t>lần</a:t>
            </a:r>
            <a:r>
              <a:rPr lang="en-US" sz="2800" dirty="0">
                <a:latin typeface="+mj-lt"/>
              </a:rPr>
              <a:t> </a:t>
            </a:r>
            <a:r>
              <a:rPr lang="en-US" sz="2800" dirty="0" err="1">
                <a:latin typeface="+mj-lt"/>
              </a:rPr>
              <a:t>có</a:t>
            </a:r>
            <a:r>
              <a:rPr lang="en-US" sz="2800" dirty="0">
                <a:latin typeface="+mj-lt"/>
              </a:rPr>
              <a:t> </a:t>
            </a:r>
            <a:r>
              <a:rPr lang="vi-VN" sz="2800" dirty="0">
                <a:latin typeface="+mj-lt"/>
              </a:rPr>
              <a:t>thai: Đây là ngoại lệ thống kê (đa số ≤ 6), nhưng mẫu lên đến 17 lần không phải bất thường dữ liệu.</a:t>
            </a:r>
          </a:p>
          <a:p>
            <a:pPr marL="285750" indent="-285750">
              <a:lnSpc>
                <a:spcPct val="90000"/>
              </a:lnSpc>
              <a:spcAft>
                <a:spcPts val="600"/>
              </a:spcAft>
              <a:buFont typeface="Arial" panose="020B0604020202020204" pitchFamily="34" charset="0"/>
              <a:buChar char="•"/>
            </a:pPr>
            <a:r>
              <a:rPr lang="vi-VN" sz="2800" dirty="0">
                <a:latin typeface="+mj-lt"/>
              </a:rPr>
              <a:t>Chỉ số đo bệnh về đái tháo đường theo phả hệ: Hầu hết &lt; 1, nhưng có mẫu 2,42.</a:t>
            </a:r>
          </a:p>
          <a:p>
            <a:pPr marL="285750" indent="-285750">
              <a:lnSpc>
                <a:spcPct val="90000"/>
              </a:lnSpc>
              <a:spcAft>
                <a:spcPts val="600"/>
              </a:spcAft>
              <a:buFont typeface="Arial" panose="020B0604020202020204" pitchFamily="34" charset="0"/>
              <a:buChar char="•"/>
            </a:pPr>
            <a:endParaRPr lang="en-US" sz="2800" dirty="0"/>
          </a:p>
          <a:p>
            <a:pPr marL="285750" indent="-285750">
              <a:lnSpc>
                <a:spcPct val="90000"/>
              </a:lnSpc>
              <a:spcAft>
                <a:spcPts val="600"/>
              </a:spcAft>
              <a:buFont typeface="Arial" panose="020B0604020202020204" pitchFamily="34" charset="0"/>
              <a:buChar char="•"/>
            </a:pPr>
            <a:endParaRPr lang="en-US" sz="2800" b="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07672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2" name="Group 11">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6" name="Freeform: Shape 15">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3" name="Group 12">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4" name="Freeform: Shape 13">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4" name="TextBox 3">
            <a:extLst>
              <a:ext uri="{FF2B5EF4-FFF2-40B4-BE49-F238E27FC236}">
                <a16:creationId xmlns:a16="http://schemas.microsoft.com/office/drawing/2014/main" id="{C889D312-C521-53D4-9A0C-54DDFA0D32D3}"/>
              </a:ext>
            </a:extLst>
          </p:cNvPr>
          <p:cNvSpPr txBox="1"/>
          <p:nvPr/>
        </p:nvSpPr>
        <p:spPr>
          <a:xfrm>
            <a:off x="1433512" y="1120676"/>
            <a:ext cx="9324976" cy="230832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7200" kern="1200" dirty="0" err="1">
                <a:solidFill>
                  <a:schemeClr val="bg1"/>
                </a:solidFill>
                <a:latin typeface="+mj-lt"/>
                <a:ea typeface="+mj-ea"/>
                <a:cs typeface="+mj-cs"/>
              </a:rPr>
              <a:t>Cảm</a:t>
            </a:r>
            <a:r>
              <a:rPr lang="en-US" sz="7200" kern="1200" dirty="0">
                <a:solidFill>
                  <a:schemeClr val="bg1"/>
                </a:solidFill>
                <a:latin typeface="+mj-lt"/>
                <a:ea typeface="+mj-ea"/>
                <a:cs typeface="+mj-cs"/>
              </a:rPr>
              <a:t> </a:t>
            </a:r>
            <a:r>
              <a:rPr lang="en-US" sz="7200" kern="1200" dirty="0" err="1">
                <a:solidFill>
                  <a:schemeClr val="bg1"/>
                </a:solidFill>
                <a:latin typeface="+mj-lt"/>
                <a:ea typeface="+mj-ea"/>
                <a:cs typeface="+mj-cs"/>
              </a:rPr>
              <a:t>ơn</a:t>
            </a:r>
            <a:r>
              <a:rPr lang="en-US" sz="7200" kern="1200" dirty="0">
                <a:solidFill>
                  <a:schemeClr val="bg1"/>
                </a:solidFill>
                <a:latin typeface="+mj-lt"/>
                <a:ea typeface="+mj-ea"/>
                <a:cs typeface="+mj-cs"/>
              </a:rPr>
              <a:t> </a:t>
            </a:r>
            <a:r>
              <a:rPr lang="en-US" sz="7200" kern="1200" dirty="0" err="1">
                <a:solidFill>
                  <a:schemeClr val="bg1"/>
                </a:solidFill>
                <a:latin typeface="+mj-lt"/>
                <a:ea typeface="+mj-ea"/>
                <a:cs typeface="+mj-cs"/>
              </a:rPr>
              <a:t>vì</a:t>
            </a:r>
            <a:r>
              <a:rPr lang="en-US" sz="7200" kern="1200" dirty="0">
                <a:solidFill>
                  <a:schemeClr val="bg1"/>
                </a:solidFill>
                <a:latin typeface="+mj-lt"/>
                <a:ea typeface="+mj-ea"/>
                <a:cs typeface="+mj-cs"/>
              </a:rPr>
              <a:t> </a:t>
            </a:r>
            <a:r>
              <a:rPr lang="en-US" sz="7200" kern="1200" dirty="0" err="1">
                <a:solidFill>
                  <a:schemeClr val="bg1"/>
                </a:solidFill>
                <a:latin typeface="+mj-lt"/>
                <a:ea typeface="+mj-ea"/>
                <a:cs typeface="+mj-cs"/>
              </a:rPr>
              <a:t>đã</a:t>
            </a:r>
            <a:r>
              <a:rPr lang="en-US" sz="7200" kern="1200" dirty="0">
                <a:solidFill>
                  <a:schemeClr val="bg1"/>
                </a:solidFill>
                <a:latin typeface="+mj-lt"/>
                <a:ea typeface="+mj-ea"/>
                <a:cs typeface="+mj-cs"/>
              </a:rPr>
              <a:t> </a:t>
            </a:r>
            <a:r>
              <a:rPr lang="en-US" sz="7200" kern="1200" dirty="0" err="1">
                <a:solidFill>
                  <a:schemeClr val="bg1"/>
                </a:solidFill>
                <a:latin typeface="+mj-lt"/>
                <a:ea typeface="+mj-ea"/>
                <a:cs typeface="+mj-cs"/>
              </a:rPr>
              <a:t>lắng</a:t>
            </a:r>
            <a:r>
              <a:rPr lang="en-US" sz="7200" kern="1200" dirty="0">
                <a:solidFill>
                  <a:schemeClr val="bg1"/>
                </a:solidFill>
                <a:latin typeface="+mj-lt"/>
                <a:ea typeface="+mj-ea"/>
                <a:cs typeface="+mj-cs"/>
              </a:rPr>
              <a:t> </a:t>
            </a:r>
            <a:r>
              <a:rPr lang="en-US" sz="7200" kern="1200" dirty="0" err="1">
                <a:solidFill>
                  <a:schemeClr val="bg1"/>
                </a:solidFill>
                <a:latin typeface="+mj-lt"/>
                <a:ea typeface="+mj-ea"/>
                <a:cs typeface="+mj-cs"/>
              </a:rPr>
              <a:t>nghe</a:t>
            </a:r>
            <a:endParaRPr lang="en-US" sz="7200" kern="1200" dirty="0">
              <a:solidFill>
                <a:schemeClr val="bg1"/>
              </a:solidFill>
              <a:latin typeface="+mj-lt"/>
              <a:ea typeface="+mj-ea"/>
              <a:cs typeface="+mj-cs"/>
            </a:endParaRPr>
          </a:p>
        </p:txBody>
      </p:sp>
    </p:spTree>
    <p:extLst>
      <p:ext uri="{BB962C8B-B14F-4D97-AF65-F5344CB8AC3E}">
        <p14:creationId xmlns:p14="http://schemas.microsoft.com/office/powerpoint/2010/main" val="2417122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A99050EE-26AF-4253-BD50-F0FCD965A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284" y="575361"/>
            <a:ext cx="5707277" cy="5707277"/>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FCA29D-D31B-E794-F6D2-03F738BCAD26}"/>
              </a:ext>
            </a:extLst>
          </p:cNvPr>
          <p:cNvSpPr>
            <a:spLocks noGrp="1"/>
          </p:cNvSpPr>
          <p:nvPr>
            <p:ph type="title"/>
          </p:nvPr>
        </p:nvSpPr>
        <p:spPr>
          <a:xfrm>
            <a:off x="838200" y="1748452"/>
            <a:ext cx="4974771" cy="3587786"/>
          </a:xfrm>
        </p:spPr>
        <p:txBody>
          <a:bodyPr>
            <a:normAutofit/>
          </a:bodyPr>
          <a:lstStyle/>
          <a:p>
            <a:pPr algn="ctr"/>
            <a:r>
              <a:rPr lang="en-US" dirty="0" err="1">
                <a:solidFill>
                  <a:schemeClr val="bg1"/>
                </a:solidFill>
              </a:rPr>
              <a:t>Bối</a:t>
            </a:r>
            <a:r>
              <a:rPr lang="en-US" dirty="0">
                <a:solidFill>
                  <a:schemeClr val="bg1"/>
                </a:solidFill>
              </a:rPr>
              <a:t> </a:t>
            </a:r>
            <a:r>
              <a:rPr lang="en-US" dirty="0" err="1">
                <a:solidFill>
                  <a:schemeClr val="bg1"/>
                </a:solidFill>
              </a:rPr>
              <a:t>cảnh</a:t>
            </a:r>
            <a:r>
              <a:rPr lang="en-US" dirty="0">
                <a:solidFill>
                  <a:schemeClr val="bg1"/>
                </a:solidFill>
              </a:rPr>
              <a:t>:</a:t>
            </a:r>
          </a:p>
        </p:txBody>
      </p:sp>
      <p:grpSp>
        <p:nvGrpSpPr>
          <p:cNvPr id="12"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bg1"/>
          </a:solidFill>
        </p:grpSpPr>
        <p:sp>
          <p:nvSpPr>
            <p:cNvPr id="13" name="Freeform: Shape 12">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16" name="Graphic 212">
            <a:extLst>
              <a:ext uri="{FF2B5EF4-FFF2-40B4-BE49-F238E27FC236}">
                <a16:creationId xmlns:a16="http://schemas.microsoft.com/office/drawing/2014/main" id="{D0C78466-EB6E-45A0-99A6-A00789ACD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8" name="Graphic 212">
            <a:extLst>
              <a:ext uri="{FF2B5EF4-FFF2-40B4-BE49-F238E27FC236}">
                <a16:creationId xmlns:a16="http://schemas.microsoft.com/office/drawing/2014/main" id="{E99F76E4-5DFD-4DBE-B042-66FBCD118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0"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solidFill>
        </p:grpSpPr>
        <p:sp>
          <p:nvSpPr>
            <p:cNvPr id="21" name="Freeform: Shape 20">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191" name="Graphic 4">
            <a:extLst>
              <a:ext uri="{FF2B5EF4-FFF2-40B4-BE49-F238E27FC236}">
                <a16:creationId xmlns:a16="http://schemas.microsoft.com/office/drawing/2014/main" id="{773717CC-ECEE-4ABF-BA61-C59F468017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alpha val="60000"/>
            </a:schemeClr>
          </a:solidFill>
        </p:grpSpPr>
        <p:sp>
          <p:nvSpPr>
            <p:cNvPr id="192" name="Freeform: Shape 191">
              <a:extLst>
                <a:ext uri="{FF2B5EF4-FFF2-40B4-BE49-F238E27FC236}">
                  <a16:creationId xmlns:a16="http://schemas.microsoft.com/office/drawing/2014/main" id="{9A4FAE41-62DF-4B8E-BD66-8EC206E0E3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564C7F1F-5546-40DC-A16B-C9A3E4577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45583216-FC24-4B75-9703-DBEC401FF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2FD0A70D-2E7E-4048-8145-0F45EDBBC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B703C78E-D176-4455-B7B5-2DB4F418D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AD23B98E-D1FB-4BD9-BA4A-060BC8266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C1541992-EEDB-4D6B-BDA9-B66E58A17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08072B3B-B852-4186-ACFE-F61425132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7B5DD2CA-BCBA-4F3E-B472-84006768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C7335DFE-05E4-4D45-B035-1D85E7648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ADCF9375-A092-491A-960D-A4DBB376C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95341599-7E99-490F-9AF8-07EAE5C8D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E1C55EB0-818A-46E6-8D53-5503100290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319B036C-5BD8-4F3B-8935-96D50F410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A8445880-106C-4DC8-A250-D132F0D6F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952AA1DD-5DBE-43CD-9B85-63C762692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2A412466-ED73-4944-83CE-224B1769C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807E195A-10DB-494C-A547-E1D0C6F616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4CD4AECE-734D-4B90-984F-B2ABFA2B6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2927072E-8001-4AD1-A4C4-2EDBA3BF8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499D6F50-E593-46A3-81D8-73389276B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7A96E600-84B4-452B-AE40-295FC5807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CBBA17AC-C1AB-4BFC-A051-457275D1D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488E850C-90D5-4D0F-A57D-7809327EF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9F98D808-AB13-4D8D-B4C5-9D3215346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95AFFBC0-FF37-4117-86FA-21ABDA17A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ED0AC42A-17B0-4154-968C-CAE2A04C2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4A7A31A0-8490-4B9D-B9CC-7FF28053E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8188899C-6A74-43D8-B36C-F86B278C8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1537EAA6-95B6-4674-A7B9-40F9AB7F59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F4B29507-C08F-4764-B703-0EB33A0FAC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4200E500-6A99-47FC-A30F-FA4C85DA8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9558677C-76AD-451F-AEEE-C5FEE4179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79E472E5-A81A-44E7-AEBA-C3A593497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5CD54F54-9E41-4635-A533-6CC6515E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B22D6F46-74C0-49D9-8CD8-BC125E973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C6FAA6EC-EDF6-4522-ACD8-8D4F7FF87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5F8364DC-ED1A-482D-A418-7941B199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1896D361-70A8-4528-940B-F306550F8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4D1CB00A-0CE1-4E25-ADCE-9562845F5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E1B6761E-B7C6-4218-B95F-F6DEC0066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CA081177-DAC3-4667-91A1-4CC885D4A1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435007DC-BB8D-43BA-9598-AE79AA262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46628B8A-02EC-44EF-B52C-5EBAFBCF9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2DACEC99-8F4C-495C-8EAA-670A3A02E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C8EFEAD4-1425-4357-9D8A-F326DABC6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FDA70E94-A082-47D4-B4F8-142AEF1DC3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10E96E8A-1EEA-4F1D-8CFE-12DC9B9E7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B12D7CC4-A548-4FF7-A6B2-9151CFA9E3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CB3F1C68-B597-4669-87F8-C80124ABE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A57037D2-0958-4F34-815F-C8CA7F86A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30AF3969-3F11-4157-B4B9-33B1314623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51D613E3-18F5-4426-ADEB-DEC123E16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1DC25548-A3A9-4018-A29B-6972D353F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7EDE6372-94D2-435D-BD43-A20072D8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729575A6-77E2-4199-8F0A-27C89330A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12EB506D-59AD-4011-80F8-36A2BDB9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92FD46FA-14EB-46A2-B4A3-ECD1F49BA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1CD84E07-49A9-40E3-B34C-91C156C9C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F3090306-C384-44A0-8C38-77397133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3515E97E-31A4-4273-AB55-8EAD74CB9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792F63CA-0494-43E2-A0AA-37C35C832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5389A040-E4CC-4CE7-8B9F-40ECA9ACE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1BA51B23-705C-49BE-B606-8A9B623E0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B16EF17A-F451-4B5B-9052-33A9116E9D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1B20B7D1-27D7-4E1A-A317-E9E7A105A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1E3FADAF-FD1D-45B2-A40D-EBDD536E7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301257BA-BCE2-4479-A04F-A9DBFAF92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619D0ABC-04D9-405A-A52F-5EEC01762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123AE5C7-608A-47A7-B7A1-55662B70B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957BDA1A-3081-45EB-A31E-3F98EC6DC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683DDA50-C794-4DC5-8297-CFDEB8DCB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FA42024A-A832-4635-9CE6-B968232CE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564D00AA-3E68-4F56-80A0-08D5DFFB6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D988A711-E3E8-4172-AFE1-60E93FF10A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7A89FF34-EE34-461C-A3EF-73AC3801B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80D55E43-BE59-444D-B32B-9C0306A12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639C823F-B16B-4DF7-BA6E-0D832AAB2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2E623C08-172F-41EA-90CB-59ED0D583B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94C0577F-0FF9-47D5-8C6D-FC7B4CC3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30C80E9D-7909-4C52-ACAD-80FF874F9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2B9598CE-4E74-4A54-BAB8-59379D211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E7188EAA-47E1-4B73-8682-C74A0421B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36900E8B-61F2-411F-B29F-A9CDC6E81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0A25598A-334A-487D-9604-4753EAE81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C8DBE472-045A-491C-AB7C-4153EE2B0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2F6DD374-5D5F-48BB-8135-8F37EE2C2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386B8A5A-00D0-4291-937B-931B3F19C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89C10BFA-8067-495D-810E-1F4085F7B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51F94E69-8294-4AB3-A457-3BD4ACF085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AD2859C5-45C5-4EE2-8272-0FA7A02353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14AFB321-1B9D-41AF-9686-8C689A3F4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5C4403F4-D893-4E4C-8DFE-E79AE6A62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BA894316-677B-4B51-AF19-0D3FAF96A7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07FDE9AD-8F5A-44B0-AC7E-30148150D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A4D0E6BA-489D-4EA4-994E-225F7D078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7EDFBCCB-EC92-4860-BBDB-2EC6355FE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459DBA8E-2EB0-4C51-A161-2C595B89D4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FB1BA285-9A95-49B7-A098-F38400D92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D29C405E-90F5-4AB5-8B5F-3CA2F1815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F7214FFD-3321-412F-9CA5-4BC6E874F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5F16C3D8-64A1-443D-92A7-EA97518A6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7E4EFAB9-436A-4B6B-A16B-8DA3F614A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037DDFC3-D7A5-443D-8417-D723296DA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253AC142-F4B4-47E8-BBEE-F7D0F8547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890AAA82-94E2-41D0-AE92-9C87195CC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FD33B856-EF4E-40FC-BDA0-9E26203D0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24AEBF58-C8A2-4D00-9AFB-B5012AEA36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21270E55-4211-4529-BDC3-29B80BDF5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16DD7E91-EFBB-4DD7-B30F-4A13C20BED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96260F31-66FB-4E2C-801E-701C2B859A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B5FEE1C9-3961-4400-AD3E-B5AD93A47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34E1BE05-269F-4A13-99FE-2A973A0E77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2D591FBD-65C6-46C4-AF19-875D652DC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85F7E635-CB45-4346-BBFB-10FF0576A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3BDAC885-F0B3-4D66-8587-438465298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3427A7E1-71C9-42CC-9CAF-53642DC4D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20BF60C4-2E5D-473E-96B6-D22BB8536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C4703732-1088-4448-ACC0-D8BD901B2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6777D706-23BF-4962-98D3-D5AE7DF4E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783FF777-4C59-44D0-9441-2B40E0A70E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2037F33C-65F4-44B6-9CB2-D32D1552C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E73BA403-F3FD-4D76-A516-5698375D6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0AF0D29B-415A-4327-A4B4-B5DC8F0AC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374A9388-F55E-4F94-817D-5BFF0B59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30C52183-F223-4E0A-B713-C91589CEB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A6BEE030-DC6B-4CB1-A01B-95CC82552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2D41CF67-37BB-443C-85CF-2A05174FD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65A449CF-396F-45B8-B268-6824A4E89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9C20A7EF-7013-4D6C-ADD8-868A931DF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F787692C-3BA9-4D4D-82F8-E497797AA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A6D539D6-A55E-40F5-83AC-A77340524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D4D7922F-CA55-4202-B99F-ED303E7044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4120C846-A602-4B6C-9C07-11D2B0F8A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84B5D527-4684-45F5-84CE-73642492D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FF31CF21-8169-4D45-A115-9CF8D3718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DA8762B9-9CD8-4676-93F5-6C9358A94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A183E80A-70D1-4F52-A92D-D396648CC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83FBB0F7-E17E-4890-9B66-3625BA1468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708E7BF1-2D4D-44AB-A5CC-0ED91B846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4B468C4E-6F63-4172-AE1F-8965744DB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974C7149-F567-4D55-8F48-511DCF3A8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54A551FA-7E10-4D28-9A10-B9A06C0780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1D04F3C0-CE2C-4B8D-A5BD-0E994FD8D9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D2EA9230-DD52-48A9-B268-56744EA50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043A05F5-A8CF-4D01-AF12-95D1ECAE4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1F47C6BC-BD1A-4291-B018-05E5A72E4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E5B89844-FD17-4048-A3F5-35E390C6E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B5593F34-8B0E-4D34-9781-B594E2F5D7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4428E4BB-2263-4D19-8254-C9B54B856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2366216E-6EA2-4872-8370-C5EC22520F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D66F8E3F-BF33-4F99-A1F0-EB5885BF2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EB506747-ED9D-43EA-BD67-DF7971849E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AC803CE8-FFF7-40EA-AF62-102724C32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7EF6FFCA-06CC-4395-AEB0-425719A42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0D95F285-AAC0-4F32-8665-2677878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8DFCCA2E-BF12-4D26-A5A4-A03387546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2ABEAC60-6AC3-4D6A-95F9-2E79F6BE00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FA6015B7-49FE-4729-B2F4-585F0F305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D611DEB1-76FE-4625-9449-88E52D15F4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97F031C1-1AA7-4CA7-ADD3-E0577626E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96F5D0CB-22E6-4536-8403-F42527F31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A32718AB-7401-4F66-9C77-E06C3CF7C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85B6B5F1-D1E4-45A3-8117-348D02D2A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534869FD-184C-42DB-B9DA-293DB67E5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A781504F-CAFD-4201-B288-8B4A809B43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D9FC8348-2BA6-4631-8AA7-D63CD898C5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C1AF95A2-64EA-45E2-A43B-1EBD56910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CFC80050-240D-434A-BFCB-DE4DA4FAF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3" name="Content Placeholder 2">
            <a:extLst>
              <a:ext uri="{FF2B5EF4-FFF2-40B4-BE49-F238E27FC236}">
                <a16:creationId xmlns:a16="http://schemas.microsoft.com/office/drawing/2014/main" id="{1CFAD07B-6B07-4B6B-DE97-30AC09FA1D24}"/>
              </a:ext>
            </a:extLst>
          </p:cNvPr>
          <p:cNvSpPr>
            <a:spLocks noGrp="1"/>
          </p:cNvSpPr>
          <p:nvPr>
            <p:ph idx="1"/>
          </p:nvPr>
        </p:nvSpPr>
        <p:spPr>
          <a:xfrm>
            <a:off x="6477270" y="1130846"/>
            <a:ext cx="4974771" cy="4351338"/>
          </a:xfrm>
        </p:spPr>
        <p:txBody>
          <a:bodyPr>
            <a:normAutofit/>
          </a:bodyPr>
          <a:lstStyle/>
          <a:p>
            <a:r>
              <a:rPr lang="vi-VN" sz="2600" dirty="0">
                <a:solidFill>
                  <a:schemeClr val="bg1"/>
                </a:solidFill>
              </a:rPr>
              <a:t>Bối cảnh của bộ dữ liệu Pima Indians Diabetes là một nghiên cứu ban đầu từ Viện Quốc gia về Bệnh tiểu đường và Bệnh tiêu hóa và Thận (NIDDK).</a:t>
            </a:r>
            <a:endParaRPr lang="en-US" sz="2600" dirty="0">
              <a:solidFill>
                <a:schemeClr val="bg1"/>
              </a:solidFill>
            </a:endParaRPr>
          </a:p>
          <a:p>
            <a:endParaRPr lang="vi-VN" sz="2600" dirty="0">
              <a:solidFill>
                <a:schemeClr val="bg1"/>
              </a:solidFill>
            </a:endParaRPr>
          </a:p>
          <a:p>
            <a:r>
              <a:rPr lang="vi-VN" sz="2600" dirty="0">
                <a:solidFill>
                  <a:schemeClr val="bg1"/>
                </a:solidFill>
              </a:rPr>
              <a:t>Mục tiêu chính là dự đoán liệu một phụ nữ thuộc dân tộc Pima có mắc bệnh tiểu đường hay không, dựa trên các thông số y tế.</a:t>
            </a:r>
          </a:p>
          <a:p>
            <a:endParaRPr lang="en-US" sz="2600" dirty="0">
              <a:solidFill>
                <a:schemeClr val="bg1"/>
              </a:solidFill>
            </a:endParaRPr>
          </a:p>
        </p:txBody>
      </p:sp>
    </p:spTree>
    <p:extLst>
      <p:ext uri="{BB962C8B-B14F-4D97-AF65-F5344CB8AC3E}">
        <p14:creationId xmlns:p14="http://schemas.microsoft.com/office/powerpoint/2010/main" val="1194655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AEBFCD5-5356-4326-8D39-8235A46CD7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0809" y="1187311"/>
            <a:ext cx="5089552" cy="4483379"/>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6814848-248A-47DD-88E0-95099D951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301" y="1178924"/>
            <a:ext cx="5089552" cy="448337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18BDA89-0D2C-4C4E-99F6-D7A220F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3787" y="1130846"/>
            <a:ext cx="5039475" cy="4439266"/>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aphic 38">
            <a:extLst>
              <a:ext uri="{FF2B5EF4-FFF2-40B4-BE49-F238E27FC236}">
                <a16:creationId xmlns:a16="http://schemas.microsoft.com/office/drawing/2014/main" id="{6B67BE95-96EF-433C-9F29-B0732AA6B6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40" y="1424181"/>
            <a:ext cx="1355538" cy="503582"/>
            <a:chOff x="2267504" y="2540250"/>
            <a:chExt cx="1990951" cy="739640"/>
          </a:xfrm>
          <a:solidFill>
            <a:schemeClr val="bg1"/>
          </a:solidFill>
        </p:grpSpPr>
        <p:sp>
          <p:nvSpPr>
            <p:cNvPr id="20" name="Freeform: Shape 19">
              <a:extLst>
                <a:ext uri="{FF2B5EF4-FFF2-40B4-BE49-F238E27FC236}">
                  <a16:creationId xmlns:a16="http://schemas.microsoft.com/office/drawing/2014/main" id="{AD324976-1596-4B76-A61C-5626816B24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C44DEF24-FB22-48A2-8257-B97AD7E1AA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23" name="Graphic 212">
            <a:extLst>
              <a:ext uri="{FF2B5EF4-FFF2-40B4-BE49-F238E27FC236}">
                <a16:creationId xmlns:a16="http://schemas.microsoft.com/office/drawing/2014/main" id="{7CE98B01-ED41-482F-AFA1-19C7FA7C04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502" y="629793"/>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5" name="Graphic 212">
            <a:extLst>
              <a:ext uri="{FF2B5EF4-FFF2-40B4-BE49-F238E27FC236}">
                <a16:creationId xmlns:a16="http://schemas.microsoft.com/office/drawing/2014/main" id="{B9CABDD0-8DF6-4974-A224-9A2A81778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502" y="629793"/>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7" name="Graphic 4">
            <a:extLst>
              <a:ext uri="{FF2B5EF4-FFF2-40B4-BE49-F238E27FC236}">
                <a16:creationId xmlns:a16="http://schemas.microsoft.com/office/drawing/2014/main" id="{D6E8B984-55B9-4A62-A043-997D00F0A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32680" y="5188771"/>
            <a:ext cx="1076787" cy="1076789"/>
            <a:chOff x="5829300" y="3162300"/>
            <a:chExt cx="532256" cy="532257"/>
          </a:xfrm>
          <a:solidFill>
            <a:schemeClr val="bg1"/>
          </a:solidFill>
        </p:grpSpPr>
        <p:sp>
          <p:nvSpPr>
            <p:cNvPr id="28" name="Freeform: Shape 27">
              <a:extLst>
                <a:ext uri="{FF2B5EF4-FFF2-40B4-BE49-F238E27FC236}">
                  <a16:creationId xmlns:a16="http://schemas.microsoft.com/office/drawing/2014/main" id="{D4FAF4A8-82EB-4F6F-B601-43EBF0BD12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26F2473F-E069-4558-9B41-E285BBE030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FC9A4A76-2C9F-486C-9663-6A30A022D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88431DC7-D4CB-479A-AFA4-5B0C597A2E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30755DA1-6F28-4612-A4A7-B915468C6D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4616ED79-5475-49E6-A5FE-8D9DB12FB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21DCEB47-7140-4682-8DBF-7667BE28F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EA931BD3-5A56-42F2-B6B5-647B28D1C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820E4C8E-4190-498D-9556-6DA668A81F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54B2F30F-0B57-4D60-A087-CD6A471F68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FC5E8C73-ED41-4214-AEE6-3C5F49384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B1F94534-FE3E-476C-870B-E714E4A66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8DE6C1B0-4D58-4937-B2B7-B1207CA18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
        <p:nvSpPr>
          <p:cNvPr id="5" name="TextBox 4">
            <a:extLst>
              <a:ext uri="{FF2B5EF4-FFF2-40B4-BE49-F238E27FC236}">
                <a16:creationId xmlns:a16="http://schemas.microsoft.com/office/drawing/2014/main" id="{614CD28E-78D1-C467-0BCC-47E7A4C10595}"/>
              </a:ext>
            </a:extLst>
          </p:cNvPr>
          <p:cNvSpPr txBox="1"/>
          <p:nvPr/>
        </p:nvSpPr>
        <p:spPr>
          <a:xfrm>
            <a:off x="838200" y="1391619"/>
            <a:ext cx="4905401" cy="404219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400" kern="1200">
                <a:solidFill>
                  <a:schemeClr val="bg1"/>
                </a:solidFill>
                <a:latin typeface="+mj-lt"/>
                <a:ea typeface="+mj-ea"/>
                <a:cs typeface="+mj-cs"/>
              </a:rPr>
              <a:t>Nguồn gốc dữ liệu</a:t>
            </a:r>
          </a:p>
        </p:txBody>
      </p:sp>
      <p:sp>
        <p:nvSpPr>
          <p:cNvPr id="6" name="Rectangle 1">
            <a:extLst>
              <a:ext uri="{FF2B5EF4-FFF2-40B4-BE49-F238E27FC236}">
                <a16:creationId xmlns:a16="http://schemas.microsoft.com/office/drawing/2014/main" id="{4905670D-28C5-60E4-AC79-891C674D2844}"/>
              </a:ext>
            </a:extLst>
          </p:cNvPr>
          <p:cNvSpPr>
            <a:spLocks noChangeArrowheads="1"/>
          </p:cNvSpPr>
          <p:nvPr/>
        </p:nvSpPr>
        <p:spPr bwMode="auto">
          <a:xfrm>
            <a:off x="6477270" y="1130846"/>
            <a:ext cx="4974771" cy="435133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fontScale="92500"/>
          </a:bodyPr>
          <a:lstStyle/>
          <a:p>
            <a:pPr marR="0" lvl="0" fontAlgn="base">
              <a:lnSpc>
                <a:spcPct val="90000"/>
              </a:lnSpc>
              <a:spcBef>
                <a:spcPct val="0"/>
              </a:spcBef>
              <a:spcAft>
                <a:spcPts val="600"/>
              </a:spcAft>
              <a:buClrTx/>
              <a:buSzTx/>
              <a:tabLst/>
            </a:pPr>
            <a:r>
              <a:rPr kumimoji="0" lang="en-US" altLang="en-US" b="1" i="0" u="none" strike="noStrike" cap="none" normalizeH="0" baseline="0" dirty="0">
                <a:ln>
                  <a:noFill/>
                </a:ln>
                <a:solidFill>
                  <a:schemeClr val="bg1"/>
                </a:solidFill>
                <a:effectLst/>
              </a:rPr>
              <a:t>(a) </a:t>
            </a:r>
            <a:r>
              <a:rPr kumimoji="0" lang="en-US" altLang="en-US" sz="2200" b="1" i="0" u="none" strike="noStrike" cap="none" normalizeH="0" baseline="0" dirty="0" err="1">
                <a:ln>
                  <a:noFill/>
                </a:ln>
                <a:solidFill>
                  <a:schemeClr val="bg1"/>
                </a:solidFill>
                <a:effectLst/>
              </a:rPr>
              <a:t>Chủ</a:t>
            </a:r>
            <a:r>
              <a:rPr kumimoji="0" lang="en-US" altLang="en-US" sz="2200" b="1" i="0" u="none" strike="noStrike" cap="none" normalizeH="0" baseline="0" dirty="0">
                <a:ln>
                  <a:noFill/>
                </a:ln>
                <a:solidFill>
                  <a:schemeClr val="bg1"/>
                </a:solidFill>
                <a:effectLst/>
              </a:rPr>
              <a:t> </a:t>
            </a:r>
            <a:r>
              <a:rPr kumimoji="0" lang="en-US" altLang="en-US" sz="2200" b="1" i="0" u="none" strike="noStrike" cap="none" normalizeH="0" baseline="0" dirty="0" err="1">
                <a:ln>
                  <a:noFill/>
                </a:ln>
                <a:solidFill>
                  <a:schemeClr val="bg1"/>
                </a:solidFill>
                <a:effectLst/>
              </a:rPr>
              <a:t>sở</a:t>
            </a:r>
            <a:r>
              <a:rPr kumimoji="0" lang="en-US" altLang="en-US" sz="2200" b="1" i="0" u="none" strike="noStrike" cap="none" normalizeH="0" baseline="0" dirty="0">
                <a:ln>
                  <a:noFill/>
                </a:ln>
                <a:solidFill>
                  <a:schemeClr val="bg1"/>
                </a:solidFill>
                <a:effectLst/>
              </a:rPr>
              <a:t> </a:t>
            </a:r>
            <a:r>
              <a:rPr kumimoji="0" lang="en-US" altLang="en-US" sz="2200" b="1" i="0" u="none" strike="noStrike" cap="none" normalizeH="0" baseline="0" dirty="0" err="1">
                <a:ln>
                  <a:noFill/>
                </a:ln>
                <a:solidFill>
                  <a:schemeClr val="bg1"/>
                </a:solidFill>
                <a:effectLst/>
              </a:rPr>
              <a:t>hữu</a:t>
            </a:r>
            <a:r>
              <a:rPr kumimoji="0" lang="en-US" altLang="en-US" sz="2200" b="1" i="0" u="none" strike="noStrike" cap="none" normalizeH="0" baseline="0" dirty="0">
                <a:ln>
                  <a:noFill/>
                </a:ln>
                <a:solidFill>
                  <a:schemeClr val="bg1"/>
                </a:solidFill>
                <a:effectLst/>
              </a:rPr>
              <a:t> ban </a:t>
            </a:r>
            <a:r>
              <a:rPr kumimoji="0" lang="en-US" altLang="en-US" sz="2200" b="1" i="0" u="none" strike="noStrike" cap="none" normalizeH="0" baseline="0" dirty="0" err="1">
                <a:ln>
                  <a:noFill/>
                </a:ln>
                <a:solidFill>
                  <a:schemeClr val="bg1"/>
                </a:solidFill>
                <a:effectLst/>
              </a:rPr>
              <a:t>đầu</a:t>
            </a:r>
            <a:r>
              <a:rPr kumimoji="0" lang="en-US" altLang="en-US" sz="2200" b="1" i="0" u="none" strike="noStrike" cap="none" normalizeH="0" baseline="0" dirty="0">
                <a:ln>
                  <a:noFill/>
                </a:ln>
                <a:solidFill>
                  <a:schemeClr val="bg1"/>
                </a:solidFill>
                <a:effectLst/>
              </a:rPr>
              <a:t>:</a:t>
            </a:r>
            <a:r>
              <a:rPr kumimoji="0" lang="en-US" altLang="en-US" sz="2200" b="0" i="0" u="none" strike="noStrike" cap="none" normalizeH="0" baseline="0" dirty="0">
                <a:ln>
                  <a:noFill/>
                </a:ln>
                <a:solidFill>
                  <a:schemeClr val="bg1"/>
                </a:solidFill>
                <a:effectLst/>
              </a:rPr>
              <a:t> Viện Quốc </a:t>
            </a:r>
            <a:r>
              <a:rPr kumimoji="0" lang="en-US" altLang="en-US" sz="2200" b="0" i="0" u="none" strike="noStrike" cap="none" normalizeH="0" baseline="0" dirty="0" err="1">
                <a:ln>
                  <a:noFill/>
                </a:ln>
                <a:solidFill>
                  <a:schemeClr val="bg1"/>
                </a:solidFill>
                <a:effectLst/>
              </a:rPr>
              <a:t>gia</a:t>
            </a:r>
            <a:r>
              <a:rPr kumimoji="0" lang="en-US" altLang="en-US" sz="2200" b="0" i="0" u="none" strike="noStrike" cap="none" normalizeH="0" baseline="0" dirty="0">
                <a:ln>
                  <a:noFill/>
                </a:ln>
                <a:solidFill>
                  <a:schemeClr val="bg1"/>
                </a:solidFill>
                <a:effectLst/>
              </a:rPr>
              <a:t> </a:t>
            </a:r>
            <a:r>
              <a:rPr kumimoji="0" lang="en-US" altLang="en-US" sz="2200" b="0" i="0" u="none" strike="noStrike" cap="none" normalizeH="0" baseline="0" dirty="0" err="1">
                <a:ln>
                  <a:noFill/>
                </a:ln>
                <a:solidFill>
                  <a:schemeClr val="bg1"/>
                </a:solidFill>
                <a:effectLst/>
              </a:rPr>
              <a:t>về</a:t>
            </a:r>
            <a:r>
              <a:rPr kumimoji="0" lang="en-US" altLang="en-US" sz="2200" b="0" i="0" u="none" strike="noStrike" cap="none" normalizeH="0" baseline="0" dirty="0">
                <a:ln>
                  <a:noFill/>
                </a:ln>
                <a:solidFill>
                  <a:schemeClr val="bg1"/>
                </a:solidFill>
                <a:effectLst/>
              </a:rPr>
              <a:t> </a:t>
            </a:r>
            <a:r>
              <a:rPr kumimoji="0" lang="en-US" altLang="en-US" sz="2200" b="0" i="0" u="none" strike="noStrike" cap="none" normalizeH="0" baseline="0" dirty="0" err="1">
                <a:ln>
                  <a:noFill/>
                </a:ln>
                <a:solidFill>
                  <a:schemeClr val="bg1"/>
                </a:solidFill>
                <a:effectLst/>
              </a:rPr>
              <a:t>Bệnh</a:t>
            </a:r>
            <a:r>
              <a:rPr kumimoji="0" lang="en-US" altLang="en-US" sz="2200" b="0" i="0" u="none" strike="noStrike" cap="none" normalizeH="0" baseline="0" dirty="0">
                <a:ln>
                  <a:noFill/>
                </a:ln>
                <a:solidFill>
                  <a:schemeClr val="bg1"/>
                </a:solidFill>
                <a:effectLst/>
              </a:rPr>
              <a:t> </a:t>
            </a:r>
            <a:r>
              <a:rPr kumimoji="0" lang="en-US" altLang="en-US" sz="2200" b="0" i="0" u="none" strike="noStrike" cap="none" normalizeH="0" baseline="0" dirty="0" err="1">
                <a:ln>
                  <a:noFill/>
                </a:ln>
                <a:solidFill>
                  <a:schemeClr val="bg1"/>
                </a:solidFill>
                <a:effectLst/>
              </a:rPr>
              <a:t>tiểu</a:t>
            </a:r>
            <a:r>
              <a:rPr kumimoji="0" lang="en-US" altLang="en-US" sz="2200" b="0" i="0" u="none" strike="noStrike" cap="none" normalizeH="0" baseline="0" dirty="0">
                <a:ln>
                  <a:noFill/>
                </a:ln>
                <a:solidFill>
                  <a:schemeClr val="bg1"/>
                </a:solidFill>
                <a:effectLst/>
              </a:rPr>
              <a:t> </a:t>
            </a:r>
            <a:r>
              <a:rPr kumimoji="0" lang="en-US" altLang="en-US" sz="2200" b="0" i="0" u="none" strike="noStrike" cap="none" normalizeH="0" baseline="0" dirty="0" err="1">
                <a:ln>
                  <a:noFill/>
                </a:ln>
                <a:solidFill>
                  <a:schemeClr val="bg1"/>
                </a:solidFill>
                <a:effectLst/>
              </a:rPr>
              <a:t>đường</a:t>
            </a:r>
            <a:r>
              <a:rPr kumimoji="0" lang="en-US" altLang="en-US" sz="2200" b="0" i="0" u="none" strike="noStrike" cap="none" normalizeH="0" baseline="0" dirty="0">
                <a:ln>
                  <a:noFill/>
                </a:ln>
                <a:solidFill>
                  <a:schemeClr val="bg1"/>
                </a:solidFill>
                <a:effectLst/>
              </a:rPr>
              <a:t> </a:t>
            </a:r>
            <a:r>
              <a:rPr kumimoji="0" lang="en-US" altLang="en-US" sz="2200" b="0" i="0" u="none" strike="noStrike" cap="none" normalizeH="0" baseline="0" dirty="0" err="1">
                <a:ln>
                  <a:noFill/>
                </a:ln>
                <a:solidFill>
                  <a:schemeClr val="bg1"/>
                </a:solidFill>
                <a:effectLst/>
              </a:rPr>
              <a:t>và</a:t>
            </a:r>
            <a:r>
              <a:rPr kumimoji="0" lang="en-US" altLang="en-US" sz="2200" b="0" i="0" u="none" strike="noStrike" cap="none" normalizeH="0" baseline="0" dirty="0">
                <a:ln>
                  <a:noFill/>
                </a:ln>
                <a:solidFill>
                  <a:schemeClr val="bg1"/>
                </a:solidFill>
                <a:effectLst/>
              </a:rPr>
              <a:t> </a:t>
            </a:r>
            <a:r>
              <a:rPr kumimoji="0" lang="en-US" altLang="en-US" sz="2200" b="0" i="0" u="none" strike="noStrike" cap="none" normalizeH="0" baseline="0" dirty="0" err="1">
                <a:ln>
                  <a:noFill/>
                </a:ln>
                <a:solidFill>
                  <a:schemeClr val="bg1"/>
                </a:solidFill>
                <a:effectLst/>
              </a:rPr>
              <a:t>Bệnh</a:t>
            </a:r>
            <a:r>
              <a:rPr kumimoji="0" lang="en-US" altLang="en-US" sz="2200" b="0" i="0" u="none" strike="noStrike" cap="none" normalizeH="0" baseline="0" dirty="0">
                <a:ln>
                  <a:noFill/>
                </a:ln>
                <a:solidFill>
                  <a:schemeClr val="bg1"/>
                </a:solidFill>
                <a:effectLst/>
              </a:rPr>
              <a:t> </a:t>
            </a:r>
            <a:r>
              <a:rPr kumimoji="0" lang="en-US" altLang="en-US" sz="2200" b="0" i="0" u="none" strike="noStrike" cap="none" normalizeH="0" baseline="0" dirty="0" err="1">
                <a:ln>
                  <a:noFill/>
                </a:ln>
                <a:solidFill>
                  <a:schemeClr val="bg1"/>
                </a:solidFill>
                <a:effectLst/>
              </a:rPr>
              <a:t>tiêu</a:t>
            </a:r>
            <a:r>
              <a:rPr kumimoji="0" lang="en-US" altLang="en-US" sz="2200" b="0" i="0" u="none" strike="noStrike" cap="none" normalizeH="0" baseline="0" dirty="0">
                <a:ln>
                  <a:noFill/>
                </a:ln>
                <a:solidFill>
                  <a:schemeClr val="bg1"/>
                </a:solidFill>
                <a:effectLst/>
              </a:rPr>
              <a:t> </a:t>
            </a:r>
            <a:r>
              <a:rPr kumimoji="0" lang="en-US" altLang="en-US" sz="2200" b="0" i="0" u="none" strike="noStrike" cap="none" normalizeH="0" baseline="0" dirty="0" err="1">
                <a:ln>
                  <a:noFill/>
                </a:ln>
                <a:solidFill>
                  <a:schemeClr val="bg1"/>
                </a:solidFill>
                <a:effectLst/>
              </a:rPr>
              <a:t>hóa</a:t>
            </a:r>
            <a:r>
              <a:rPr kumimoji="0" lang="en-US" altLang="en-US" sz="2200" b="0" i="0" u="none" strike="noStrike" cap="none" normalizeH="0" baseline="0" dirty="0">
                <a:ln>
                  <a:noFill/>
                </a:ln>
                <a:solidFill>
                  <a:schemeClr val="bg1"/>
                </a:solidFill>
                <a:effectLst/>
              </a:rPr>
              <a:t> </a:t>
            </a:r>
            <a:r>
              <a:rPr kumimoji="0" lang="en-US" altLang="en-US" sz="2200" b="0" i="0" u="none" strike="noStrike" cap="none" normalizeH="0" baseline="0" dirty="0" err="1">
                <a:ln>
                  <a:noFill/>
                </a:ln>
                <a:solidFill>
                  <a:schemeClr val="bg1"/>
                </a:solidFill>
                <a:effectLst/>
              </a:rPr>
              <a:t>và</a:t>
            </a:r>
            <a:r>
              <a:rPr kumimoji="0" lang="en-US" altLang="en-US" sz="2200" b="0" i="0" u="none" strike="noStrike" cap="none" normalizeH="0" baseline="0" dirty="0">
                <a:ln>
                  <a:noFill/>
                </a:ln>
                <a:solidFill>
                  <a:schemeClr val="bg1"/>
                </a:solidFill>
                <a:effectLst/>
              </a:rPr>
              <a:t> </a:t>
            </a:r>
            <a:r>
              <a:rPr kumimoji="0" lang="en-US" altLang="en-US" sz="2200" b="0" i="0" u="none" strike="noStrike" cap="none" normalizeH="0" baseline="0" dirty="0" err="1">
                <a:ln>
                  <a:noFill/>
                </a:ln>
                <a:solidFill>
                  <a:schemeClr val="bg1"/>
                </a:solidFill>
                <a:effectLst/>
              </a:rPr>
              <a:t>Thận</a:t>
            </a:r>
            <a:endParaRPr kumimoji="0" lang="en-US" altLang="en-US" sz="2200" b="0" i="0" u="none" strike="noStrike" cap="none" normalizeH="0" baseline="0" dirty="0">
              <a:ln>
                <a:noFill/>
              </a:ln>
              <a:solidFill>
                <a:schemeClr val="bg1"/>
              </a:solidFill>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2200" b="0" i="0" u="none" strike="noStrike" cap="none" normalizeH="0" baseline="0" dirty="0">
              <a:ln>
                <a:noFill/>
              </a:ln>
              <a:solidFill>
                <a:schemeClr val="bg1"/>
              </a:solidFill>
              <a:effectLst/>
            </a:endParaRPr>
          </a:p>
          <a:p>
            <a:pPr marR="0" lvl="0" fontAlgn="base">
              <a:lnSpc>
                <a:spcPct val="90000"/>
              </a:lnSpc>
              <a:spcBef>
                <a:spcPct val="0"/>
              </a:spcBef>
              <a:spcAft>
                <a:spcPts val="600"/>
              </a:spcAft>
              <a:buClrTx/>
              <a:buSzTx/>
              <a:tabLst/>
            </a:pPr>
            <a:r>
              <a:rPr kumimoji="0" lang="en-US" altLang="en-US" sz="2200" b="1" i="0" u="none" strike="noStrike" cap="none" normalizeH="0" baseline="0" dirty="0">
                <a:ln>
                  <a:noFill/>
                </a:ln>
                <a:solidFill>
                  <a:schemeClr val="bg1"/>
                </a:solidFill>
                <a:effectLst/>
              </a:rPr>
              <a:t>(b) </a:t>
            </a:r>
            <a:r>
              <a:rPr kumimoji="0" lang="en-US" altLang="en-US" sz="2200" b="1" i="0" u="none" strike="noStrike" cap="none" normalizeH="0" baseline="0" dirty="0" err="1">
                <a:ln>
                  <a:noFill/>
                </a:ln>
                <a:solidFill>
                  <a:schemeClr val="bg1"/>
                </a:solidFill>
                <a:effectLst/>
              </a:rPr>
              <a:t>Nhà</a:t>
            </a:r>
            <a:r>
              <a:rPr kumimoji="0" lang="en-US" altLang="en-US" sz="2200" b="1" i="0" u="none" strike="noStrike" cap="none" normalizeH="0" baseline="0" dirty="0">
                <a:ln>
                  <a:noFill/>
                </a:ln>
                <a:solidFill>
                  <a:schemeClr val="bg1"/>
                </a:solidFill>
                <a:effectLst/>
              </a:rPr>
              <a:t> </a:t>
            </a:r>
            <a:r>
              <a:rPr kumimoji="0" lang="en-US" altLang="en-US" sz="2200" b="1" i="0" u="none" strike="noStrike" cap="none" normalizeH="0" baseline="0" dirty="0" err="1">
                <a:ln>
                  <a:noFill/>
                </a:ln>
                <a:solidFill>
                  <a:schemeClr val="bg1"/>
                </a:solidFill>
                <a:effectLst/>
              </a:rPr>
              <a:t>cung</a:t>
            </a:r>
            <a:r>
              <a:rPr kumimoji="0" lang="en-US" altLang="en-US" sz="2200" b="1" i="0" u="none" strike="noStrike" cap="none" normalizeH="0" baseline="0" dirty="0">
                <a:ln>
                  <a:noFill/>
                </a:ln>
                <a:solidFill>
                  <a:schemeClr val="bg1"/>
                </a:solidFill>
                <a:effectLst/>
              </a:rPr>
              <a:t> </a:t>
            </a:r>
            <a:r>
              <a:rPr kumimoji="0" lang="en-US" altLang="en-US" sz="2200" b="1" i="0" u="none" strike="noStrike" cap="none" normalizeH="0" baseline="0" dirty="0" err="1">
                <a:ln>
                  <a:noFill/>
                </a:ln>
                <a:solidFill>
                  <a:schemeClr val="bg1"/>
                </a:solidFill>
                <a:effectLst/>
              </a:rPr>
              <a:t>cấp</a:t>
            </a:r>
            <a:r>
              <a:rPr kumimoji="0" lang="en-US" altLang="en-US" sz="2200" b="1" i="0" u="none" strike="noStrike" cap="none" normalizeH="0" baseline="0" dirty="0">
                <a:ln>
                  <a:noFill/>
                </a:ln>
                <a:solidFill>
                  <a:schemeClr val="bg1"/>
                </a:solidFill>
                <a:effectLst/>
              </a:rPr>
              <a:t> </a:t>
            </a:r>
            <a:r>
              <a:rPr kumimoji="0" lang="en-US" altLang="en-US" sz="2200" b="1" i="0" u="none" strike="noStrike" cap="none" normalizeH="0" baseline="0" dirty="0" err="1">
                <a:ln>
                  <a:noFill/>
                </a:ln>
                <a:solidFill>
                  <a:schemeClr val="bg1"/>
                </a:solidFill>
                <a:effectLst/>
              </a:rPr>
              <a:t>cơ</a:t>
            </a:r>
            <a:r>
              <a:rPr kumimoji="0" lang="en-US" altLang="en-US" sz="2200" b="1" i="0" u="none" strike="noStrike" cap="none" normalizeH="0" baseline="0" dirty="0">
                <a:ln>
                  <a:noFill/>
                </a:ln>
                <a:solidFill>
                  <a:schemeClr val="bg1"/>
                </a:solidFill>
                <a:effectLst/>
              </a:rPr>
              <a:t> </a:t>
            </a:r>
            <a:r>
              <a:rPr kumimoji="0" lang="en-US" altLang="en-US" sz="2200" b="1" i="0" u="none" strike="noStrike" cap="none" normalizeH="0" baseline="0" dirty="0" err="1">
                <a:ln>
                  <a:noFill/>
                </a:ln>
                <a:solidFill>
                  <a:schemeClr val="bg1"/>
                </a:solidFill>
                <a:effectLst/>
              </a:rPr>
              <a:t>sở</a:t>
            </a:r>
            <a:r>
              <a:rPr kumimoji="0" lang="en-US" altLang="en-US" sz="2200" b="1" i="0" u="none" strike="noStrike" cap="none" normalizeH="0" baseline="0" dirty="0">
                <a:ln>
                  <a:noFill/>
                </a:ln>
                <a:solidFill>
                  <a:schemeClr val="bg1"/>
                </a:solidFill>
                <a:effectLst/>
              </a:rPr>
              <a:t> </a:t>
            </a:r>
            <a:r>
              <a:rPr kumimoji="0" lang="en-US" altLang="en-US" sz="2200" b="1" i="0" u="none" strike="noStrike" cap="none" normalizeH="0" baseline="0" dirty="0" err="1">
                <a:ln>
                  <a:noFill/>
                </a:ln>
                <a:solidFill>
                  <a:schemeClr val="bg1"/>
                </a:solidFill>
                <a:effectLst/>
              </a:rPr>
              <a:t>dữ</a:t>
            </a:r>
            <a:r>
              <a:rPr kumimoji="0" lang="en-US" altLang="en-US" sz="2200" b="1" i="0" u="none" strike="noStrike" cap="none" normalizeH="0" baseline="0" dirty="0">
                <a:ln>
                  <a:noFill/>
                </a:ln>
                <a:solidFill>
                  <a:schemeClr val="bg1"/>
                </a:solidFill>
                <a:effectLst/>
              </a:rPr>
              <a:t> </a:t>
            </a:r>
            <a:r>
              <a:rPr kumimoji="0" lang="en-US" altLang="en-US" sz="2200" b="1" i="0" u="none" strike="noStrike" cap="none" normalizeH="0" baseline="0" dirty="0" err="1">
                <a:ln>
                  <a:noFill/>
                </a:ln>
                <a:solidFill>
                  <a:schemeClr val="bg1"/>
                </a:solidFill>
                <a:effectLst/>
              </a:rPr>
              <a:t>liệu</a:t>
            </a:r>
            <a:r>
              <a:rPr kumimoji="0" lang="en-US" altLang="en-US" sz="2200" b="1" i="0" u="none" strike="noStrike" cap="none" normalizeH="0" baseline="0" dirty="0">
                <a:ln>
                  <a:noFill/>
                </a:ln>
                <a:solidFill>
                  <a:schemeClr val="bg1"/>
                </a:solidFill>
                <a:effectLst/>
              </a:rPr>
              <a:t>:</a:t>
            </a:r>
            <a:r>
              <a:rPr kumimoji="0" lang="en-US" altLang="en-US" sz="2200" b="0" i="0" u="none" strike="noStrike" cap="none" normalizeH="0" baseline="0" dirty="0">
                <a:ln>
                  <a:noFill/>
                </a:ln>
                <a:solidFill>
                  <a:schemeClr val="bg1"/>
                </a:solidFill>
                <a:effectLst/>
              </a:rPr>
              <a:t> </a:t>
            </a:r>
          </a:p>
          <a:p>
            <a:pPr marL="285750" marR="0" lvl="0" indent="-285750" fontAlgn="base">
              <a:lnSpc>
                <a:spcPct val="90000"/>
              </a:lnSpc>
              <a:spcBef>
                <a:spcPct val="0"/>
              </a:spcBef>
              <a:spcAft>
                <a:spcPts val="600"/>
              </a:spcAft>
              <a:buClrTx/>
              <a:buSzTx/>
              <a:buFontTx/>
              <a:buChar char="-"/>
              <a:tabLst/>
            </a:pPr>
            <a:r>
              <a:rPr lang="en-US" altLang="en-US" sz="2200" dirty="0">
                <a:solidFill>
                  <a:schemeClr val="bg1"/>
                </a:solidFill>
              </a:rPr>
              <a:t>Vincent </a:t>
            </a:r>
            <a:r>
              <a:rPr lang="en-US" altLang="en-US" sz="2200" dirty="0" err="1">
                <a:solidFill>
                  <a:schemeClr val="bg1"/>
                </a:solidFill>
              </a:rPr>
              <a:t>Sigillito</a:t>
            </a:r>
            <a:r>
              <a:rPr lang="en-US" altLang="en-US" sz="2200" dirty="0">
                <a:solidFill>
                  <a:schemeClr val="bg1"/>
                </a:solidFill>
              </a:rPr>
              <a:t> (vgs@aplcen.apl.jhu.edu) </a:t>
            </a:r>
          </a:p>
          <a:p>
            <a:pPr marL="285750" marR="0" lvl="0" indent="-285750" fontAlgn="base">
              <a:lnSpc>
                <a:spcPct val="90000"/>
              </a:lnSpc>
              <a:spcBef>
                <a:spcPct val="0"/>
              </a:spcBef>
              <a:spcAft>
                <a:spcPts val="600"/>
              </a:spcAft>
              <a:buClrTx/>
              <a:buSzTx/>
              <a:buFontTx/>
              <a:buChar char="-"/>
              <a:tabLst/>
            </a:pPr>
            <a:r>
              <a:rPr lang="en-US" altLang="en-US" sz="2200" dirty="0">
                <a:solidFill>
                  <a:schemeClr val="bg1"/>
                </a:solidFill>
              </a:rPr>
              <a:t>Research Center, RMI Group </a:t>
            </a:r>
            <a:r>
              <a:rPr lang="en-US" altLang="en-US" sz="2200" dirty="0" err="1">
                <a:solidFill>
                  <a:schemeClr val="bg1"/>
                </a:solidFill>
              </a:rPr>
              <a:t>LeaderApplied</a:t>
            </a:r>
            <a:r>
              <a:rPr lang="en-US" altLang="en-US" sz="2200" dirty="0">
                <a:solidFill>
                  <a:schemeClr val="bg1"/>
                </a:solidFill>
              </a:rPr>
              <a:t> Physics </a:t>
            </a:r>
            <a:r>
              <a:rPr lang="en-US" altLang="en-US" sz="2200" dirty="0" err="1">
                <a:solidFill>
                  <a:schemeClr val="bg1"/>
                </a:solidFill>
              </a:rPr>
              <a:t>LaboratoryThe</a:t>
            </a:r>
            <a:r>
              <a:rPr lang="en-US" altLang="en-US" sz="2200" dirty="0">
                <a:solidFill>
                  <a:schemeClr val="bg1"/>
                </a:solidFill>
              </a:rPr>
              <a:t> Johns Hopkins </a:t>
            </a:r>
            <a:r>
              <a:rPr lang="en-US" altLang="en-US" sz="2200" dirty="0" err="1">
                <a:solidFill>
                  <a:schemeClr val="bg1"/>
                </a:solidFill>
              </a:rPr>
              <a:t>UniversityJohns</a:t>
            </a:r>
            <a:r>
              <a:rPr lang="en-US" altLang="en-US" sz="2200" dirty="0">
                <a:solidFill>
                  <a:schemeClr val="bg1"/>
                </a:solidFill>
              </a:rPr>
              <a:t> Hopkins </a:t>
            </a:r>
            <a:r>
              <a:rPr lang="en-US" altLang="en-US" sz="2200" dirty="0" err="1">
                <a:solidFill>
                  <a:schemeClr val="bg1"/>
                </a:solidFill>
              </a:rPr>
              <a:t>RoadLaurel</a:t>
            </a:r>
            <a:r>
              <a:rPr lang="en-US" altLang="en-US" sz="2200" dirty="0">
                <a:solidFill>
                  <a:schemeClr val="bg1"/>
                </a:solidFill>
              </a:rPr>
              <a:t>, MD 20707</a:t>
            </a:r>
          </a:p>
          <a:p>
            <a:pPr marL="285750" marR="0" lvl="0" indent="-285750" fontAlgn="base">
              <a:lnSpc>
                <a:spcPct val="90000"/>
              </a:lnSpc>
              <a:spcBef>
                <a:spcPct val="0"/>
              </a:spcBef>
              <a:spcAft>
                <a:spcPts val="600"/>
              </a:spcAft>
              <a:buClrTx/>
              <a:buSzTx/>
              <a:buFontTx/>
              <a:buChar char="-"/>
              <a:tabLst/>
            </a:pPr>
            <a:r>
              <a:rPr lang="en-US" altLang="en-US" sz="2200" dirty="0">
                <a:solidFill>
                  <a:schemeClr val="bg1"/>
                </a:solidFill>
              </a:rPr>
              <a:t>(</a:t>
            </a:r>
            <a:r>
              <a:rPr kumimoji="0" lang="en-US" altLang="en-US" sz="2200" b="0" i="0" u="none" strike="noStrike" cap="none" normalizeH="0" baseline="0" dirty="0">
                <a:ln>
                  <a:noFill/>
                </a:ln>
                <a:solidFill>
                  <a:schemeClr val="bg1"/>
                </a:solidFill>
                <a:effectLst/>
              </a:rPr>
              <a:t>301) 953-6231</a:t>
            </a:r>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2200" b="0" i="0" u="none" strike="noStrike" cap="none" normalizeH="0" baseline="0" dirty="0">
              <a:ln>
                <a:noFill/>
              </a:ln>
              <a:solidFill>
                <a:schemeClr val="bg1"/>
              </a:solidFill>
              <a:effectLst/>
            </a:endParaRPr>
          </a:p>
          <a:p>
            <a:pPr marR="0" lvl="0" fontAlgn="base">
              <a:lnSpc>
                <a:spcPct val="90000"/>
              </a:lnSpc>
              <a:spcBef>
                <a:spcPct val="0"/>
              </a:spcBef>
              <a:spcAft>
                <a:spcPts val="600"/>
              </a:spcAft>
              <a:buClrTx/>
              <a:buSzTx/>
              <a:tabLst/>
            </a:pPr>
            <a:r>
              <a:rPr kumimoji="0" lang="en-US" altLang="en-US" sz="2200" b="1" i="0" u="none" strike="noStrike" cap="none" normalizeH="0" baseline="0" dirty="0">
                <a:ln>
                  <a:noFill/>
                </a:ln>
                <a:solidFill>
                  <a:schemeClr val="bg1"/>
                </a:solidFill>
                <a:effectLst/>
              </a:rPr>
              <a:t>(c) </a:t>
            </a:r>
            <a:r>
              <a:rPr kumimoji="0" lang="en-US" altLang="en-US" sz="2200" b="1" i="0" u="none" strike="noStrike" cap="none" normalizeH="0" baseline="0" dirty="0" err="1">
                <a:ln>
                  <a:noFill/>
                </a:ln>
                <a:solidFill>
                  <a:schemeClr val="bg1"/>
                </a:solidFill>
                <a:effectLst/>
              </a:rPr>
              <a:t>Ngày</a:t>
            </a:r>
            <a:r>
              <a:rPr kumimoji="0" lang="en-US" altLang="en-US" sz="2200" b="1" i="0" u="none" strike="noStrike" cap="none" normalizeH="0" baseline="0" dirty="0">
                <a:ln>
                  <a:noFill/>
                </a:ln>
                <a:solidFill>
                  <a:schemeClr val="bg1"/>
                </a:solidFill>
                <a:effectLst/>
              </a:rPr>
              <a:t> </a:t>
            </a:r>
            <a:r>
              <a:rPr kumimoji="0" lang="en-US" altLang="en-US" sz="2200" b="1" i="0" u="none" strike="noStrike" cap="none" normalizeH="0" baseline="0" dirty="0" err="1">
                <a:ln>
                  <a:noFill/>
                </a:ln>
                <a:solidFill>
                  <a:schemeClr val="bg1"/>
                </a:solidFill>
                <a:effectLst/>
              </a:rPr>
              <a:t>nhận</a:t>
            </a:r>
            <a:r>
              <a:rPr kumimoji="0" lang="en-US" altLang="en-US" sz="2200" b="1" i="0" u="none" strike="noStrike" cap="none" normalizeH="0" baseline="0" dirty="0">
                <a:ln>
                  <a:noFill/>
                </a:ln>
                <a:solidFill>
                  <a:schemeClr val="bg1"/>
                </a:solidFill>
                <a:effectLst/>
              </a:rPr>
              <a:t>:</a:t>
            </a:r>
            <a:r>
              <a:rPr kumimoji="0" lang="en-US" altLang="en-US" sz="2200" b="0" i="0" u="none" strike="noStrike" cap="none" normalizeH="0" baseline="0" dirty="0">
                <a:ln>
                  <a:noFill/>
                </a:ln>
                <a:solidFill>
                  <a:schemeClr val="bg1"/>
                </a:solidFill>
                <a:effectLst/>
              </a:rPr>
              <a:t> 9 </a:t>
            </a:r>
            <a:r>
              <a:rPr kumimoji="0" lang="en-US" altLang="en-US" sz="2200" b="0" i="0" u="none" strike="noStrike" cap="none" normalizeH="0" baseline="0" dirty="0" err="1">
                <a:ln>
                  <a:noFill/>
                </a:ln>
                <a:solidFill>
                  <a:schemeClr val="bg1"/>
                </a:solidFill>
                <a:effectLst/>
              </a:rPr>
              <a:t>tháng</a:t>
            </a:r>
            <a:r>
              <a:rPr kumimoji="0" lang="en-US" altLang="en-US" sz="2200" b="0" i="0" u="none" strike="noStrike" cap="none" normalizeH="0" baseline="0" dirty="0">
                <a:ln>
                  <a:noFill/>
                </a:ln>
                <a:solidFill>
                  <a:schemeClr val="bg1"/>
                </a:solidFill>
                <a:effectLst/>
              </a:rPr>
              <a:t> 5 </a:t>
            </a:r>
            <a:r>
              <a:rPr kumimoji="0" lang="en-US" altLang="en-US" sz="2200" b="0" i="0" u="none" strike="noStrike" cap="none" normalizeH="0" baseline="0" dirty="0" err="1">
                <a:ln>
                  <a:noFill/>
                </a:ln>
                <a:solidFill>
                  <a:schemeClr val="bg1"/>
                </a:solidFill>
                <a:effectLst/>
              </a:rPr>
              <a:t>năm</a:t>
            </a:r>
            <a:r>
              <a:rPr kumimoji="0" lang="en-US" altLang="en-US" sz="2200" b="0" i="0" u="none" strike="noStrike" cap="none" normalizeH="0" baseline="0" dirty="0">
                <a:ln>
                  <a:noFill/>
                </a:ln>
                <a:solidFill>
                  <a:schemeClr val="bg1"/>
                </a:solidFill>
                <a:effectLst/>
              </a:rPr>
              <a:t> 1990</a:t>
            </a:r>
          </a:p>
        </p:txBody>
      </p:sp>
    </p:spTree>
    <p:extLst>
      <p:ext uri="{BB962C8B-B14F-4D97-AF65-F5344CB8AC3E}">
        <p14:creationId xmlns:p14="http://schemas.microsoft.com/office/powerpoint/2010/main" val="1344944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4" name="Rectangle 813">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extBox 3">
            <a:extLst>
              <a:ext uri="{FF2B5EF4-FFF2-40B4-BE49-F238E27FC236}">
                <a16:creationId xmlns:a16="http://schemas.microsoft.com/office/drawing/2014/main" id="{3B5EFF7D-848E-A20F-234F-72E2B2F7E435}"/>
              </a:ext>
            </a:extLst>
          </p:cNvPr>
          <p:cNvSpPr txBox="1"/>
          <p:nvPr/>
        </p:nvSpPr>
        <p:spPr>
          <a:xfrm>
            <a:off x="836778" y="231780"/>
            <a:ext cx="9908458" cy="132556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400" kern="1200" dirty="0" err="1">
                <a:solidFill>
                  <a:schemeClr val="bg1"/>
                </a:solidFill>
                <a:latin typeface="+mj-lt"/>
                <a:ea typeface="+mj-ea"/>
                <a:cs typeface="+mj-cs"/>
              </a:rPr>
              <a:t>Bài</a:t>
            </a:r>
            <a:r>
              <a:rPr lang="en-US" sz="4400" kern="1200" dirty="0">
                <a:solidFill>
                  <a:schemeClr val="bg1"/>
                </a:solidFill>
                <a:latin typeface="+mj-lt"/>
                <a:ea typeface="+mj-ea"/>
                <a:cs typeface="+mj-cs"/>
              </a:rPr>
              <a:t> </a:t>
            </a:r>
            <a:r>
              <a:rPr lang="en-US" sz="4400" kern="1200" dirty="0" err="1">
                <a:solidFill>
                  <a:schemeClr val="bg1"/>
                </a:solidFill>
                <a:latin typeface="+mj-lt"/>
                <a:ea typeface="+mj-ea"/>
                <a:cs typeface="+mj-cs"/>
              </a:rPr>
              <a:t>nghiên</a:t>
            </a:r>
            <a:r>
              <a:rPr lang="en-US" sz="4400" kern="1200" dirty="0">
                <a:solidFill>
                  <a:schemeClr val="bg1"/>
                </a:solidFill>
                <a:latin typeface="+mj-lt"/>
                <a:ea typeface="+mj-ea"/>
                <a:cs typeface="+mj-cs"/>
              </a:rPr>
              <a:t> </a:t>
            </a:r>
            <a:r>
              <a:rPr lang="en-US" sz="4400" kern="1200" dirty="0" err="1">
                <a:solidFill>
                  <a:schemeClr val="bg1"/>
                </a:solidFill>
                <a:latin typeface="+mj-lt"/>
                <a:ea typeface="+mj-ea"/>
                <a:cs typeface="+mj-cs"/>
              </a:rPr>
              <a:t>cứu</a:t>
            </a:r>
            <a:r>
              <a:rPr lang="en-US" sz="4400" kern="1200" dirty="0">
                <a:solidFill>
                  <a:schemeClr val="bg1"/>
                </a:solidFill>
                <a:latin typeface="+mj-lt"/>
                <a:ea typeface="+mj-ea"/>
                <a:cs typeface="+mj-cs"/>
              </a:rPr>
              <a:t> </a:t>
            </a:r>
            <a:r>
              <a:rPr lang="en-US" sz="4400" kern="1200" dirty="0" err="1">
                <a:solidFill>
                  <a:schemeClr val="bg1"/>
                </a:solidFill>
                <a:latin typeface="+mj-lt"/>
                <a:ea typeface="+mj-ea"/>
                <a:cs typeface="+mj-cs"/>
              </a:rPr>
              <a:t>đã</a:t>
            </a:r>
            <a:r>
              <a:rPr lang="en-US" sz="4400" kern="1200" dirty="0">
                <a:solidFill>
                  <a:schemeClr val="bg1"/>
                </a:solidFill>
                <a:latin typeface="+mj-lt"/>
                <a:ea typeface="+mj-ea"/>
                <a:cs typeface="+mj-cs"/>
              </a:rPr>
              <a:t> </a:t>
            </a:r>
            <a:r>
              <a:rPr lang="en-US" sz="4400" kern="1200" dirty="0" err="1">
                <a:solidFill>
                  <a:schemeClr val="bg1"/>
                </a:solidFill>
                <a:latin typeface="+mj-lt"/>
                <a:ea typeface="+mj-ea"/>
                <a:cs typeface="+mj-cs"/>
              </a:rPr>
              <a:t>dùng</a:t>
            </a:r>
            <a:r>
              <a:rPr lang="en-US" sz="4400" kern="1200" dirty="0">
                <a:solidFill>
                  <a:schemeClr val="bg1"/>
                </a:solidFill>
                <a:latin typeface="+mj-lt"/>
                <a:ea typeface="+mj-ea"/>
                <a:cs typeface="+mj-cs"/>
              </a:rPr>
              <a:t> dataset</a:t>
            </a:r>
          </a:p>
        </p:txBody>
      </p:sp>
      <p:cxnSp>
        <p:nvCxnSpPr>
          <p:cNvPr id="816" name="Straight Connector 815">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9FF98AF-81DD-A3BD-FF6C-B8ADE45C50BC}"/>
              </a:ext>
            </a:extLst>
          </p:cNvPr>
          <p:cNvSpPr txBox="1"/>
          <p:nvPr/>
        </p:nvSpPr>
        <p:spPr>
          <a:xfrm>
            <a:off x="338137" y="1952252"/>
            <a:ext cx="11515725" cy="4428998"/>
          </a:xfrm>
          <a:prstGeom prst="rect">
            <a:avLst/>
          </a:prstGeom>
        </p:spPr>
        <p:txBody>
          <a:bodyPr vert="horz" lIns="91440" tIns="45720" rIns="91440" bIns="45720" rtlCol="0">
            <a:noAutofit/>
          </a:bodyPr>
          <a:lstStyle/>
          <a:p>
            <a:pPr>
              <a:lnSpc>
                <a:spcPct val="90000"/>
              </a:lnSpc>
              <a:spcAft>
                <a:spcPts val="600"/>
              </a:spcAft>
            </a:pPr>
            <a:r>
              <a:rPr lang="en-US" sz="1500" b="1" dirty="0">
                <a:solidFill>
                  <a:schemeClr val="bg1"/>
                </a:solidFill>
              </a:rPr>
              <a:t>- </a:t>
            </a:r>
            <a:r>
              <a:rPr lang="en-US" sz="1500" b="1" dirty="0" err="1">
                <a:solidFill>
                  <a:schemeClr val="bg1"/>
                </a:solidFill>
              </a:rPr>
              <a:t>Nguồn</a:t>
            </a:r>
            <a:r>
              <a:rPr lang="en-US" sz="1500" b="1" dirty="0">
                <a:solidFill>
                  <a:schemeClr val="bg1"/>
                </a:solidFill>
              </a:rPr>
              <a:t> </a:t>
            </a:r>
            <a:r>
              <a:rPr lang="en-US" sz="1500" b="1" dirty="0" err="1">
                <a:solidFill>
                  <a:schemeClr val="bg1"/>
                </a:solidFill>
              </a:rPr>
              <a:t>tham</a:t>
            </a:r>
            <a:r>
              <a:rPr lang="en-US" sz="1500" b="1" dirty="0">
                <a:solidFill>
                  <a:schemeClr val="bg1"/>
                </a:solidFill>
              </a:rPr>
              <a:t> </a:t>
            </a:r>
            <a:r>
              <a:rPr lang="en-US" sz="1500" b="1" dirty="0" err="1">
                <a:solidFill>
                  <a:schemeClr val="bg1"/>
                </a:solidFill>
              </a:rPr>
              <a:t>khảo</a:t>
            </a:r>
            <a:r>
              <a:rPr lang="en-US" sz="1500" b="1" dirty="0">
                <a:solidFill>
                  <a:schemeClr val="bg1"/>
                </a:solidFill>
              </a:rPr>
              <a:t>:</a:t>
            </a:r>
          </a:p>
          <a:p>
            <a:pPr indent="-228600">
              <a:lnSpc>
                <a:spcPct val="90000"/>
              </a:lnSpc>
              <a:spcAft>
                <a:spcPts val="600"/>
              </a:spcAft>
              <a:buFont typeface="Arial" panose="020B0604020202020204" pitchFamily="34" charset="0"/>
              <a:buChar char="•"/>
            </a:pPr>
            <a:r>
              <a:rPr lang="en-US" sz="1500" b="1" dirty="0" err="1">
                <a:solidFill>
                  <a:schemeClr val="bg1"/>
                </a:solidFill>
              </a:rPr>
              <a:t>Tác</a:t>
            </a:r>
            <a:r>
              <a:rPr lang="en-US" sz="1500" b="1" dirty="0">
                <a:solidFill>
                  <a:schemeClr val="bg1"/>
                </a:solidFill>
              </a:rPr>
              <a:t> </a:t>
            </a:r>
            <a:r>
              <a:rPr lang="en-US" sz="1500" b="1" dirty="0" err="1">
                <a:solidFill>
                  <a:schemeClr val="bg1"/>
                </a:solidFill>
              </a:rPr>
              <a:t>giả</a:t>
            </a:r>
            <a:r>
              <a:rPr lang="en-US" sz="1500" b="1" dirty="0">
                <a:solidFill>
                  <a:schemeClr val="bg1"/>
                </a:solidFill>
              </a:rPr>
              <a:t>:</a:t>
            </a:r>
            <a:r>
              <a:rPr lang="en-US" sz="1500" dirty="0">
                <a:solidFill>
                  <a:schemeClr val="bg1"/>
                </a:solidFill>
              </a:rPr>
              <a:t> Smith, J.W., Everhart, J.E., Dickson, W.C., Knowler, W.C., &amp; Johannes, R.S. (1988).</a:t>
            </a:r>
          </a:p>
          <a:p>
            <a:pPr indent="-228600">
              <a:lnSpc>
                <a:spcPct val="90000"/>
              </a:lnSpc>
              <a:spcAft>
                <a:spcPts val="600"/>
              </a:spcAft>
              <a:buFont typeface="Arial" panose="020B0604020202020204" pitchFamily="34" charset="0"/>
              <a:buChar char="•"/>
            </a:pPr>
            <a:r>
              <a:rPr lang="en-US" sz="1500" b="1" dirty="0" err="1">
                <a:solidFill>
                  <a:schemeClr val="bg1"/>
                </a:solidFill>
              </a:rPr>
              <a:t>Tên</a:t>
            </a:r>
            <a:r>
              <a:rPr lang="en-US" sz="1500" b="1" dirty="0">
                <a:solidFill>
                  <a:schemeClr val="bg1"/>
                </a:solidFill>
              </a:rPr>
              <a:t> </a:t>
            </a:r>
            <a:r>
              <a:rPr lang="en-US" sz="1500" b="1" dirty="0" err="1">
                <a:solidFill>
                  <a:schemeClr val="bg1"/>
                </a:solidFill>
              </a:rPr>
              <a:t>bài</a:t>
            </a:r>
            <a:r>
              <a:rPr lang="en-US" sz="1500" b="1" dirty="0">
                <a:solidFill>
                  <a:schemeClr val="bg1"/>
                </a:solidFill>
              </a:rPr>
              <a:t> </a:t>
            </a:r>
            <a:r>
              <a:rPr lang="en-US" sz="1500" b="1" dirty="0" err="1">
                <a:solidFill>
                  <a:schemeClr val="bg1"/>
                </a:solidFill>
              </a:rPr>
              <a:t>báo</a:t>
            </a:r>
            <a:r>
              <a:rPr lang="en-US" sz="1500" b="1" dirty="0">
                <a:solidFill>
                  <a:schemeClr val="bg1"/>
                </a:solidFill>
              </a:rPr>
              <a:t>:</a:t>
            </a:r>
            <a:r>
              <a:rPr lang="en-US" sz="1500" dirty="0">
                <a:solidFill>
                  <a:schemeClr val="bg1"/>
                </a:solidFill>
              </a:rPr>
              <a:t> Using the ADAP learning algorithm to forecast the onset of diabetes mellitus.</a:t>
            </a:r>
          </a:p>
          <a:p>
            <a:pPr indent="-228600">
              <a:lnSpc>
                <a:spcPct val="90000"/>
              </a:lnSpc>
              <a:spcAft>
                <a:spcPts val="600"/>
              </a:spcAft>
              <a:buFont typeface="Arial" panose="020B0604020202020204" pitchFamily="34" charset="0"/>
              <a:buChar char="•"/>
            </a:pPr>
            <a:r>
              <a:rPr lang="en-US" sz="1500" b="1" dirty="0" err="1">
                <a:solidFill>
                  <a:schemeClr val="bg1"/>
                </a:solidFill>
              </a:rPr>
              <a:t>Xuất</a:t>
            </a:r>
            <a:r>
              <a:rPr lang="en-US" sz="1500" b="1" dirty="0">
                <a:solidFill>
                  <a:schemeClr val="bg1"/>
                </a:solidFill>
              </a:rPr>
              <a:t> </a:t>
            </a:r>
            <a:r>
              <a:rPr lang="en-US" sz="1500" b="1" dirty="0" err="1">
                <a:solidFill>
                  <a:schemeClr val="bg1"/>
                </a:solidFill>
              </a:rPr>
              <a:t>bản</a:t>
            </a:r>
            <a:r>
              <a:rPr lang="en-US" sz="1500" b="1" dirty="0">
                <a:solidFill>
                  <a:schemeClr val="bg1"/>
                </a:solidFill>
              </a:rPr>
              <a:t> </a:t>
            </a:r>
            <a:r>
              <a:rPr lang="en-US" sz="1500" b="1" dirty="0" err="1">
                <a:solidFill>
                  <a:schemeClr val="bg1"/>
                </a:solidFill>
              </a:rPr>
              <a:t>tại</a:t>
            </a:r>
            <a:r>
              <a:rPr lang="en-US" sz="1500" b="1" dirty="0">
                <a:solidFill>
                  <a:schemeClr val="bg1"/>
                </a:solidFill>
              </a:rPr>
              <a:t>:</a:t>
            </a:r>
            <a:r>
              <a:rPr lang="en-US" sz="1500" dirty="0">
                <a:solidFill>
                  <a:schemeClr val="bg1"/>
                </a:solidFill>
              </a:rPr>
              <a:t> </a:t>
            </a:r>
            <a:r>
              <a:rPr lang="en-US" sz="1500" i="1" dirty="0">
                <a:solidFill>
                  <a:schemeClr val="bg1"/>
                </a:solidFill>
              </a:rPr>
              <a:t>Proceedings of the Symposium on Computer Applications and Medical Care</a:t>
            </a:r>
            <a:r>
              <a:rPr lang="en-US" sz="1500" dirty="0">
                <a:solidFill>
                  <a:schemeClr val="bg1"/>
                </a:solidFill>
              </a:rPr>
              <a:t>, tr. 261-265.</a:t>
            </a:r>
          </a:p>
          <a:p>
            <a:pPr indent="-228600">
              <a:lnSpc>
                <a:spcPct val="90000"/>
              </a:lnSpc>
              <a:spcAft>
                <a:spcPts val="600"/>
              </a:spcAft>
              <a:buFont typeface="Arial" panose="020B0604020202020204" pitchFamily="34" charset="0"/>
              <a:buChar char="•"/>
            </a:pPr>
            <a:r>
              <a:rPr lang="en-US" sz="1500" b="1" dirty="0" err="1">
                <a:solidFill>
                  <a:schemeClr val="bg1"/>
                </a:solidFill>
              </a:rPr>
              <a:t>Nhà</a:t>
            </a:r>
            <a:r>
              <a:rPr lang="en-US" sz="1500" b="1" dirty="0">
                <a:solidFill>
                  <a:schemeClr val="bg1"/>
                </a:solidFill>
              </a:rPr>
              <a:t> </a:t>
            </a:r>
            <a:r>
              <a:rPr lang="en-US" sz="1500" b="1" dirty="0" err="1">
                <a:solidFill>
                  <a:schemeClr val="bg1"/>
                </a:solidFill>
              </a:rPr>
              <a:t>xuất</a:t>
            </a:r>
            <a:r>
              <a:rPr lang="en-US" sz="1500" b="1" dirty="0">
                <a:solidFill>
                  <a:schemeClr val="bg1"/>
                </a:solidFill>
              </a:rPr>
              <a:t> </a:t>
            </a:r>
            <a:r>
              <a:rPr lang="en-US" sz="1500" b="1" dirty="0" err="1">
                <a:solidFill>
                  <a:schemeClr val="bg1"/>
                </a:solidFill>
              </a:rPr>
              <a:t>bản</a:t>
            </a:r>
            <a:r>
              <a:rPr lang="en-US" sz="1500" b="1" dirty="0">
                <a:solidFill>
                  <a:schemeClr val="bg1"/>
                </a:solidFill>
              </a:rPr>
              <a:t>:</a:t>
            </a:r>
            <a:r>
              <a:rPr lang="en-US" sz="1500" dirty="0">
                <a:solidFill>
                  <a:schemeClr val="bg1"/>
                </a:solidFill>
              </a:rPr>
              <a:t> IEEE Computer Society Press.</a:t>
            </a:r>
          </a:p>
          <a:p>
            <a:pPr indent="-228600">
              <a:lnSpc>
                <a:spcPct val="90000"/>
              </a:lnSpc>
              <a:spcAft>
                <a:spcPts val="600"/>
              </a:spcAft>
              <a:buFont typeface="Arial" panose="020B0604020202020204" pitchFamily="34" charset="0"/>
              <a:buChar char="•"/>
            </a:pPr>
            <a:br>
              <a:rPr lang="en-US" sz="1500" dirty="0">
                <a:solidFill>
                  <a:schemeClr val="bg1"/>
                </a:solidFill>
              </a:rPr>
            </a:br>
            <a:r>
              <a:rPr lang="en-US" sz="1500" dirty="0">
                <a:solidFill>
                  <a:schemeClr val="bg1"/>
                </a:solidFill>
              </a:rPr>
              <a:t>- </a:t>
            </a:r>
            <a:r>
              <a:rPr lang="en-US" sz="1500" b="1" dirty="0" err="1">
                <a:solidFill>
                  <a:schemeClr val="bg1"/>
                </a:solidFill>
              </a:rPr>
              <a:t>Tiêu</a:t>
            </a:r>
            <a:r>
              <a:rPr lang="en-US" sz="1500" b="1" dirty="0">
                <a:solidFill>
                  <a:schemeClr val="bg1"/>
                </a:solidFill>
              </a:rPr>
              <a:t> </a:t>
            </a:r>
            <a:r>
              <a:rPr lang="en-US" sz="1500" b="1" dirty="0" err="1">
                <a:solidFill>
                  <a:schemeClr val="bg1"/>
                </a:solidFill>
              </a:rPr>
              <a:t>chí</a:t>
            </a:r>
            <a:r>
              <a:rPr lang="en-US" sz="1500" b="1" dirty="0">
                <a:solidFill>
                  <a:schemeClr val="bg1"/>
                </a:solidFill>
              </a:rPr>
              <a:t> </a:t>
            </a:r>
            <a:r>
              <a:rPr lang="en-US" sz="1500" b="1" dirty="0" err="1">
                <a:solidFill>
                  <a:schemeClr val="bg1"/>
                </a:solidFill>
              </a:rPr>
              <a:t>chẩn</a:t>
            </a:r>
            <a:r>
              <a:rPr lang="en-US" sz="1500" b="1" dirty="0">
                <a:solidFill>
                  <a:schemeClr val="bg1"/>
                </a:solidFill>
              </a:rPr>
              <a:t> </a:t>
            </a:r>
            <a:r>
              <a:rPr lang="en-US" sz="1500" b="1" dirty="0" err="1">
                <a:solidFill>
                  <a:schemeClr val="bg1"/>
                </a:solidFill>
              </a:rPr>
              <a:t>đoán</a:t>
            </a:r>
            <a:r>
              <a:rPr lang="en-US" sz="1500" b="1" dirty="0">
                <a:solidFill>
                  <a:schemeClr val="bg1"/>
                </a:solidFill>
              </a:rPr>
              <a:t>:</a:t>
            </a:r>
          </a:p>
          <a:p>
            <a:pPr indent="-228600">
              <a:lnSpc>
                <a:spcPct val="90000"/>
              </a:lnSpc>
              <a:spcAft>
                <a:spcPts val="600"/>
              </a:spcAft>
              <a:buFont typeface="Arial" panose="020B0604020202020204" pitchFamily="34" charset="0"/>
              <a:buChar char="•"/>
            </a:pPr>
            <a:r>
              <a:rPr lang="en-US" sz="1500" dirty="0" err="1">
                <a:solidFill>
                  <a:schemeClr val="bg1"/>
                </a:solidFill>
              </a:rPr>
              <a:t>Biến</a:t>
            </a:r>
            <a:r>
              <a:rPr lang="en-US" sz="1500" dirty="0">
                <a:solidFill>
                  <a:schemeClr val="bg1"/>
                </a:solidFill>
              </a:rPr>
              <a:t> </a:t>
            </a:r>
            <a:r>
              <a:rPr lang="en-US" sz="1500" dirty="0" err="1">
                <a:solidFill>
                  <a:schemeClr val="bg1"/>
                </a:solidFill>
              </a:rPr>
              <a:t>chẩn</a:t>
            </a:r>
            <a:r>
              <a:rPr lang="en-US" sz="1500" dirty="0">
                <a:solidFill>
                  <a:schemeClr val="bg1"/>
                </a:solidFill>
              </a:rPr>
              <a:t> </a:t>
            </a:r>
            <a:r>
              <a:rPr lang="en-US" sz="1500" dirty="0" err="1">
                <a:solidFill>
                  <a:schemeClr val="bg1"/>
                </a:solidFill>
              </a:rPr>
              <a:t>đoán</a:t>
            </a:r>
            <a:r>
              <a:rPr lang="en-US" sz="1500" dirty="0">
                <a:solidFill>
                  <a:schemeClr val="bg1"/>
                </a:solidFill>
              </a:rPr>
              <a:t> </a:t>
            </a:r>
            <a:r>
              <a:rPr lang="en-US" sz="1500" dirty="0" err="1">
                <a:solidFill>
                  <a:schemeClr val="bg1"/>
                </a:solidFill>
              </a:rPr>
              <a:t>chính</a:t>
            </a:r>
            <a:r>
              <a:rPr lang="en-US" sz="1500" dirty="0">
                <a:solidFill>
                  <a:schemeClr val="bg1"/>
                </a:solidFill>
              </a:rPr>
              <a:t> </a:t>
            </a:r>
            <a:r>
              <a:rPr lang="en-US" sz="1500" dirty="0" err="1">
                <a:solidFill>
                  <a:schemeClr val="bg1"/>
                </a:solidFill>
              </a:rPr>
              <a:t>là</a:t>
            </a:r>
            <a:r>
              <a:rPr lang="en-US" sz="1500" dirty="0">
                <a:solidFill>
                  <a:schemeClr val="bg1"/>
                </a:solidFill>
              </a:rPr>
              <a:t> </a:t>
            </a:r>
            <a:r>
              <a:rPr lang="en-US" sz="1500" dirty="0" err="1">
                <a:solidFill>
                  <a:schemeClr val="bg1"/>
                </a:solidFill>
              </a:rPr>
              <a:t>liệu</a:t>
            </a:r>
            <a:r>
              <a:rPr lang="en-US" sz="1500" dirty="0">
                <a:solidFill>
                  <a:schemeClr val="bg1"/>
                </a:solidFill>
              </a:rPr>
              <a:t> </a:t>
            </a:r>
            <a:r>
              <a:rPr lang="en-US" sz="1500" dirty="0" err="1">
                <a:solidFill>
                  <a:schemeClr val="bg1"/>
                </a:solidFill>
              </a:rPr>
              <a:t>bệnh</a:t>
            </a:r>
            <a:r>
              <a:rPr lang="en-US" sz="1500" dirty="0">
                <a:solidFill>
                  <a:schemeClr val="bg1"/>
                </a:solidFill>
              </a:rPr>
              <a:t> </a:t>
            </a:r>
            <a:r>
              <a:rPr lang="en-US" sz="1500" dirty="0" err="1">
                <a:solidFill>
                  <a:schemeClr val="bg1"/>
                </a:solidFill>
              </a:rPr>
              <a:t>nhân</a:t>
            </a:r>
            <a:r>
              <a:rPr lang="en-US" sz="1500" dirty="0">
                <a:solidFill>
                  <a:schemeClr val="bg1"/>
                </a:solidFill>
              </a:rPr>
              <a:t> </a:t>
            </a:r>
            <a:r>
              <a:rPr lang="en-US" sz="1500" dirty="0" err="1">
                <a:solidFill>
                  <a:schemeClr val="bg1"/>
                </a:solidFill>
              </a:rPr>
              <a:t>có</a:t>
            </a:r>
            <a:r>
              <a:rPr lang="en-US" sz="1500" dirty="0">
                <a:solidFill>
                  <a:schemeClr val="bg1"/>
                </a:solidFill>
              </a:rPr>
              <a:t> </a:t>
            </a:r>
            <a:r>
              <a:rPr lang="en-US" sz="1500" dirty="0" err="1">
                <a:solidFill>
                  <a:schemeClr val="bg1"/>
                </a:solidFill>
              </a:rPr>
              <a:t>dấu</a:t>
            </a:r>
            <a:r>
              <a:rPr lang="en-US" sz="1500" dirty="0">
                <a:solidFill>
                  <a:schemeClr val="bg1"/>
                </a:solidFill>
              </a:rPr>
              <a:t> </a:t>
            </a:r>
            <a:r>
              <a:rPr lang="en-US" sz="1500" dirty="0" err="1">
                <a:solidFill>
                  <a:schemeClr val="bg1"/>
                </a:solidFill>
              </a:rPr>
              <a:t>hiệu</a:t>
            </a:r>
            <a:r>
              <a:rPr lang="en-US" sz="1500" dirty="0">
                <a:solidFill>
                  <a:schemeClr val="bg1"/>
                </a:solidFill>
              </a:rPr>
              <a:t> </a:t>
            </a:r>
            <a:r>
              <a:rPr lang="en-US" sz="1500" dirty="0" err="1">
                <a:solidFill>
                  <a:schemeClr val="bg1"/>
                </a:solidFill>
              </a:rPr>
              <a:t>tiểu</a:t>
            </a:r>
            <a:r>
              <a:rPr lang="en-US" sz="1500" dirty="0">
                <a:solidFill>
                  <a:schemeClr val="bg1"/>
                </a:solidFill>
              </a:rPr>
              <a:t> </a:t>
            </a:r>
            <a:r>
              <a:rPr lang="en-US" sz="1500" dirty="0" err="1">
                <a:solidFill>
                  <a:schemeClr val="bg1"/>
                </a:solidFill>
              </a:rPr>
              <a:t>đường</a:t>
            </a:r>
            <a:r>
              <a:rPr lang="en-US" sz="1500" dirty="0">
                <a:solidFill>
                  <a:schemeClr val="bg1"/>
                </a:solidFill>
              </a:rPr>
              <a:t> </a:t>
            </a:r>
            <a:r>
              <a:rPr lang="en-US" sz="1500" dirty="0" err="1">
                <a:solidFill>
                  <a:schemeClr val="bg1"/>
                </a:solidFill>
              </a:rPr>
              <a:t>theo</a:t>
            </a:r>
            <a:r>
              <a:rPr lang="en-US" sz="1500" dirty="0">
                <a:solidFill>
                  <a:schemeClr val="bg1"/>
                </a:solidFill>
              </a:rPr>
              <a:t> </a:t>
            </a:r>
            <a:r>
              <a:rPr lang="en-US" sz="1500" b="1" dirty="0" err="1">
                <a:solidFill>
                  <a:schemeClr val="bg1"/>
                </a:solidFill>
              </a:rPr>
              <a:t>tiêu</a:t>
            </a:r>
            <a:r>
              <a:rPr lang="en-US" sz="1500" b="1" dirty="0">
                <a:solidFill>
                  <a:schemeClr val="bg1"/>
                </a:solidFill>
              </a:rPr>
              <a:t> </a:t>
            </a:r>
            <a:r>
              <a:rPr lang="en-US" sz="1500" b="1" dirty="0" err="1">
                <a:solidFill>
                  <a:schemeClr val="bg1"/>
                </a:solidFill>
              </a:rPr>
              <a:t>chí</a:t>
            </a:r>
            <a:r>
              <a:rPr lang="en-US" sz="1500" b="1" dirty="0">
                <a:solidFill>
                  <a:schemeClr val="bg1"/>
                </a:solidFill>
              </a:rPr>
              <a:t> </a:t>
            </a:r>
            <a:r>
              <a:rPr lang="en-US" sz="1500" b="1" dirty="0" err="1">
                <a:solidFill>
                  <a:schemeClr val="bg1"/>
                </a:solidFill>
              </a:rPr>
              <a:t>của</a:t>
            </a:r>
            <a:r>
              <a:rPr lang="en-US" sz="1500" b="1" dirty="0">
                <a:solidFill>
                  <a:schemeClr val="bg1"/>
                </a:solidFill>
              </a:rPr>
              <a:t> </a:t>
            </a:r>
            <a:r>
              <a:rPr lang="en-US" sz="1500" b="1" dirty="0" err="1">
                <a:solidFill>
                  <a:schemeClr val="bg1"/>
                </a:solidFill>
              </a:rPr>
              <a:t>Tổ</a:t>
            </a:r>
            <a:r>
              <a:rPr lang="en-US" sz="1500" b="1" dirty="0">
                <a:solidFill>
                  <a:schemeClr val="bg1"/>
                </a:solidFill>
              </a:rPr>
              <a:t> </a:t>
            </a:r>
            <a:r>
              <a:rPr lang="en-US" sz="1500" b="1" dirty="0" err="1">
                <a:solidFill>
                  <a:schemeClr val="bg1"/>
                </a:solidFill>
              </a:rPr>
              <a:t>chức</a:t>
            </a:r>
            <a:r>
              <a:rPr lang="en-US" sz="1500" b="1" dirty="0">
                <a:solidFill>
                  <a:schemeClr val="bg1"/>
                </a:solidFill>
              </a:rPr>
              <a:t> Y </a:t>
            </a:r>
            <a:r>
              <a:rPr lang="en-US" sz="1500" b="1" dirty="0" err="1">
                <a:solidFill>
                  <a:schemeClr val="bg1"/>
                </a:solidFill>
              </a:rPr>
              <a:t>tế</a:t>
            </a:r>
            <a:r>
              <a:rPr lang="en-US" sz="1500" b="1" dirty="0">
                <a:solidFill>
                  <a:schemeClr val="bg1"/>
                </a:solidFill>
              </a:rPr>
              <a:t> </a:t>
            </a:r>
            <a:r>
              <a:rPr lang="en-US" sz="1500" b="1" dirty="0" err="1">
                <a:solidFill>
                  <a:schemeClr val="bg1"/>
                </a:solidFill>
              </a:rPr>
              <a:t>Thế</a:t>
            </a:r>
            <a:r>
              <a:rPr lang="en-US" sz="1500" b="1" dirty="0">
                <a:solidFill>
                  <a:schemeClr val="bg1"/>
                </a:solidFill>
              </a:rPr>
              <a:t> </a:t>
            </a:r>
            <a:r>
              <a:rPr lang="en-US" sz="1500" b="1" dirty="0" err="1">
                <a:solidFill>
                  <a:schemeClr val="bg1"/>
                </a:solidFill>
              </a:rPr>
              <a:t>giới</a:t>
            </a:r>
            <a:r>
              <a:rPr lang="en-US" sz="1500" b="1" dirty="0">
                <a:solidFill>
                  <a:schemeClr val="bg1"/>
                </a:solidFill>
              </a:rPr>
              <a:t> (WHO)</a:t>
            </a:r>
            <a:r>
              <a:rPr lang="en-US" sz="1500" dirty="0">
                <a:solidFill>
                  <a:schemeClr val="bg1"/>
                </a:solidFill>
              </a:rPr>
              <a:t> hay </a:t>
            </a:r>
            <a:r>
              <a:rPr lang="en-US" sz="1500" dirty="0" err="1">
                <a:solidFill>
                  <a:schemeClr val="bg1"/>
                </a:solidFill>
              </a:rPr>
              <a:t>không</a:t>
            </a:r>
            <a:r>
              <a:rPr lang="en-US" sz="1500" dirty="0">
                <a:solidFill>
                  <a:schemeClr val="bg1"/>
                </a:solidFill>
              </a:rPr>
              <a:t>. </a:t>
            </a:r>
            <a:r>
              <a:rPr lang="en-US" sz="1500" dirty="0" err="1">
                <a:solidFill>
                  <a:schemeClr val="bg1"/>
                </a:solidFill>
              </a:rPr>
              <a:t>Tiêu</a:t>
            </a:r>
            <a:r>
              <a:rPr lang="en-US" sz="1500" dirty="0">
                <a:solidFill>
                  <a:schemeClr val="bg1"/>
                </a:solidFill>
              </a:rPr>
              <a:t> </a:t>
            </a:r>
            <a:r>
              <a:rPr lang="en-US" sz="1500" dirty="0" err="1">
                <a:solidFill>
                  <a:schemeClr val="bg1"/>
                </a:solidFill>
              </a:rPr>
              <a:t>chí</a:t>
            </a:r>
            <a:r>
              <a:rPr lang="en-US" sz="1500" dirty="0">
                <a:solidFill>
                  <a:schemeClr val="bg1"/>
                </a:solidFill>
              </a:rPr>
              <a:t> </a:t>
            </a:r>
            <a:r>
              <a:rPr lang="en-US" sz="1500" dirty="0" err="1">
                <a:solidFill>
                  <a:schemeClr val="bg1"/>
                </a:solidFill>
              </a:rPr>
              <a:t>này</a:t>
            </a:r>
            <a:r>
              <a:rPr lang="en-US" sz="1500" dirty="0">
                <a:solidFill>
                  <a:schemeClr val="bg1"/>
                </a:solidFill>
              </a:rPr>
              <a:t> </a:t>
            </a:r>
            <a:r>
              <a:rPr lang="en-US" sz="1500" dirty="0" err="1">
                <a:solidFill>
                  <a:schemeClr val="bg1"/>
                </a:solidFill>
              </a:rPr>
              <a:t>xác</a:t>
            </a:r>
            <a:r>
              <a:rPr lang="en-US" sz="1500" dirty="0">
                <a:solidFill>
                  <a:schemeClr val="bg1"/>
                </a:solidFill>
              </a:rPr>
              <a:t> </a:t>
            </a:r>
            <a:r>
              <a:rPr lang="en-US" sz="1500" dirty="0" err="1">
                <a:solidFill>
                  <a:schemeClr val="bg1"/>
                </a:solidFill>
              </a:rPr>
              <a:t>định</a:t>
            </a:r>
            <a:r>
              <a:rPr lang="en-US" sz="1500" dirty="0">
                <a:solidFill>
                  <a:schemeClr val="bg1"/>
                </a:solidFill>
              </a:rPr>
              <a:t> </a:t>
            </a:r>
            <a:r>
              <a:rPr lang="en-US" sz="1500" dirty="0" err="1">
                <a:solidFill>
                  <a:schemeClr val="bg1"/>
                </a:solidFill>
              </a:rPr>
              <a:t>bệnh</a:t>
            </a:r>
            <a:r>
              <a:rPr lang="en-US" sz="1500" dirty="0">
                <a:solidFill>
                  <a:schemeClr val="bg1"/>
                </a:solidFill>
              </a:rPr>
              <a:t> </a:t>
            </a:r>
            <a:r>
              <a:rPr lang="en-US" sz="1500" dirty="0" err="1">
                <a:solidFill>
                  <a:schemeClr val="bg1"/>
                </a:solidFill>
              </a:rPr>
              <a:t>nhân</a:t>
            </a:r>
            <a:r>
              <a:rPr lang="en-US" sz="1500" dirty="0">
                <a:solidFill>
                  <a:schemeClr val="bg1"/>
                </a:solidFill>
              </a:rPr>
              <a:t> </a:t>
            </a:r>
            <a:r>
              <a:rPr lang="en-US" sz="1500" dirty="0" err="1">
                <a:solidFill>
                  <a:schemeClr val="bg1"/>
                </a:solidFill>
              </a:rPr>
              <a:t>mắc</a:t>
            </a:r>
            <a:r>
              <a:rPr lang="en-US" sz="1500" dirty="0">
                <a:solidFill>
                  <a:schemeClr val="bg1"/>
                </a:solidFill>
              </a:rPr>
              <a:t> </a:t>
            </a:r>
            <a:r>
              <a:rPr lang="en-US" sz="1500" dirty="0" err="1">
                <a:solidFill>
                  <a:schemeClr val="bg1"/>
                </a:solidFill>
              </a:rPr>
              <a:t>tiểu</a:t>
            </a:r>
            <a:r>
              <a:rPr lang="en-US" sz="1500" dirty="0">
                <a:solidFill>
                  <a:schemeClr val="bg1"/>
                </a:solidFill>
              </a:rPr>
              <a:t> </a:t>
            </a:r>
            <a:r>
              <a:rPr lang="en-US" sz="1500" dirty="0" err="1">
                <a:solidFill>
                  <a:schemeClr val="bg1"/>
                </a:solidFill>
              </a:rPr>
              <a:t>đường</a:t>
            </a:r>
            <a:r>
              <a:rPr lang="en-US" sz="1500" dirty="0">
                <a:solidFill>
                  <a:schemeClr val="bg1"/>
                </a:solidFill>
              </a:rPr>
              <a:t> </a:t>
            </a:r>
            <a:r>
              <a:rPr lang="en-US" sz="1500" dirty="0" err="1">
                <a:solidFill>
                  <a:schemeClr val="bg1"/>
                </a:solidFill>
              </a:rPr>
              <a:t>nếu</a:t>
            </a:r>
            <a:r>
              <a:rPr lang="en-US" sz="1500" dirty="0">
                <a:solidFill>
                  <a:schemeClr val="bg1"/>
                </a:solidFill>
              </a:rPr>
              <a:t> </a:t>
            </a:r>
            <a:r>
              <a:rPr lang="en-US" sz="1500" b="1" dirty="0" err="1">
                <a:solidFill>
                  <a:schemeClr val="bg1"/>
                </a:solidFill>
              </a:rPr>
              <a:t>nồng</a:t>
            </a:r>
            <a:r>
              <a:rPr lang="en-US" sz="1500" b="1" dirty="0">
                <a:solidFill>
                  <a:schemeClr val="bg1"/>
                </a:solidFill>
              </a:rPr>
              <a:t> </a:t>
            </a:r>
            <a:r>
              <a:rPr lang="en-US" sz="1500" b="1" dirty="0" err="1">
                <a:solidFill>
                  <a:schemeClr val="bg1"/>
                </a:solidFill>
              </a:rPr>
              <a:t>độ</a:t>
            </a:r>
            <a:r>
              <a:rPr lang="en-US" sz="1500" b="1" dirty="0">
                <a:solidFill>
                  <a:schemeClr val="bg1"/>
                </a:solidFill>
              </a:rPr>
              <a:t> glucose </a:t>
            </a:r>
            <a:r>
              <a:rPr lang="en-US" sz="1500" b="1" dirty="0" err="1">
                <a:solidFill>
                  <a:schemeClr val="bg1"/>
                </a:solidFill>
              </a:rPr>
              <a:t>trong</a:t>
            </a:r>
            <a:r>
              <a:rPr lang="en-US" sz="1500" b="1" dirty="0">
                <a:solidFill>
                  <a:schemeClr val="bg1"/>
                </a:solidFill>
              </a:rPr>
              <a:t> </a:t>
            </a:r>
            <a:r>
              <a:rPr lang="en-US" sz="1500" b="1" dirty="0" err="1">
                <a:solidFill>
                  <a:schemeClr val="bg1"/>
                </a:solidFill>
              </a:rPr>
              <a:t>huyết</a:t>
            </a:r>
            <a:r>
              <a:rPr lang="en-US" sz="1500" b="1" dirty="0">
                <a:solidFill>
                  <a:schemeClr val="bg1"/>
                </a:solidFill>
              </a:rPr>
              <a:t> </a:t>
            </a:r>
            <a:r>
              <a:rPr lang="en-US" sz="1500" b="1" dirty="0" err="1">
                <a:solidFill>
                  <a:schemeClr val="bg1"/>
                </a:solidFill>
              </a:rPr>
              <a:t>tương</a:t>
            </a:r>
            <a:r>
              <a:rPr lang="en-US" sz="1500" b="1" dirty="0">
                <a:solidFill>
                  <a:schemeClr val="bg1"/>
                </a:solidFill>
              </a:rPr>
              <a:t> </a:t>
            </a:r>
            <a:r>
              <a:rPr lang="en-US" sz="1500" b="1" dirty="0" err="1">
                <a:solidFill>
                  <a:schemeClr val="bg1"/>
                </a:solidFill>
              </a:rPr>
              <a:t>sau</a:t>
            </a:r>
            <a:r>
              <a:rPr lang="en-US" sz="1500" b="1" dirty="0">
                <a:solidFill>
                  <a:schemeClr val="bg1"/>
                </a:solidFill>
              </a:rPr>
              <a:t> 2 </a:t>
            </a:r>
            <a:r>
              <a:rPr lang="en-US" sz="1500" b="1" dirty="0" err="1">
                <a:solidFill>
                  <a:schemeClr val="bg1"/>
                </a:solidFill>
              </a:rPr>
              <a:t>giờ</a:t>
            </a:r>
            <a:r>
              <a:rPr lang="en-US" sz="1500" b="1" dirty="0">
                <a:solidFill>
                  <a:schemeClr val="bg1"/>
                </a:solidFill>
              </a:rPr>
              <a:t> </a:t>
            </a:r>
            <a:r>
              <a:rPr lang="en-US" sz="1500" b="1" dirty="0" err="1">
                <a:solidFill>
                  <a:schemeClr val="bg1"/>
                </a:solidFill>
              </a:rPr>
              <a:t>uống</a:t>
            </a:r>
            <a:r>
              <a:rPr lang="en-US" sz="1500" b="1" dirty="0">
                <a:solidFill>
                  <a:schemeClr val="bg1"/>
                </a:solidFill>
              </a:rPr>
              <a:t> glucose </a:t>
            </a:r>
            <a:r>
              <a:rPr lang="en-US" sz="1500" b="1" dirty="0" err="1">
                <a:solidFill>
                  <a:schemeClr val="bg1"/>
                </a:solidFill>
              </a:rPr>
              <a:t>đạt</a:t>
            </a:r>
            <a:r>
              <a:rPr lang="en-US" sz="1500" b="1" dirty="0">
                <a:solidFill>
                  <a:schemeClr val="bg1"/>
                </a:solidFill>
              </a:rPr>
              <a:t> </a:t>
            </a:r>
            <a:r>
              <a:rPr lang="en-US" sz="1500" b="1" dirty="0" err="1">
                <a:solidFill>
                  <a:schemeClr val="bg1"/>
                </a:solidFill>
              </a:rPr>
              <a:t>ít</a:t>
            </a:r>
            <a:r>
              <a:rPr lang="en-US" sz="1500" b="1" dirty="0">
                <a:solidFill>
                  <a:schemeClr val="bg1"/>
                </a:solidFill>
              </a:rPr>
              <a:t> </a:t>
            </a:r>
            <a:r>
              <a:rPr lang="en-US" sz="1500" b="1" dirty="0" err="1">
                <a:solidFill>
                  <a:schemeClr val="bg1"/>
                </a:solidFill>
              </a:rPr>
              <a:t>nhất</a:t>
            </a:r>
            <a:r>
              <a:rPr lang="en-US" sz="1500" b="1" dirty="0">
                <a:solidFill>
                  <a:schemeClr val="bg1"/>
                </a:solidFill>
              </a:rPr>
              <a:t> 200 mg/dl</a:t>
            </a:r>
            <a:r>
              <a:rPr lang="en-US" sz="1500" dirty="0">
                <a:solidFill>
                  <a:schemeClr val="bg1"/>
                </a:solidFill>
              </a:rPr>
              <a:t> </a:t>
            </a:r>
            <a:r>
              <a:rPr lang="en-US" sz="1500" dirty="0" err="1">
                <a:solidFill>
                  <a:schemeClr val="bg1"/>
                </a:solidFill>
              </a:rPr>
              <a:t>trong</a:t>
            </a:r>
            <a:r>
              <a:rPr lang="en-US" sz="1500" dirty="0">
                <a:solidFill>
                  <a:schemeClr val="bg1"/>
                </a:solidFill>
              </a:rPr>
              <a:t> </a:t>
            </a:r>
            <a:r>
              <a:rPr lang="en-US" sz="1500" dirty="0" err="1">
                <a:solidFill>
                  <a:schemeClr val="bg1"/>
                </a:solidFill>
              </a:rPr>
              <a:t>bất</a:t>
            </a:r>
            <a:r>
              <a:rPr lang="en-US" sz="1500" dirty="0">
                <a:solidFill>
                  <a:schemeClr val="bg1"/>
                </a:solidFill>
              </a:rPr>
              <a:t> </a:t>
            </a:r>
            <a:r>
              <a:rPr lang="en-US" sz="1500" dirty="0" err="1">
                <a:solidFill>
                  <a:schemeClr val="bg1"/>
                </a:solidFill>
              </a:rPr>
              <a:t>kỳ</a:t>
            </a:r>
            <a:r>
              <a:rPr lang="en-US" sz="1500" dirty="0">
                <a:solidFill>
                  <a:schemeClr val="bg1"/>
                </a:solidFill>
              </a:rPr>
              <a:t> </a:t>
            </a:r>
            <a:r>
              <a:rPr lang="en-US" sz="1500" dirty="0" err="1">
                <a:solidFill>
                  <a:schemeClr val="bg1"/>
                </a:solidFill>
              </a:rPr>
              <a:t>lần</a:t>
            </a:r>
            <a:r>
              <a:rPr lang="en-US" sz="1500" dirty="0">
                <a:solidFill>
                  <a:schemeClr val="bg1"/>
                </a:solidFill>
              </a:rPr>
              <a:t> </a:t>
            </a:r>
            <a:r>
              <a:rPr lang="en-US" sz="1500" dirty="0" err="1">
                <a:solidFill>
                  <a:schemeClr val="bg1"/>
                </a:solidFill>
              </a:rPr>
              <a:t>khám</a:t>
            </a:r>
            <a:r>
              <a:rPr lang="en-US" sz="1500" dirty="0">
                <a:solidFill>
                  <a:schemeClr val="bg1"/>
                </a:solidFill>
              </a:rPr>
              <a:t> </a:t>
            </a:r>
            <a:r>
              <a:rPr lang="en-US" sz="1500" dirty="0" err="1">
                <a:solidFill>
                  <a:schemeClr val="bg1"/>
                </a:solidFill>
              </a:rPr>
              <a:t>nào</a:t>
            </a:r>
            <a:r>
              <a:rPr lang="en-US" sz="1500" dirty="0">
                <a:solidFill>
                  <a:schemeClr val="bg1"/>
                </a:solidFill>
              </a:rPr>
              <a:t>.</a:t>
            </a:r>
          </a:p>
          <a:p>
            <a:pPr indent="-228600">
              <a:lnSpc>
                <a:spcPct val="90000"/>
              </a:lnSpc>
              <a:spcAft>
                <a:spcPts val="600"/>
              </a:spcAft>
              <a:buFont typeface="Arial" panose="020B0604020202020204" pitchFamily="34" charset="0"/>
              <a:buChar char="•"/>
            </a:pPr>
            <a:r>
              <a:rPr lang="en-US" sz="1500" b="1" dirty="0" err="1">
                <a:solidFill>
                  <a:schemeClr val="bg1"/>
                </a:solidFill>
              </a:rPr>
              <a:t>Đối</a:t>
            </a:r>
            <a:r>
              <a:rPr lang="en-US" sz="1500" b="1" dirty="0">
                <a:solidFill>
                  <a:schemeClr val="bg1"/>
                </a:solidFill>
              </a:rPr>
              <a:t> </a:t>
            </a:r>
            <a:r>
              <a:rPr lang="en-US" sz="1500" b="1" dirty="0" err="1">
                <a:solidFill>
                  <a:schemeClr val="bg1"/>
                </a:solidFill>
              </a:rPr>
              <a:t>tượng</a:t>
            </a:r>
            <a:r>
              <a:rPr lang="en-US" sz="1500" b="1" dirty="0">
                <a:solidFill>
                  <a:schemeClr val="bg1"/>
                </a:solidFill>
              </a:rPr>
              <a:t> </a:t>
            </a:r>
            <a:r>
              <a:rPr lang="en-US" sz="1500" b="1" dirty="0" err="1">
                <a:solidFill>
                  <a:schemeClr val="bg1"/>
                </a:solidFill>
              </a:rPr>
              <a:t>nghiên</a:t>
            </a:r>
            <a:r>
              <a:rPr lang="en-US" sz="1500" b="1" dirty="0">
                <a:solidFill>
                  <a:schemeClr val="bg1"/>
                </a:solidFill>
              </a:rPr>
              <a:t> </a:t>
            </a:r>
            <a:r>
              <a:rPr lang="en-US" sz="1500" b="1" dirty="0" err="1">
                <a:solidFill>
                  <a:schemeClr val="bg1"/>
                </a:solidFill>
              </a:rPr>
              <a:t>cứu</a:t>
            </a:r>
            <a:r>
              <a:rPr lang="en-US" sz="1500" b="1" dirty="0">
                <a:solidFill>
                  <a:schemeClr val="bg1"/>
                </a:solidFill>
              </a:rPr>
              <a:t>:</a:t>
            </a:r>
            <a:r>
              <a:rPr lang="en-US" sz="1500" dirty="0">
                <a:solidFill>
                  <a:schemeClr val="bg1"/>
                </a:solidFill>
              </a:rPr>
              <a:t> </a:t>
            </a:r>
            <a:r>
              <a:rPr lang="en-US" sz="1500" dirty="0" err="1">
                <a:solidFill>
                  <a:schemeClr val="bg1"/>
                </a:solidFill>
              </a:rPr>
              <a:t>Dân</a:t>
            </a:r>
            <a:r>
              <a:rPr lang="en-US" sz="1500" dirty="0">
                <a:solidFill>
                  <a:schemeClr val="bg1"/>
                </a:solidFill>
              </a:rPr>
              <a:t> </a:t>
            </a:r>
            <a:r>
              <a:rPr lang="en-US" sz="1500" dirty="0" err="1">
                <a:solidFill>
                  <a:schemeClr val="bg1"/>
                </a:solidFill>
              </a:rPr>
              <a:t>số</a:t>
            </a:r>
            <a:r>
              <a:rPr lang="en-US" sz="1500" dirty="0">
                <a:solidFill>
                  <a:schemeClr val="bg1"/>
                </a:solidFill>
              </a:rPr>
              <a:t> </a:t>
            </a:r>
            <a:r>
              <a:rPr lang="en-US" sz="1500" dirty="0" err="1">
                <a:solidFill>
                  <a:schemeClr val="bg1"/>
                </a:solidFill>
              </a:rPr>
              <a:t>sống</a:t>
            </a:r>
            <a:r>
              <a:rPr lang="en-US" sz="1500" dirty="0">
                <a:solidFill>
                  <a:schemeClr val="bg1"/>
                </a:solidFill>
              </a:rPr>
              <a:t> </a:t>
            </a:r>
            <a:r>
              <a:rPr lang="en-US" sz="1500" dirty="0" err="1">
                <a:solidFill>
                  <a:schemeClr val="bg1"/>
                </a:solidFill>
              </a:rPr>
              <a:t>gần</a:t>
            </a:r>
            <a:r>
              <a:rPr lang="en-US" sz="1500" dirty="0">
                <a:solidFill>
                  <a:schemeClr val="bg1"/>
                </a:solidFill>
              </a:rPr>
              <a:t> Phoenix, Arizona, Hoa </a:t>
            </a:r>
            <a:r>
              <a:rPr lang="en-US" sz="1500" dirty="0" err="1">
                <a:solidFill>
                  <a:schemeClr val="bg1"/>
                </a:solidFill>
              </a:rPr>
              <a:t>Kỳ</a:t>
            </a:r>
            <a:r>
              <a:rPr lang="en-US" sz="1500" dirty="0">
                <a:solidFill>
                  <a:schemeClr val="bg1"/>
                </a:solidFill>
              </a:rPr>
              <a:t>.</a:t>
            </a:r>
          </a:p>
          <a:p>
            <a:pPr indent="-228600">
              <a:lnSpc>
                <a:spcPct val="90000"/>
              </a:lnSpc>
              <a:spcAft>
                <a:spcPts val="600"/>
              </a:spcAft>
              <a:buFont typeface="Arial" panose="020B0604020202020204" pitchFamily="34" charset="0"/>
              <a:buChar char="•"/>
            </a:pPr>
            <a:endParaRPr lang="en-US" sz="1500" dirty="0">
              <a:solidFill>
                <a:schemeClr val="bg1"/>
              </a:solidFill>
            </a:endParaRPr>
          </a:p>
          <a:p>
            <a:pPr>
              <a:lnSpc>
                <a:spcPct val="90000"/>
              </a:lnSpc>
              <a:spcAft>
                <a:spcPts val="600"/>
              </a:spcAft>
            </a:pPr>
            <a:r>
              <a:rPr lang="en-US" sz="1500" b="1" dirty="0">
                <a:solidFill>
                  <a:schemeClr val="bg1"/>
                </a:solidFill>
              </a:rPr>
              <a:t>- </a:t>
            </a:r>
            <a:r>
              <a:rPr lang="en-US" sz="1500" b="1" dirty="0" err="1">
                <a:solidFill>
                  <a:schemeClr val="bg1"/>
                </a:solidFill>
              </a:rPr>
              <a:t>Kết</a:t>
            </a:r>
            <a:r>
              <a:rPr lang="en-US" sz="1500" b="1" dirty="0">
                <a:solidFill>
                  <a:schemeClr val="bg1"/>
                </a:solidFill>
              </a:rPr>
              <a:t> </a:t>
            </a:r>
            <a:r>
              <a:rPr lang="en-US" sz="1500" b="1" dirty="0" err="1">
                <a:solidFill>
                  <a:schemeClr val="bg1"/>
                </a:solidFill>
              </a:rPr>
              <a:t>quả</a:t>
            </a:r>
            <a:r>
              <a:rPr lang="en-US" sz="1500" b="1" dirty="0">
                <a:solidFill>
                  <a:schemeClr val="bg1"/>
                </a:solidFill>
              </a:rPr>
              <a:t> </a:t>
            </a:r>
            <a:r>
              <a:rPr lang="en-US" sz="1500" b="1" dirty="0" err="1">
                <a:solidFill>
                  <a:schemeClr val="bg1"/>
                </a:solidFill>
              </a:rPr>
              <a:t>nghiên</a:t>
            </a:r>
            <a:r>
              <a:rPr lang="en-US" sz="1500" b="1" dirty="0">
                <a:solidFill>
                  <a:schemeClr val="bg1"/>
                </a:solidFill>
              </a:rPr>
              <a:t> </a:t>
            </a:r>
            <a:r>
              <a:rPr lang="en-US" sz="1500" b="1" dirty="0" err="1">
                <a:solidFill>
                  <a:schemeClr val="bg1"/>
                </a:solidFill>
              </a:rPr>
              <a:t>cứu</a:t>
            </a:r>
            <a:r>
              <a:rPr lang="en-US" sz="1500" b="1" dirty="0">
                <a:solidFill>
                  <a:schemeClr val="bg1"/>
                </a:solidFill>
              </a:rPr>
              <a:t>: </a:t>
            </a:r>
          </a:p>
          <a:p>
            <a:pPr indent="-228600">
              <a:lnSpc>
                <a:spcPct val="90000"/>
              </a:lnSpc>
              <a:spcAft>
                <a:spcPts val="600"/>
              </a:spcAft>
              <a:buFont typeface="Arial" panose="020B0604020202020204" pitchFamily="34" charset="0"/>
              <a:buChar char="•"/>
            </a:pPr>
            <a:r>
              <a:rPr lang="en-US" sz="1500" b="1" dirty="0" err="1">
                <a:solidFill>
                  <a:schemeClr val="bg1"/>
                </a:solidFill>
              </a:rPr>
              <a:t>Thuật</a:t>
            </a:r>
            <a:r>
              <a:rPr lang="en-US" sz="1500" b="1" dirty="0">
                <a:solidFill>
                  <a:schemeClr val="bg1"/>
                </a:solidFill>
              </a:rPr>
              <a:t> </a:t>
            </a:r>
            <a:r>
              <a:rPr lang="en-US" sz="1500" b="1" dirty="0" err="1">
                <a:solidFill>
                  <a:schemeClr val="bg1"/>
                </a:solidFill>
              </a:rPr>
              <a:t>toán</a:t>
            </a:r>
            <a:r>
              <a:rPr lang="en-US" sz="1500" b="1" dirty="0">
                <a:solidFill>
                  <a:schemeClr val="bg1"/>
                </a:solidFill>
              </a:rPr>
              <a:t>:</a:t>
            </a:r>
            <a:r>
              <a:rPr lang="en-US" sz="1500" dirty="0">
                <a:solidFill>
                  <a:schemeClr val="bg1"/>
                </a:solidFill>
              </a:rPr>
              <a:t> </a:t>
            </a:r>
            <a:r>
              <a:rPr lang="en-US" sz="1500" dirty="0" err="1">
                <a:solidFill>
                  <a:schemeClr val="bg1"/>
                </a:solidFill>
              </a:rPr>
              <a:t>Sử</a:t>
            </a:r>
            <a:r>
              <a:rPr lang="en-US" sz="1500" dirty="0">
                <a:solidFill>
                  <a:schemeClr val="bg1"/>
                </a:solidFill>
              </a:rPr>
              <a:t> </a:t>
            </a:r>
            <a:r>
              <a:rPr lang="en-US" sz="1500" dirty="0" err="1">
                <a:solidFill>
                  <a:schemeClr val="bg1"/>
                </a:solidFill>
              </a:rPr>
              <a:t>dụng</a:t>
            </a:r>
            <a:r>
              <a:rPr lang="en-US" sz="1500" dirty="0">
                <a:solidFill>
                  <a:schemeClr val="bg1"/>
                </a:solidFill>
              </a:rPr>
              <a:t> </a:t>
            </a:r>
            <a:r>
              <a:rPr lang="en-US" sz="1500" dirty="0" err="1">
                <a:solidFill>
                  <a:schemeClr val="bg1"/>
                </a:solidFill>
              </a:rPr>
              <a:t>thuật</a:t>
            </a:r>
            <a:r>
              <a:rPr lang="en-US" sz="1500" dirty="0">
                <a:solidFill>
                  <a:schemeClr val="bg1"/>
                </a:solidFill>
              </a:rPr>
              <a:t> </a:t>
            </a:r>
            <a:r>
              <a:rPr lang="en-US" sz="1500" dirty="0" err="1">
                <a:solidFill>
                  <a:schemeClr val="bg1"/>
                </a:solidFill>
              </a:rPr>
              <a:t>toán</a:t>
            </a:r>
            <a:r>
              <a:rPr lang="en-US" sz="1500" dirty="0">
                <a:solidFill>
                  <a:schemeClr val="bg1"/>
                </a:solidFill>
              </a:rPr>
              <a:t> ADAP.</a:t>
            </a:r>
          </a:p>
          <a:p>
            <a:pPr indent="-228600">
              <a:lnSpc>
                <a:spcPct val="90000"/>
              </a:lnSpc>
              <a:spcAft>
                <a:spcPts val="600"/>
              </a:spcAft>
              <a:buFont typeface="Arial" panose="020B0604020202020204" pitchFamily="34" charset="0"/>
              <a:buChar char="•"/>
            </a:pPr>
            <a:r>
              <a:rPr lang="en-US" sz="1500" b="1" dirty="0" err="1">
                <a:solidFill>
                  <a:schemeClr val="bg1"/>
                </a:solidFill>
              </a:rPr>
              <a:t>Dự</a:t>
            </a:r>
            <a:r>
              <a:rPr lang="en-US" sz="1500" b="1" dirty="0">
                <a:solidFill>
                  <a:schemeClr val="bg1"/>
                </a:solidFill>
              </a:rPr>
              <a:t> </a:t>
            </a:r>
            <a:r>
              <a:rPr lang="en-US" sz="1500" b="1" dirty="0" err="1">
                <a:solidFill>
                  <a:schemeClr val="bg1"/>
                </a:solidFill>
              </a:rPr>
              <a:t>đoán</a:t>
            </a:r>
            <a:r>
              <a:rPr lang="en-US" sz="1500" b="1" dirty="0">
                <a:solidFill>
                  <a:schemeClr val="bg1"/>
                </a:solidFill>
              </a:rPr>
              <a:t>:</a:t>
            </a:r>
            <a:r>
              <a:rPr lang="en-US" sz="1500" dirty="0">
                <a:solidFill>
                  <a:schemeClr val="bg1"/>
                </a:solidFill>
              </a:rPr>
              <a:t> </a:t>
            </a:r>
            <a:r>
              <a:rPr lang="en-US" sz="1500" dirty="0" err="1">
                <a:solidFill>
                  <a:schemeClr val="bg1"/>
                </a:solidFill>
              </a:rPr>
              <a:t>Thuật</a:t>
            </a:r>
            <a:r>
              <a:rPr lang="en-US" sz="1500" dirty="0">
                <a:solidFill>
                  <a:schemeClr val="bg1"/>
                </a:solidFill>
              </a:rPr>
              <a:t> </a:t>
            </a:r>
            <a:r>
              <a:rPr lang="en-US" sz="1500" dirty="0" err="1">
                <a:solidFill>
                  <a:schemeClr val="bg1"/>
                </a:solidFill>
              </a:rPr>
              <a:t>toán</a:t>
            </a:r>
            <a:r>
              <a:rPr lang="en-US" sz="1500" dirty="0">
                <a:solidFill>
                  <a:schemeClr val="bg1"/>
                </a:solidFill>
              </a:rPr>
              <a:t> </a:t>
            </a:r>
            <a:r>
              <a:rPr lang="en-US" sz="1500" dirty="0" err="1">
                <a:solidFill>
                  <a:schemeClr val="bg1"/>
                </a:solidFill>
              </a:rPr>
              <a:t>đưa</a:t>
            </a:r>
            <a:r>
              <a:rPr lang="en-US" sz="1500" dirty="0">
                <a:solidFill>
                  <a:schemeClr val="bg1"/>
                </a:solidFill>
              </a:rPr>
              <a:t> </a:t>
            </a:r>
            <a:r>
              <a:rPr lang="en-US" sz="1500" dirty="0" err="1">
                <a:solidFill>
                  <a:schemeClr val="bg1"/>
                </a:solidFill>
              </a:rPr>
              <a:t>ra</a:t>
            </a:r>
            <a:r>
              <a:rPr lang="en-US" sz="1500" dirty="0">
                <a:solidFill>
                  <a:schemeClr val="bg1"/>
                </a:solidFill>
              </a:rPr>
              <a:t> </a:t>
            </a:r>
            <a:r>
              <a:rPr lang="en-US" sz="1500" dirty="0" err="1">
                <a:solidFill>
                  <a:schemeClr val="bg1"/>
                </a:solidFill>
              </a:rPr>
              <a:t>giá</a:t>
            </a:r>
            <a:r>
              <a:rPr lang="en-US" sz="1500" dirty="0">
                <a:solidFill>
                  <a:schemeClr val="bg1"/>
                </a:solidFill>
              </a:rPr>
              <a:t> </a:t>
            </a:r>
            <a:r>
              <a:rPr lang="en-US" sz="1500" dirty="0" err="1">
                <a:solidFill>
                  <a:schemeClr val="bg1"/>
                </a:solidFill>
              </a:rPr>
              <a:t>trị</a:t>
            </a:r>
            <a:r>
              <a:rPr lang="en-US" sz="1500" dirty="0">
                <a:solidFill>
                  <a:schemeClr val="bg1"/>
                </a:solidFill>
              </a:rPr>
              <a:t> </a:t>
            </a:r>
            <a:r>
              <a:rPr lang="en-US" sz="1500" dirty="0" err="1">
                <a:solidFill>
                  <a:schemeClr val="bg1"/>
                </a:solidFill>
              </a:rPr>
              <a:t>từ</a:t>
            </a:r>
            <a:r>
              <a:rPr lang="en-US" sz="1500" dirty="0">
                <a:solidFill>
                  <a:schemeClr val="bg1"/>
                </a:solidFill>
              </a:rPr>
              <a:t> 0 </a:t>
            </a:r>
            <a:r>
              <a:rPr lang="en-US" sz="1500" dirty="0" err="1">
                <a:solidFill>
                  <a:schemeClr val="bg1"/>
                </a:solidFill>
              </a:rPr>
              <a:t>đến</a:t>
            </a:r>
            <a:r>
              <a:rPr lang="en-US" sz="1500" dirty="0">
                <a:solidFill>
                  <a:schemeClr val="bg1"/>
                </a:solidFill>
              </a:rPr>
              <a:t> 1. </a:t>
            </a:r>
            <a:r>
              <a:rPr lang="en-US" sz="1500" dirty="0" err="1">
                <a:solidFill>
                  <a:schemeClr val="bg1"/>
                </a:solidFill>
              </a:rPr>
              <a:t>Ngưỡng</a:t>
            </a:r>
            <a:r>
              <a:rPr lang="en-US" sz="1500" dirty="0">
                <a:solidFill>
                  <a:schemeClr val="bg1"/>
                </a:solidFill>
              </a:rPr>
              <a:t> </a:t>
            </a:r>
            <a:r>
              <a:rPr lang="en-US" sz="1500" dirty="0" err="1">
                <a:solidFill>
                  <a:schemeClr val="bg1"/>
                </a:solidFill>
              </a:rPr>
              <a:t>cắt</a:t>
            </a:r>
            <a:r>
              <a:rPr lang="en-US" sz="1500" dirty="0">
                <a:solidFill>
                  <a:schemeClr val="bg1"/>
                </a:solidFill>
              </a:rPr>
              <a:t> 0.448 </a:t>
            </a:r>
            <a:r>
              <a:rPr lang="en-US" sz="1500" dirty="0" err="1">
                <a:solidFill>
                  <a:schemeClr val="bg1"/>
                </a:solidFill>
              </a:rPr>
              <a:t>được</a:t>
            </a:r>
            <a:r>
              <a:rPr lang="en-US" sz="1500" dirty="0">
                <a:solidFill>
                  <a:schemeClr val="bg1"/>
                </a:solidFill>
              </a:rPr>
              <a:t> </a:t>
            </a:r>
            <a:r>
              <a:rPr lang="en-US" sz="1500" dirty="0" err="1">
                <a:solidFill>
                  <a:schemeClr val="bg1"/>
                </a:solidFill>
              </a:rPr>
              <a:t>dùng</a:t>
            </a:r>
            <a:r>
              <a:rPr lang="en-US" sz="1500" dirty="0">
                <a:solidFill>
                  <a:schemeClr val="bg1"/>
                </a:solidFill>
              </a:rPr>
              <a:t> </a:t>
            </a:r>
            <a:r>
              <a:rPr lang="en-US" sz="1500" dirty="0" err="1">
                <a:solidFill>
                  <a:schemeClr val="bg1"/>
                </a:solidFill>
              </a:rPr>
              <a:t>để</a:t>
            </a:r>
            <a:r>
              <a:rPr lang="en-US" sz="1500" dirty="0">
                <a:solidFill>
                  <a:schemeClr val="bg1"/>
                </a:solidFill>
              </a:rPr>
              <a:t> </a:t>
            </a:r>
            <a:r>
              <a:rPr lang="en-US" sz="1500" dirty="0" err="1">
                <a:solidFill>
                  <a:schemeClr val="bg1"/>
                </a:solidFill>
              </a:rPr>
              <a:t>đưa</a:t>
            </a:r>
            <a:r>
              <a:rPr lang="en-US" sz="1500" dirty="0">
                <a:solidFill>
                  <a:schemeClr val="bg1"/>
                </a:solidFill>
              </a:rPr>
              <a:t> </a:t>
            </a:r>
            <a:r>
              <a:rPr lang="en-US" sz="1500" dirty="0" err="1">
                <a:solidFill>
                  <a:schemeClr val="bg1"/>
                </a:solidFill>
              </a:rPr>
              <a:t>ra</a:t>
            </a:r>
            <a:r>
              <a:rPr lang="en-US" sz="1500" dirty="0">
                <a:solidFill>
                  <a:schemeClr val="bg1"/>
                </a:solidFill>
              </a:rPr>
              <a:t> </a:t>
            </a:r>
            <a:r>
              <a:rPr lang="en-US" sz="1500" dirty="0" err="1">
                <a:solidFill>
                  <a:schemeClr val="bg1"/>
                </a:solidFill>
              </a:rPr>
              <a:t>quyết</a:t>
            </a:r>
            <a:r>
              <a:rPr lang="en-US" sz="1500" dirty="0">
                <a:solidFill>
                  <a:schemeClr val="bg1"/>
                </a:solidFill>
              </a:rPr>
              <a:t> </a:t>
            </a:r>
            <a:r>
              <a:rPr lang="en-US" sz="1500" dirty="0" err="1">
                <a:solidFill>
                  <a:schemeClr val="bg1"/>
                </a:solidFill>
              </a:rPr>
              <a:t>định</a:t>
            </a:r>
            <a:r>
              <a:rPr lang="en-US" sz="1500" dirty="0">
                <a:solidFill>
                  <a:schemeClr val="bg1"/>
                </a:solidFill>
              </a:rPr>
              <a:t> </a:t>
            </a:r>
            <a:r>
              <a:rPr lang="en-US" sz="1500" dirty="0" err="1">
                <a:solidFill>
                  <a:schemeClr val="bg1"/>
                </a:solidFill>
              </a:rPr>
              <a:t>nhị</a:t>
            </a:r>
            <a:r>
              <a:rPr lang="en-US" sz="1500" dirty="0">
                <a:solidFill>
                  <a:schemeClr val="bg1"/>
                </a:solidFill>
              </a:rPr>
              <a:t> </a:t>
            </a:r>
            <a:r>
              <a:rPr lang="en-US" sz="1500" dirty="0" err="1">
                <a:solidFill>
                  <a:schemeClr val="bg1"/>
                </a:solidFill>
              </a:rPr>
              <a:t>phân</a:t>
            </a:r>
            <a:r>
              <a:rPr lang="en-US" sz="1500" dirty="0">
                <a:solidFill>
                  <a:schemeClr val="bg1"/>
                </a:solidFill>
              </a:rPr>
              <a:t> (</a:t>
            </a:r>
            <a:r>
              <a:rPr lang="en-US" sz="1500" dirty="0" err="1">
                <a:solidFill>
                  <a:schemeClr val="bg1"/>
                </a:solidFill>
              </a:rPr>
              <a:t>có</a:t>
            </a:r>
            <a:r>
              <a:rPr lang="en-US" sz="1500" dirty="0">
                <a:solidFill>
                  <a:schemeClr val="bg1"/>
                </a:solidFill>
              </a:rPr>
              <a:t>/</a:t>
            </a:r>
            <a:r>
              <a:rPr lang="en-US" sz="1500" dirty="0" err="1">
                <a:solidFill>
                  <a:schemeClr val="bg1"/>
                </a:solidFill>
              </a:rPr>
              <a:t>không</a:t>
            </a:r>
            <a:r>
              <a:rPr lang="en-US" sz="1500" dirty="0">
                <a:solidFill>
                  <a:schemeClr val="bg1"/>
                </a:solidFill>
              </a:rPr>
              <a:t> </a:t>
            </a:r>
            <a:r>
              <a:rPr lang="en-US" sz="1500" dirty="0" err="1">
                <a:solidFill>
                  <a:schemeClr val="bg1"/>
                </a:solidFill>
              </a:rPr>
              <a:t>bị</a:t>
            </a:r>
            <a:r>
              <a:rPr lang="en-US" sz="1500" dirty="0">
                <a:solidFill>
                  <a:schemeClr val="bg1"/>
                </a:solidFill>
              </a:rPr>
              <a:t> </a:t>
            </a:r>
            <a:r>
              <a:rPr lang="en-US" sz="1500" dirty="0" err="1">
                <a:solidFill>
                  <a:schemeClr val="bg1"/>
                </a:solidFill>
              </a:rPr>
              <a:t>tiểu</a:t>
            </a:r>
            <a:r>
              <a:rPr lang="en-US" sz="1500" dirty="0">
                <a:solidFill>
                  <a:schemeClr val="bg1"/>
                </a:solidFill>
              </a:rPr>
              <a:t> </a:t>
            </a:r>
            <a:r>
              <a:rPr lang="en-US" sz="1500" dirty="0" err="1">
                <a:solidFill>
                  <a:schemeClr val="bg1"/>
                </a:solidFill>
              </a:rPr>
              <a:t>đường</a:t>
            </a:r>
            <a:r>
              <a:rPr lang="en-US" sz="1500" dirty="0">
                <a:solidFill>
                  <a:schemeClr val="bg1"/>
                </a:solidFill>
              </a:rPr>
              <a:t>).</a:t>
            </a:r>
          </a:p>
          <a:p>
            <a:pPr indent="-228600">
              <a:lnSpc>
                <a:spcPct val="90000"/>
              </a:lnSpc>
              <a:spcAft>
                <a:spcPts val="600"/>
              </a:spcAft>
              <a:buFont typeface="Arial" panose="020B0604020202020204" pitchFamily="34" charset="0"/>
              <a:buChar char="•"/>
            </a:pPr>
            <a:r>
              <a:rPr lang="en-US" sz="1500" b="1" dirty="0">
                <a:solidFill>
                  <a:schemeClr val="bg1"/>
                </a:solidFill>
              </a:rPr>
              <a:t>Hiệu </a:t>
            </a:r>
            <a:r>
              <a:rPr lang="en-US" sz="1500" b="1" dirty="0" err="1">
                <a:solidFill>
                  <a:schemeClr val="bg1"/>
                </a:solidFill>
              </a:rPr>
              <a:t>suất</a:t>
            </a:r>
            <a:r>
              <a:rPr lang="en-US" sz="1500" b="1" dirty="0">
                <a:solidFill>
                  <a:schemeClr val="bg1"/>
                </a:solidFill>
              </a:rPr>
              <a:t>:</a:t>
            </a:r>
            <a:endParaRPr lang="en-US" sz="1500" dirty="0">
              <a:solidFill>
                <a:schemeClr val="bg1"/>
              </a:solidFill>
            </a:endParaRPr>
          </a:p>
          <a:p>
            <a:pPr marL="742950" lvl="1" indent="-228600">
              <a:lnSpc>
                <a:spcPct val="90000"/>
              </a:lnSpc>
              <a:spcAft>
                <a:spcPts val="600"/>
              </a:spcAft>
              <a:buFont typeface="Arial" panose="020B0604020202020204" pitchFamily="34" charset="0"/>
              <a:buChar char="•"/>
            </a:pPr>
            <a:r>
              <a:rPr lang="en-US" sz="1500" dirty="0" err="1">
                <a:solidFill>
                  <a:schemeClr val="bg1"/>
                </a:solidFill>
              </a:rPr>
              <a:t>Sử</a:t>
            </a:r>
            <a:r>
              <a:rPr lang="en-US" sz="1500" dirty="0">
                <a:solidFill>
                  <a:schemeClr val="bg1"/>
                </a:solidFill>
              </a:rPr>
              <a:t> </a:t>
            </a:r>
            <a:r>
              <a:rPr lang="en-US" sz="1500" dirty="0" err="1">
                <a:solidFill>
                  <a:schemeClr val="bg1"/>
                </a:solidFill>
              </a:rPr>
              <a:t>dụng</a:t>
            </a:r>
            <a:r>
              <a:rPr lang="en-US" sz="1500" dirty="0">
                <a:solidFill>
                  <a:schemeClr val="bg1"/>
                </a:solidFill>
              </a:rPr>
              <a:t> </a:t>
            </a:r>
            <a:r>
              <a:rPr lang="en-US" sz="1500" b="1" dirty="0">
                <a:solidFill>
                  <a:schemeClr val="bg1"/>
                </a:solidFill>
              </a:rPr>
              <a:t>576 </a:t>
            </a:r>
            <a:r>
              <a:rPr lang="en-US" sz="1500" b="1" dirty="0" err="1">
                <a:solidFill>
                  <a:schemeClr val="bg1"/>
                </a:solidFill>
              </a:rPr>
              <a:t>trường</a:t>
            </a:r>
            <a:r>
              <a:rPr lang="en-US" sz="1500" b="1" dirty="0">
                <a:solidFill>
                  <a:schemeClr val="bg1"/>
                </a:solidFill>
              </a:rPr>
              <a:t> </a:t>
            </a:r>
            <a:r>
              <a:rPr lang="en-US" sz="1500" b="1" dirty="0" err="1">
                <a:solidFill>
                  <a:schemeClr val="bg1"/>
                </a:solidFill>
              </a:rPr>
              <a:t>hợp</a:t>
            </a:r>
            <a:r>
              <a:rPr lang="en-US" sz="1500" b="1" dirty="0">
                <a:solidFill>
                  <a:schemeClr val="bg1"/>
                </a:solidFill>
              </a:rPr>
              <a:t> </a:t>
            </a:r>
            <a:r>
              <a:rPr lang="en-US" sz="1500" b="1" dirty="0" err="1">
                <a:solidFill>
                  <a:schemeClr val="bg1"/>
                </a:solidFill>
              </a:rPr>
              <a:t>huấn</a:t>
            </a:r>
            <a:r>
              <a:rPr lang="en-US" sz="1500" b="1" dirty="0">
                <a:solidFill>
                  <a:schemeClr val="bg1"/>
                </a:solidFill>
              </a:rPr>
              <a:t> </a:t>
            </a:r>
            <a:r>
              <a:rPr lang="en-US" sz="1500" b="1" dirty="0" err="1">
                <a:solidFill>
                  <a:schemeClr val="bg1"/>
                </a:solidFill>
              </a:rPr>
              <a:t>luyện</a:t>
            </a:r>
            <a:r>
              <a:rPr lang="en-US" sz="1500" dirty="0">
                <a:solidFill>
                  <a:schemeClr val="bg1"/>
                </a:solidFill>
              </a:rPr>
              <a:t>.</a:t>
            </a:r>
          </a:p>
          <a:p>
            <a:pPr marL="742950" lvl="1" indent="-228600">
              <a:lnSpc>
                <a:spcPct val="90000"/>
              </a:lnSpc>
              <a:spcAft>
                <a:spcPts val="600"/>
              </a:spcAft>
              <a:buFont typeface="Arial" panose="020B0604020202020204" pitchFamily="34" charset="0"/>
              <a:buChar char="•"/>
            </a:pPr>
            <a:r>
              <a:rPr lang="en-US" sz="1500" b="1" dirty="0" err="1">
                <a:solidFill>
                  <a:schemeClr val="bg1"/>
                </a:solidFill>
              </a:rPr>
              <a:t>Độ</a:t>
            </a:r>
            <a:r>
              <a:rPr lang="en-US" sz="1500" b="1" dirty="0">
                <a:solidFill>
                  <a:schemeClr val="bg1"/>
                </a:solidFill>
              </a:rPr>
              <a:t> </a:t>
            </a:r>
            <a:r>
              <a:rPr lang="en-US" sz="1500" b="1" dirty="0" err="1">
                <a:solidFill>
                  <a:schemeClr val="bg1"/>
                </a:solidFill>
              </a:rPr>
              <a:t>nhạy</a:t>
            </a:r>
            <a:r>
              <a:rPr lang="en-US" sz="1500" b="1" dirty="0">
                <a:solidFill>
                  <a:schemeClr val="bg1"/>
                </a:solidFill>
              </a:rPr>
              <a:t> </a:t>
            </a:r>
            <a:r>
              <a:rPr lang="en-US" sz="1500" b="1" dirty="0" err="1">
                <a:solidFill>
                  <a:schemeClr val="bg1"/>
                </a:solidFill>
              </a:rPr>
              <a:t>và</a:t>
            </a:r>
            <a:r>
              <a:rPr lang="en-US" sz="1500" b="1" dirty="0">
                <a:solidFill>
                  <a:schemeClr val="bg1"/>
                </a:solidFill>
              </a:rPr>
              <a:t> </a:t>
            </a:r>
            <a:r>
              <a:rPr lang="en-US" sz="1500" b="1" dirty="0" err="1">
                <a:solidFill>
                  <a:schemeClr val="bg1"/>
                </a:solidFill>
              </a:rPr>
              <a:t>độ</a:t>
            </a:r>
            <a:r>
              <a:rPr lang="en-US" sz="1500" b="1" dirty="0">
                <a:solidFill>
                  <a:schemeClr val="bg1"/>
                </a:solidFill>
              </a:rPr>
              <a:t> </a:t>
            </a:r>
            <a:r>
              <a:rPr lang="en-US" sz="1500" b="1" dirty="0" err="1">
                <a:solidFill>
                  <a:schemeClr val="bg1"/>
                </a:solidFill>
              </a:rPr>
              <a:t>đặc</a:t>
            </a:r>
            <a:r>
              <a:rPr lang="en-US" sz="1500" b="1" dirty="0">
                <a:solidFill>
                  <a:schemeClr val="bg1"/>
                </a:solidFill>
              </a:rPr>
              <a:t> </a:t>
            </a:r>
            <a:r>
              <a:rPr lang="en-US" sz="1500" b="1" dirty="0" err="1">
                <a:solidFill>
                  <a:schemeClr val="bg1"/>
                </a:solidFill>
              </a:rPr>
              <a:t>hiệu</a:t>
            </a:r>
            <a:r>
              <a:rPr lang="en-US" sz="1500" dirty="0">
                <a:solidFill>
                  <a:schemeClr val="bg1"/>
                </a:solidFill>
              </a:rPr>
              <a:t> </a:t>
            </a:r>
            <a:r>
              <a:rPr lang="en-US" sz="1500" dirty="0" err="1">
                <a:solidFill>
                  <a:schemeClr val="bg1"/>
                </a:solidFill>
              </a:rPr>
              <a:t>của</a:t>
            </a:r>
            <a:r>
              <a:rPr lang="en-US" sz="1500" dirty="0">
                <a:solidFill>
                  <a:schemeClr val="bg1"/>
                </a:solidFill>
              </a:rPr>
              <a:t> </a:t>
            </a:r>
            <a:r>
              <a:rPr lang="en-US" sz="1500" dirty="0" err="1">
                <a:solidFill>
                  <a:schemeClr val="bg1"/>
                </a:solidFill>
              </a:rPr>
              <a:t>thuật</a:t>
            </a:r>
            <a:r>
              <a:rPr lang="en-US" sz="1500" dirty="0">
                <a:solidFill>
                  <a:schemeClr val="bg1"/>
                </a:solidFill>
              </a:rPr>
              <a:t> </a:t>
            </a:r>
            <a:r>
              <a:rPr lang="en-US" sz="1500" dirty="0" err="1">
                <a:solidFill>
                  <a:schemeClr val="bg1"/>
                </a:solidFill>
              </a:rPr>
              <a:t>toán</a:t>
            </a:r>
            <a:r>
              <a:rPr lang="en-US" sz="1500" dirty="0">
                <a:solidFill>
                  <a:schemeClr val="bg1"/>
                </a:solidFill>
              </a:rPr>
              <a:t> </a:t>
            </a:r>
            <a:r>
              <a:rPr lang="en-US" sz="1500" dirty="0" err="1">
                <a:solidFill>
                  <a:schemeClr val="bg1"/>
                </a:solidFill>
              </a:rPr>
              <a:t>đạt</a:t>
            </a:r>
            <a:r>
              <a:rPr lang="en-US" sz="1500" dirty="0">
                <a:solidFill>
                  <a:schemeClr val="bg1"/>
                </a:solidFill>
              </a:rPr>
              <a:t> </a:t>
            </a:r>
            <a:r>
              <a:rPr lang="en-US" sz="1500" b="1" dirty="0">
                <a:solidFill>
                  <a:schemeClr val="bg1"/>
                </a:solidFill>
              </a:rPr>
              <a:t>76%</a:t>
            </a:r>
            <a:r>
              <a:rPr lang="en-US" sz="1500" dirty="0">
                <a:solidFill>
                  <a:schemeClr val="bg1"/>
                </a:solidFill>
              </a:rPr>
              <a:t> </a:t>
            </a:r>
            <a:r>
              <a:rPr lang="en-US" sz="1500" dirty="0" err="1">
                <a:solidFill>
                  <a:schemeClr val="bg1"/>
                </a:solidFill>
              </a:rPr>
              <a:t>trên</a:t>
            </a:r>
            <a:r>
              <a:rPr lang="en-US" sz="1500" dirty="0">
                <a:solidFill>
                  <a:schemeClr val="bg1"/>
                </a:solidFill>
              </a:rPr>
              <a:t> </a:t>
            </a:r>
            <a:r>
              <a:rPr lang="en-US" sz="1500" b="1" dirty="0">
                <a:solidFill>
                  <a:schemeClr val="bg1"/>
                </a:solidFill>
              </a:rPr>
              <a:t>192 </a:t>
            </a:r>
            <a:r>
              <a:rPr lang="en-US" sz="1500" b="1" dirty="0" err="1">
                <a:solidFill>
                  <a:schemeClr val="bg1"/>
                </a:solidFill>
              </a:rPr>
              <a:t>trường</a:t>
            </a:r>
            <a:r>
              <a:rPr lang="en-US" sz="1500" b="1" dirty="0">
                <a:solidFill>
                  <a:schemeClr val="bg1"/>
                </a:solidFill>
              </a:rPr>
              <a:t> </a:t>
            </a:r>
            <a:r>
              <a:rPr lang="en-US" sz="1500" b="1" dirty="0" err="1">
                <a:solidFill>
                  <a:schemeClr val="bg1"/>
                </a:solidFill>
              </a:rPr>
              <a:t>hợp</a:t>
            </a:r>
            <a:r>
              <a:rPr lang="en-US" sz="1500" b="1" dirty="0">
                <a:solidFill>
                  <a:schemeClr val="bg1"/>
                </a:solidFill>
              </a:rPr>
              <a:t> </a:t>
            </a:r>
            <a:r>
              <a:rPr lang="en-US" sz="1500" b="1" dirty="0" err="1">
                <a:solidFill>
                  <a:schemeClr val="bg1"/>
                </a:solidFill>
              </a:rPr>
              <a:t>kiểm</a:t>
            </a:r>
            <a:r>
              <a:rPr lang="en-US" sz="1500" b="1" dirty="0">
                <a:solidFill>
                  <a:schemeClr val="bg1"/>
                </a:solidFill>
              </a:rPr>
              <a:t> </a:t>
            </a:r>
            <a:r>
              <a:rPr lang="en-US" sz="1500" b="1" dirty="0" err="1">
                <a:solidFill>
                  <a:schemeClr val="bg1"/>
                </a:solidFill>
              </a:rPr>
              <a:t>tra</a:t>
            </a:r>
            <a:r>
              <a:rPr lang="en-US" sz="1500" dirty="0">
                <a:solidFill>
                  <a:schemeClr val="bg1"/>
                </a:solidFill>
              </a:rPr>
              <a:t>.</a:t>
            </a:r>
          </a:p>
        </p:txBody>
      </p:sp>
      <p:sp>
        <p:nvSpPr>
          <p:cNvPr id="818" name="Rectangle 817">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9" name="TextBox 478">
            <a:extLst>
              <a:ext uri="{FF2B5EF4-FFF2-40B4-BE49-F238E27FC236}">
                <a16:creationId xmlns:a16="http://schemas.microsoft.com/office/drawing/2014/main" id="{5BA79916-B94A-7B02-DFC4-F8ED700F785B}"/>
              </a:ext>
            </a:extLst>
          </p:cNvPr>
          <p:cNvSpPr txBox="1"/>
          <p:nvPr/>
        </p:nvSpPr>
        <p:spPr>
          <a:xfrm>
            <a:off x="6234868" y="1130846"/>
            <a:ext cx="5217173" cy="4351338"/>
          </a:xfrm>
          <a:prstGeom prst="rect">
            <a:avLst/>
          </a:prstGeom>
        </p:spPr>
        <p:txBody>
          <a:bodyPr vert="horz" lIns="91440" tIns="45720" rIns="91440" bIns="45720" rtlCol="0">
            <a:normAutofit/>
          </a:bodyPr>
          <a:lstStyle/>
          <a:p>
            <a:pPr>
              <a:lnSpc>
                <a:spcPct val="90000"/>
              </a:lnSpc>
              <a:spcAft>
                <a:spcPts val="600"/>
              </a:spcAft>
            </a:pPr>
            <a:endParaRPr lang="en-US" sz="1100" dirty="0">
              <a:solidFill>
                <a:schemeClr val="bg1"/>
              </a:solidFill>
            </a:endParaRPr>
          </a:p>
        </p:txBody>
      </p:sp>
    </p:spTree>
    <p:extLst>
      <p:ext uri="{BB962C8B-B14F-4D97-AF65-F5344CB8AC3E}">
        <p14:creationId xmlns:p14="http://schemas.microsoft.com/office/powerpoint/2010/main" val="2453673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F8AE253-EB17-C1BF-480A-4138C9D2FB6A}"/>
            </a:ext>
          </a:extLst>
        </p:cNvPr>
        <p:cNvGrpSpPr/>
        <p:nvPr/>
      </p:nvGrpSpPr>
      <p:grpSpPr>
        <a:xfrm>
          <a:off x="0" y="0"/>
          <a:ext cx="0" cy="0"/>
          <a:chOff x="0" y="0"/>
          <a:chExt cx="0" cy="0"/>
        </a:xfrm>
      </p:grpSpPr>
      <p:sp useBgFill="1">
        <p:nvSpPr>
          <p:cNvPr id="10" name="Slide Background Fill">
            <a:extLst>
              <a:ext uri="{FF2B5EF4-FFF2-40B4-BE49-F238E27FC236}">
                <a16:creationId xmlns:a16="http://schemas.microsoft.com/office/drawing/2014/main" id="{5FB908B7-1D20-0233-4143-A8E6BFE971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lor Cover">
            <a:extLst>
              <a:ext uri="{FF2B5EF4-FFF2-40B4-BE49-F238E27FC236}">
                <a16:creationId xmlns:a16="http://schemas.microsoft.com/office/drawing/2014/main" id="{BAAA7340-84A2-FCCB-DB23-858BD1E6F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AC5DECC2-6C91-E89F-032F-B26652FD57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1" y="0"/>
            <a:ext cx="6064235" cy="6858000"/>
            <a:chOff x="651279" y="598259"/>
            <a:chExt cx="10889442" cy="5680742"/>
          </a:xfrm>
        </p:grpSpPr>
        <p:sp>
          <p:nvSpPr>
            <p:cNvPr id="15" name="Color">
              <a:extLst>
                <a:ext uri="{FF2B5EF4-FFF2-40B4-BE49-F238E27FC236}">
                  <a16:creationId xmlns:a16="http://schemas.microsoft.com/office/drawing/2014/main" id="{A7316816-CC0C-F901-6CC4-58C1196619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lor">
              <a:extLst>
                <a:ext uri="{FF2B5EF4-FFF2-40B4-BE49-F238E27FC236}">
                  <a16:creationId xmlns:a16="http://schemas.microsoft.com/office/drawing/2014/main" id="{8792FAAF-149D-326E-A3C4-684642D2A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 name="Group 17">
            <a:extLst>
              <a:ext uri="{FF2B5EF4-FFF2-40B4-BE49-F238E27FC236}">
                <a16:creationId xmlns:a16="http://schemas.microsoft.com/office/drawing/2014/main" id="{5236AF61-04B5-1C5E-A659-B97F1054C5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9" name="Freeform: Shape 18">
              <a:extLst>
                <a:ext uri="{FF2B5EF4-FFF2-40B4-BE49-F238E27FC236}">
                  <a16:creationId xmlns:a16="http://schemas.microsoft.com/office/drawing/2014/main" id="{3D227C4F-0ED5-6C9B-E21A-FC7518EC8E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C7654A5E-7A28-B411-4069-709BBAD8CD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2D6E4760-0E4B-1E40-FF57-CB62275BB8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F41FD1E1-5EFC-01DE-8414-38D8885CB7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B4E1E7B5-D712-F15B-27E3-F90723A93C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CEF6E7F4-8A52-CB7D-730F-508816BEE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5" name="Freeform: Shape 24">
              <a:extLst>
                <a:ext uri="{FF2B5EF4-FFF2-40B4-BE49-F238E27FC236}">
                  <a16:creationId xmlns:a16="http://schemas.microsoft.com/office/drawing/2014/main" id="{2943F592-7EAF-59E9-A781-953992BC7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4" name="TextBox 3">
            <a:extLst>
              <a:ext uri="{FF2B5EF4-FFF2-40B4-BE49-F238E27FC236}">
                <a16:creationId xmlns:a16="http://schemas.microsoft.com/office/drawing/2014/main" id="{00BE756B-61A0-0D89-C179-0EF0DB9E7926}"/>
              </a:ext>
            </a:extLst>
          </p:cNvPr>
          <p:cNvSpPr txBox="1"/>
          <p:nvPr/>
        </p:nvSpPr>
        <p:spPr>
          <a:xfrm>
            <a:off x="789708" y="841664"/>
            <a:ext cx="4874661" cy="51568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800" b="1" kern="1200" dirty="0">
                <a:solidFill>
                  <a:schemeClr val="bg1"/>
                </a:solidFill>
                <a:latin typeface="+mj-lt"/>
                <a:ea typeface="+mj-ea"/>
                <a:cs typeface="+mj-cs"/>
              </a:rPr>
              <a:t>II. </a:t>
            </a:r>
            <a:r>
              <a:rPr lang="en-US" sz="4800" b="1" kern="1200" dirty="0" err="1">
                <a:solidFill>
                  <a:schemeClr val="bg1"/>
                </a:solidFill>
                <a:latin typeface="+mj-lt"/>
                <a:ea typeface="+mj-ea"/>
                <a:cs typeface="+mj-cs"/>
              </a:rPr>
              <a:t>Nội</a:t>
            </a:r>
            <a:r>
              <a:rPr lang="en-US" sz="4800" b="1" kern="1200" dirty="0">
                <a:solidFill>
                  <a:schemeClr val="bg1"/>
                </a:solidFill>
                <a:latin typeface="+mj-lt"/>
                <a:ea typeface="+mj-ea"/>
                <a:cs typeface="+mj-cs"/>
              </a:rPr>
              <a:t> dung </a:t>
            </a:r>
            <a:r>
              <a:rPr lang="en-US" sz="4800" b="1" kern="1200" dirty="0" err="1">
                <a:solidFill>
                  <a:schemeClr val="bg1"/>
                </a:solidFill>
                <a:latin typeface="+mj-lt"/>
                <a:ea typeface="+mj-ea"/>
                <a:cs typeface="+mj-cs"/>
              </a:rPr>
              <a:t>trình</a:t>
            </a:r>
            <a:r>
              <a:rPr lang="en-US" sz="4800" b="1" kern="1200" dirty="0">
                <a:solidFill>
                  <a:schemeClr val="bg1"/>
                </a:solidFill>
                <a:latin typeface="+mj-lt"/>
                <a:ea typeface="+mj-ea"/>
                <a:cs typeface="+mj-cs"/>
              </a:rPr>
              <a:t> </a:t>
            </a:r>
            <a:r>
              <a:rPr lang="en-US" sz="4800" b="1" kern="1200" dirty="0" err="1">
                <a:solidFill>
                  <a:schemeClr val="bg1"/>
                </a:solidFill>
                <a:latin typeface="+mj-lt"/>
                <a:ea typeface="+mj-ea"/>
                <a:cs typeface="+mj-cs"/>
              </a:rPr>
              <a:t>bày</a:t>
            </a:r>
            <a:r>
              <a:rPr lang="en-US" sz="4800" b="1" kern="1200" dirty="0">
                <a:solidFill>
                  <a:schemeClr val="bg1"/>
                </a:solidFill>
                <a:latin typeface="+mj-lt"/>
                <a:ea typeface="+mj-ea"/>
                <a:cs typeface="+mj-cs"/>
              </a:rPr>
              <a:t>:</a:t>
            </a:r>
          </a:p>
        </p:txBody>
      </p:sp>
      <p:sp>
        <p:nvSpPr>
          <p:cNvPr id="5" name="TextBox 4">
            <a:extLst>
              <a:ext uri="{FF2B5EF4-FFF2-40B4-BE49-F238E27FC236}">
                <a16:creationId xmlns:a16="http://schemas.microsoft.com/office/drawing/2014/main" id="{88281D80-9D03-0D7A-B37D-24164775C29A}"/>
              </a:ext>
            </a:extLst>
          </p:cNvPr>
          <p:cNvSpPr txBox="1"/>
          <p:nvPr/>
        </p:nvSpPr>
        <p:spPr>
          <a:xfrm>
            <a:off x="6534687" y="841664"/>
            <a:ext cx="4867605" cy="5156800"/>
          </a:xfrm>
          <a:prstGeom prst="rect">
            <a:avLst/>
          </a:prstGeom>
        </p:spPr>
        <p:txBody>
          <a:bodyPr vert="horz" lIns="91440" tIns="45720" rIns="91440" bIns="45720" rtlCol="0" anchor="ctr">
            <a:normAutofit/>
          </a:bodyPr>
          <a:lstStyle/>
          <a:p>
            <a:pPr marL="457200" indent="-457200">
              <a:lnSpc>
                <a:spcPct val="90000"/>
              </a:lnSpc>
              <a:spcBef>
                <a:spcPts val="1000"/>
              </a:spcBef>
              <a:buFont typeface="+mj-lt"/>
              <a:buAutoNum type="arabicPeriod"/>
            </a:pPr>
            <a:r>
              <a:rPr lang="en-US" sz="2400" kern="1200" dirty="0" err="1">
                <a:solidFill>
                  <a:schemeClr val="tx2"/>
                </a:solidFill>
                <a:latin typeface="Times New Roman" panose="02020603050405020304" pitchFamily="18" charset="0"/>
                <a:cs typeface="Times New Roman" panose="02020603050405020304" pitchFamily="18" charset="0"/>
              </a:rPr>
              <a:t>Bản</a:t>
            </a:r>
            <a:r>
              <a:rPr lang="en-US" sz="2400" kern="1200" dirty="0">
                <a:solidFill>
                  <a:schemeClr val="tx2"/>
                </a:solidFill>
                <a:latin typeface="Times New Roman" panose="02020603050405020304" pitchFamily="18" charset="0"/>
                <a:cs typeface="Times New Roman" panose="02020603050405020304" pitchFamily="18" charset="0"/>
              </a:rPr>
              <a:t> </a:t>
            </a:r>
            <a:r>
              <a:rPr lang="en-US" sz="2400" kern="1200" dirty="0" err="1">
                <a:solidFill>
                  <a:schemeClr val="tx2"/>
                </a:solidFill>
                <a:latin typeface="Times New Roman" panose="02020603050405020304" pitchFamily="18" charset="0"/>
                <a:cs typeface="Times New Roman" panose="02020603050405020304" pitchFamily="18" charset="0"/>
              </a:rPr>
              <a:t>tóm</a:t>
            </a:r>
            <a:r>
              <a:rPr lang="en-US" sz="2400" kern="1200" dirty="0">
                <a:solidFill>
                  <a:schemeClr val="tx2"/>
                </a:solidFill>
                <a:latin typeface="Times New Roman" panose="02020603050405020304" pitchFamily="18" charset="0"/>
                <a:cs typeface="Times New Roman" panose="02020603050405020304" pitchFamily="18" charset="0"/>
              </a:rPr>
              <a:t> </a:t>
            </a:r>
            <a:r>
              <a:rPr lang="en-US" sz="2400" kern="1200" dirty="0" err="1">
                <a:solidFill>
                  <a:schemeClr val="tx2"/>
                </a:solidFill>
                <a:latin typeface="Times New Roman" panose="02020603050405020304" pitchFamily="18" charset="0"/>
                <a:cs typeface="Times New Roman" panose="02020603050405020304" pitchFamily="18" charset="0"/>
              </a:rPr>
              <a:t>tắt</a:t>
            </a:r>
            <a:r>
              <a:rPr lang="en-US" sz="2400" kern="1200" dirty="0">
                <a:solidFill>
                  <a:schemeClr val="tx2"/>
                </a:solidFill>
                <a:latin typeface="Times New Roman" panose="02020603050405020304" pitchFamily="18" charset="0"/>
                <a:cs typeface="Times New Roman" panose="02020603050405020304" pitchFamily="18" charset="0"/>
              </a:rPr>
              <a:t> </a:t>
            </a:r>
            <a:r>
              <a:rPr lang="en-US" sz="2400" kern="1200" dirty="0" err="1">
                <a:solidFill>
                  <a:schemeClr val="tx2"/>
                </a:solidFill>
                <a:latin typeface="Times New Roman" panose="02020603050405020304" pitchFamily="18" charset="0"/>
                <a:cs typeface="Times New Roman" panose="02020603050405020304" pitchFamily="18" charset="0"/>
              </a:rPr>
              <a:t>dữ</a:t>
            </a:r>
            <a:r>
              <a:rPr lang="en-US" sz="2400" kern="1200" dirty="0">
                <a:solidFill>
                  <a:schemeClr val="tx2"/>
                </a:solidFill>
                <a:latin typeface="Times New Roman" panose="02020603050405020304" pitchFamily="18" charset="0"/>
                <a:cs typeface="Times New Roman" panose="02020603050405020304" pitchFamily="18" charset="0"/>
              </a:rPr>
              <a:t> </a:t>
            </a:r>
            <a:r>
              <a:rPr lang="en-US" sz="2400" kern="1200" dirty="0" err="1">
                <a:solidFill>
                  <a:schemeClr val="tx2"/>
                </a:solidFill>
                <a:latin typeface="Times New Roman" panose="02020603050405020304" pitchFamily="18" charset="0"/>
                <a:cs typeface="Times New Roman" panose="02020603050405020304" pitchFamily="18" charset="0"/>
              </a:rPr>
              <a:t>liệu</a:t>
            </a:r>
            <a:endParaRPr lang="en-US" sz="2400" dirty="0">
              <a:solidFill>
                <a:schemeClr val="tx2"/>
              </a:solidFill>
              <a:latin typeface="Times New Roman" panose="02020603050405020304" pitchFamily="18" charset="0"/>
              <a:cs typeface="Times New Roman" panose="02020603050405020304" pitchFamily="18" charset="0"/>
            </a:endParaRPr>
          </a:p>
          <a:p>
            <a:pPr marL="457200" indent="-457200">
              <a:lnSpc>
                <a:spcPct val="90000"/>
              </a:lnSpc>
              <a:spcBef>
                <a:spcPts val="1000"/>
              </a:spcBef>
              <a:buFont typeface="+mj-lt"/>
              <a:buAutoNum type="arabicPeriod"/>
            </a:pPr>
            <a:r>
              <a:rPr lang="en-US" sz="2400" kern="1200" dirty="0" err="1">
                <a:solidFill>
                  <a:schemeClr val="tx2"/>
                </a:solidFill>
                <a:latin typeface="Times New Roman" panose="02020603050405020304" pitchFamily="18" charset="0"/>
                <a:cs typeface="Times New Roman" panose="02020603050405020304" pitchFamily="18" charset="0"/>
              </a:rPr>
              <a:t>Tổng</a:t>
            </a:r>
            <a:r>
              <a:rPr lang="en-US" sz="2400" kern="1200" dirty="0">
                <a:solidFill>
                  <a:schemeClr val="tx2"/>
                </a:solidFill>
                <a:latin typeface="Times New Roman" panose="02020603050405020304" pitchFamily="18" charset="0"/>
                <a:cs typeface="Times New Roman" panose="02020603050405020304" pitchFamily="18" charset="0"/>
              </a:rPr>
              <a:t> </a:t>
            </a:r>
            <a:r>
              <a:rPr lang="en-US" sz="2400" kern="1200" dirty="0" err="1">
                <a:solidFill>
                  <a:schemeClr val="tx2"/>
                </a:solidFill>
                <a:latin typeface="Times New Roman" panose="02020603050405020304" pitchFamily="18" charset="0"/>
                <a:cs typeface="Times New Roman" panose="02020603050405020304" pitchFamily="18" charset="0"/>
              </a:rPr>
              <a:t>quan</a:t>
            </a:r>
            <a:r>
              <a:rPr lang="en-US" sz="2400" kern="1200" dirty="0">
                <a:solidFill>
                  <a:schemeClr val="tx2"/>
                </a:solidFill>
                <a:latin typeface="Times New Roman" panose="02020603050405020304" pitchFamily="18" charset="0"/>
                <a:cs typeface="Times New Roman" panose="02020603050405020304" pitchFamily="18" charset="0"/>
              </a:rPr>
              <a:t> </a:t>
            </a:r>
            <a:r>
              <a:rPr lang="en-US" sz="2400" kern="1200" dirty="0" err="1">
                <a:solidFill>
                  <a:schemeClr val="tx2"/>
                </a:solidFill>
                <a:latin typeface="Times New Roman" panose="02020603050405020304" pitchFamily="18" charset="0"/>
                <a:cs typeface="Times New Roman" panose="02020603050405020304" pitchFamily="18" charset="0"/>
              </a:rPr>
              <a:t>về</a:t>
            </a:r>
            <a:r>
              <a:rPr lang="en-US" sz="2400" kern="1200" dirty="0">
                <a:solidFill>
                  <a:schemeClr val="tx2"/>
                </a:solidFill>
                <a:latin typeface="Times New Roman" panose="02020603050405020304" pitchFamily="18" charset="0"/>
                <a:cs typeface="Times New Roman" panose="02020603050405020304" pitchFamily="18" charset="0"/>
              </a:rPr>
              <a:t> </a:t>
            </a:r>
            <a:r>
              <a:rPr lang="en-US" sz="2400" kern="1200" dirty="0" err="1">
                <a:solidFill>
                  <a:schemeClr val="tx2"/>
                </a:solidFill>
                <a:latin typeface="Times New Roman" panose="02020603050405020304" pitchFamily="18" charset="0"/>
                <a:cs typeface="Times New Roman" panose="02020603050405020304" pitchFamily="18" charset="0"/>
              </a:rPr>
              <a:t>dữ</a:t>
            </a:r>
            <a:r>
              <a:rPr lang="en-US" sz="2400" kern="1200" dirty="0">
                <a:solidFill>
                  <a:schemeClr val="tx2"/>
                </a:solidFill>
                <a:latin typeface="Times New Roman" panose="02020603050405020304" pitchFamily="18" charset="0"/>
                <a:cs typeface="Times New Roman" panose="02020603050405020304" pitchFamily="18" charset="0"/>
              </a:rPr>
              <a:t> </a:t>
            </a:r>
            <a:r>
              <a:rPr lang="en-US" sz="2400" kern="1200" dirty="0" err="1">
                <a:solidFill>
                  <a:schemeClr val="tx2"/>
                </a:solidFill>
                <a:latin typeface="Times New Roman" panose="02020603050405020304" pitchFamily="18" charset="0"/>
                <a:cs typeface="Times New Roman" panose="02020603050405020304" pitchFamily="18" charset="0"/>
              </a:rPr>
              <a:t>liệu</a:t>
            </a:r>
            <a:endParaRPr lang="en-US" sz="2400" dirty="0">
              <a:solidFill>
                <a:schemeClr val="tx2"/>
              </a:solidFill>
              <a:latin typeface="Times New Roman" panose="02020603050405020304" pitchFamily="18" charset="0"/>
              <a:cs typeface="Times New Roman" panose="02020603050405020304" pitchFamily="18" charset="0"/>
            </a:endParaRPr>
          </a:p>
          <a:p>
            <a:pPr marL="457200" indent="-457200">
              <a:lnSpc>
                <a:spcPct val="90000"/>
              </a:lnSpc>
              <a:spcBef>
                <a:spcPts val="1000"/>
              </a:spcBef>
              <a:buFont typeface="+mj-lt"/>
              <a:buAutoNum type="arabicPeriod"/>
            </a:pPr>
            <a:r>
              <a:rPr lang="en-US" sz="2400" kern="1200" dirty="0" err="1">
                <a:solidFill>
                  <a:schemeClr val="tx2"/>
                </a:solidFill>
                <a:latin typeface="Times New Roman" panose="02020603050405020304" pitchFamily="18" charset="0"/>
                <a:cs typeface="Times New Roman" panose="02020603050405020304" pitchFamily="18" charset="0"/>
              </a:rPr>
              <a:t>Phân</a:t>
            </a:r>
            <a:r>
              <a:rPr lang="en-US" sz="2400" kern="1200" dirty="0">
                <a:solidFill>
                  <a:schemeClr val="tx2"/>
                </a:solidFill>
                <a:latin typeface="Times New Roman" panose="02020603050405020304" pitchFamily="18" charset="0"/>
                <a:cs typeface="Times New Roman" panose="02020603050405020304" pitchFamily="18" charset="0"/>
              </a:rPr>
              <a:t> </a:t>
            </a:r>
            <a:r>
              <a:rPr lang="en-US" sz="2400" kern="1200" dirty="0" err="1">
                <a:solidFill>
                  <a:schemeClr val="tx2"/>
                </a:solidFill>
                <a:latin typeface="Times New Roman" panose="02020603050405020304" pitchFamily="18" charset="0"/>
                <a:cs typeface="Times New Roman" panose="02020603050405020304" pitchFamily="18" charset="0"/>
              </a:rPr>
              <a:t>tích</a:t>
            </a:r>
            <a:r>
              <a:rPr lang="en-US" sz="2400" kern="1200" dirty="0">
                <a:solidFill>
                  <a:schemeClr val="tx2"/>
                </a:solidFill>
                <a:latin typeface="Times New Roman" panose="02020603050405020304" pitchFamily="18" charset="0"/>
                <a:cs typeface="Times New Roman" panose="02020603050405020304" pitchFamily="18" charset="0"/>
              </a:rPr>
              <a:t> </a:t>
            </a:r>
            <a:r>
              <a:rPr lang="en-US" sz="2400" kern="1200" dirty="0" err="1">
                <a:solidFill>
                  <a:schemeClr val="tx2"/>
                </a:solidFill>
                <a:latin typeface="Times New Roman" panose="02020603050405020304" pitchFamily="18" charset="0"/>
                <a:cs typeface="Times New Roman" panose="02020603050405020304" pitchFamily="18" charset="0"/>
              </a:rPr>
              <a:t>đơn</a:t>
            </a:r>
            <a:r>
              <a:rPr lang="en-US" sz="2400" kern="1200" dirty="0">
                <a:solidFill>
                  <a:schemeClr val="tx2"/>
                </a:solidFill>
                <a:latin typeface="Times New Roman" panose="02020603050405020304" pitchFamily="18" charset="0"/>
                <a:cs typeface="Times New Roman" panose="02020603050405020304" pitchFamily="18" charset="0"/>
              </a:rPr>
              <a:t> </a:t>
            </a:r>
            <a:r>
              <a:rPr lang="en-US" sz="2400" kern="1200" dirty="0" err="1">
                <a:solidFill>
                  <a:schemeClr val="tx2"/>
                </a:solidFill>
                <a:latin typeface="Times New Roman" panose="02020603050405020304" pitchFamily="18" charset="0"/>
                <a:cs typeface="Times New Roman" panose="02020603050405020304" pitchFamily="18" charset="0"/>
              </a:rPr>
              <a:t>biến</a:t>
            </a:r>
            <a:endParaRPr lang="en-US" sz="2400" dirty="0">
              <a:solidFill>
                <a:schemeClr val="tx2"/>
              </a:solidFill>
              <a:latin typeface="Times New Roman" panose="02020603050405020304" pitchFamily="18" charset="0"/>
              <a:cs typeface="Times New Roman" panose="02020603050405020304" pitchFamily="18" charset="0"/>
            </a:endParaRPr>
          </a:p>
          <a:p>
            <a:pPr marL="457200" indent="-457200">
              <a:lnSpc>
                <a:spcPct val="90000"/>
              </a:lnSpc>
              <a:spcBef>
                <a:spcPts val="1000"/>
              </a:spcBef>
              <a:buFont typeface="+mj-lt"/>
              <a:buAutoNum type="arabicPeriod"/>
            </a:pPr>
            <a:r>
              <a:rPr lang="en-US" sz="2400" kern="1200" dirty="0" err="1">
                <a:solidFill>
                  <a:schemeClr val="tx2"/>
                </a:solidFill>
                <a:latin typeface="Times New Roman" panose="02020603050405020304" pitchFamily="18" charset="0"/>
                <a:cs typeface="Times New Roman" panose="02020603050405020304" pitchFamily="18" charset="0"/>
              </a:rPr>
              <a:t>Phân</a:t>
            </a:r>
            <a:r>
              <a:rPr lang="en-US" sz="2400" kern="1200" dirty="0">
                <a:solidFill>
                  <a:schemeClr val="tx2"/>
                </a:solidFill>
                <a:latin typeface="Times New Roman" panose="02020603050405020304" pitchFamily="18" charset="0"/>
                <a:cs typeface="Times New Roman" panose="02020603050405020304" pitchFamily="18" charset="0"/>
              </a:rPr>
              <a:t> </a:t>
            </a:r>
            <a:r>
              <a:rPr lang="en-US" sz="2400" kern="1200" dirty="0" err="1">
                <a:solidFill>
                  <a:schemeClr val="tx2"/>
                </a:solidFill>
                <a:latin typeface="Times New Roman" panose="02020603050405020304" pitchFamily="18" charset="0"/>
                <a:cs typeface="Times New Roman" panose="02020603050405020304" pitchFamily="18" charset="0"/>
              </a:rPr>
              <a:t>tích</a:t>
            </a:r>
            <a:r>
              <a:rPr lang="en-US" sz="2400" kern="1200" dirty="0">
                <a:solidFill>
                  <a:schemeClr val="tx2"/>
                </a:solidFill>
                <a:latin typeface="Times New Roman" panose="02020603050405020304" pitchFamily="18" charset="0"/>
                <a:cs typeface="Times New Roman" panose="02020603050405020304" pitchFamily="18" charset="0"/>
              </a:rPr>
              <a:t> </a:t>
            </a:r>
            <a:r>
              <a:rPr lang="en-US" sz="2400" kern="1200" dirty="0" err="1">
                <a:solidFill>
                  <a:schemeClr val="tx2"/>
                </a:solidFill>
                <a:latin typeface="Times New Roman" panose="02020603050405020304" pitchFamily="18" charset="0"/>
                <a:cs typeface="Times New Roman" panose="02020603050405020304" pitchFamily="18" charset="0"/>
              </a:rPr>
              <a:t>đa</a:t>
            </a:r>
            <a:r>
              <a:rPr lang="en-US" sz="2400" kern="1200" dirty="0">
                <a:solidFill>
                  <a:schemeClr val="tx2"/>
                </a:solidFill>
                <a:latin typeface="Times New Roman" panose="02020603050405020304" pitchFamily="18" charset="0"/>
                <a:cs typeface="Times New Roman" panose="02020603050405020304" pitchFamily="18" charset="0"/>
              </a:rPr>
              <a:t> </a:t>
            </a:r>
            <a:r>
              <a:rPr lang="en-US" sz="2400" kern="1200" dirty="0" err="1">
                <a:solidFill>
                  <a:schemeClr val="tx2"/>
                </a:solidFill>
                <a:latin typeface="Times New Roman" panose="02020603050405020304" pitchFamily="18" charset="0"/>
                <a:cs typeface="Times New Roman" panose="02020603050405020304" pitchFamily="18" charset="0"/>
              </a:rPr>
              <a:t>biến</a:t>
            </a:r>
            <a:endParaRPr lang="en-US" sz="2400" dirty="0">
              <a:solidFill>
                <a:schemeClr val="tx2"/>
              </a:solidFill>
              <a:latin typeface="Times New Roman" panose="02020603050405020304" pitchFamily="18" charset="0"/>
              <a:cs typeface="Times New Roman" panose="02020603050405020304" pitchFamily="18" charset="0"/>
            </a:endParaRPr>
          </a:p>
          <a:p>
            <a:pPr marL="457200" indent="-457200">
              <a:lnSpc>
                <a:spcPct val="90000"/>
              </a:lnSpc>
              <a:spcBef>
                <a:spcPts val="1000"/>
              </a:spcBef>
              <a:buFont typeface="+mj-lt"/>
              <a:buAutoNum type="arabicPeriod"/>
            </a:pPr>
            <a:r>
              <a:rPr lang="en-US" sz="2400" kern="1200" dirty="0" err="1">
                <a:solidFill>
                  <a:schemeClr val="tx2"/>
                </a:solidFill>
                <a:latin typeface="Times New Roman" panose="02020603050405020304" pitchFamily="18" charset="0"/>
                <a:cs typeface="Times New Roman" panose="02020603050405020304" pitchFamily="18" charset="0"/>
              </a:rPr>
              <a:t>Sự</a:t>
            </a:r>
            <a:r>
              <a:rPr lang="en-US" sz="2400" kern="1200" dirty="0">
                <a:solidFill>
                  <a:schemeClr val="tx2"/>
                </a:solidFill>
                <a:latin typeface="Times New Roman" panose="02020603050405020304" pitchFamily="18" charset="0"/>
                <a:cs typeface="Times New Roman" panose="02020603050405020304" pitchFamily="18" charset="0"/>
              </a:rPr>
              <a:t> </a:t>
            </a:r>
            <a:r>
              <a:rPr lang="en-US" sz="2400" kern="1200" dirty="0" err="1">
                <a:solidFill>
                  <a:schemeClr val="tx2"/>
                </a:solidFill>
                <a:latin typeface="Times New Roman" panose="02020603050405020304" pitchFamily="18" charset="0"/>
                <a:cs typeface="Times New Roman" panose="02020603050405020304" pitchFamily="18" charset="0"/>
              </a:rPr>
              <a:t>Phân</a:t>
            </a:r>
            <a:r>
              <a:rPr lang="en-US" sz="2400" kern="1200" dirty="0">
                <a:solidFill>
                  <a:schemeClr val="tx2"/>
                </a:solidFill>
                <a:latin typeface="Times New Roman" panose="02020603050405020304" pitchFamily="18" charset="0"/>
                <a:cs typeface="Times New Roman" panose="02020603050405020304" pitchFamily="18" charset="0"/>
              </a:rPr>
              <a:t> </a:t>
            </a:r>
            <a:r>
              <a:rPr lang="en-US" sz="2400" kern="1200" dirty="0" err="1">
                <a:solidFill>
                  <a:schemeClr val="tx2"/>
                </a:solidFill>
                <a:latin typeface="Times New Roman" panose="02020603050405020304" pitchFamily="18" charset="0"/>
                <a:cs typeface="Times New Roman" panose="02020603050405020304" pitchFamily="18" charset="0"/>
              </a:rPr>
              <a:t>bố</a:t>
            </a:r>
            <a:endParaRPr lang="vi-VN" sz="2400" kern="1200" dirty="0">
              <a:solidFill>
                <a:schemeClr val="tx2"/>
              </a:solidFill>
              <a:latin typeface="Times New Roman" panose="02020603050405020304" pitchFamily="18" charset="0"/>
              <a:cs typeface="Times New Roman" panose="02020603050405020304" pitchFamily="18" charset="0"/>
            </a:endParaRPr>
          </a:p>
          <a:p>
            <a:pPr marL="457200" indent="-457200">
              <a:lnSpc>
                <a:spcPct val="90000"/>
              </a:lnSpc>
              <a:spcBef>
                <a:spcPts val="1000"/>
              </a:spcBef>
              <a:buFont typeface="+mj-lt"/>
              <a:buAutoNum type="arabicPeriod"/>
            </a:pPr>
            <a:r>
              <a:rPr lang="vi-VN" sz="2400" dirty="0">
                <a:solidFill>
                  <a:schemeClr val="tx2"/>
                </a:solidFill>
                <a:latin typeface="Times New Roman" panose="02020603050405020304" pitchFamily="18" charset="0"/>
                <a:cs typeface="Times New Roman" panose="02020603050405020304" pitchFamily="18" charset="0"/>
              </a:rPr>
              <a:t>Thông tin thêm</a:t>
            </a:r>
            <a:endParaRPr lang="en-US" sz="2400" kern="12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365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 name="Rectangle 80">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83" name="Group 82">
            <a:extLst>
              <a:ext uri="{FF2B5EF4-FFF2-40B4-BE49-F238E27FC236}">
                <a16:creationId xmlns:a16="http://schemas.microsoft.com/office/drawing/2014/main" id="{05314994-6337-4875-8CF5-652CAFE834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1999" cy="4267200"/>
            <a:chOff x="7467600" y="0"/>
            <a:chExt cx="4724400" cy="6858000"/>
          </a:xfrm>
        </p:grpSpPr>
        <p:sp>
          <p:nvSpPr>
            <p:cNvPr id="84" name="Rectangle 83">
              <a:extLst>
                <a:ext uri="{FF2B5EF4-FFF2-40B4-BE49-F238E27FC236}">
                  <a16:creationId xmlns:a16="http://schemas.microsoft.com/office/drawing/2014/main" id="{B3A2D4D6-D501-439A-9FC6-397879C465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5" name="Rectangle 84">
              <a:extLst>
                <a:ext uri="{FF2B5EF4-FFF2-40B4-BE49-F238E27FC236}">
                  <a16:creationId xmlns:a16="http://schemas.microsoft.com/office/drawing/2014/main" id="{5CD20BAA-1998-4EBB-AD61-13A92072E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87" name="Freeform: Shape 86">
            <a:extLst>
              <a:ext uri="{FF2B5EF4-FFF2-40B4-BE49-F238E27FC236}">
                <a16:creationId xmlns:a16="http://schemas.microsoft.com/office/drawing/2014/main" id="{7449A6C7-D15F-4AA5-BFA5-71A404B47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89" name="Rectangle 88">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7201"/>
            <a:ext cx="11277600" cy="5943598"/>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3" name="TextBox 72">
            <a:extLst>
              <a:ext uri="{FF2B5EF4-FFF2-40B4-BE49-F238E27FC236}">
                <a16:creationId xmlns:a16="http://schemas.microsoft.com/office/drawing/2014/main" id="{477B42AA-4AC2-F248-7889-9163D4614D21}"/>
              </a:ext>
            </a:extLst>
          </p:cNvPr>
          <p:cNvSpPr txBox="1"/>
          <p:nvPr/>
        </p:nvSpPr>
        <p:spPr>
          <a:xfrm>
            <a:off x="1143000" y="990599"/>
            <a:ext cx="9906000" cy="685800"/>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000" kern="1200">
                <a:solidFill>
                  <a:schemeClr val="tx1"/>
                </a:solidFill>
                <a:latin typeface="+mj-lt"/>
                <a:ea typeface="+mj-ea"/>
                <a:cs typeface="+mj-cs"/>
              </a:rPr>
              <a:t>bản Tóm tắt Dữ liệu</a:t>
            </a:r>
          </a:p>
        </p:txBody>
      </p:sp>
      <p:graphicFrame>
        <p:nvGraphicFramePr>
          <p:cNvPr id="77" name="TextBox 74">
            <a:extLst>
              <a:ext uri="{FF2B5EF4-FFF2-40B4-BE49-F238E27FC236}">
                <a16:creationId xmlns:a16="http://schemas.microsoft.com/office/drawing/2014/main" id="{30D176B4-FD3E-EC71-66BF-35F743D92E22}"/>
              </a:ext>
            </a:extLst>
          </p:cNvPr>
          <p:cNvGraphicFramePr/>
          <p:nvPr>
            <p:extLst>
              <p:ext uri="{D42A27DB-BD31-4B8C-83A1-F6EECF244321}">
                <p14:modId xmlns:p14="http://schemas.microsoft.com/office/powerpoint/2010/main" val="4149580890"/>
              </p:ext>
            </p:extLst>
          </p:nvPr>
        </p:nvGraphicFramePr>
        <p:xfrm>
          <a:off x="685800" y="2137228"/>
          <a:ext cx="10820400" cy="3733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1954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C1F59E0-F448-29ED-B888-F8D522A2622C}"/>
            </a:ext>
          </a:extLst>
        </p:cNvPr>
        <p:cNvGrpSpPr/>
        <p:nvPr/>
      </p:nvGrpSpPr>
      <p:grpSpPr>
        <a:xfrm>
          <a:off x="0" y="0"/>
          <a:ext cx="0" cy="0"/>
          <a:chOff x="0" y="0"/>
          <a:chExt cx="0" cy="0"/>
        </a:xfrm>
      </p:grpSpPr>
      <p:sp>
        <p:nvSpPr>
          <p:cNvPr id="81" name="Rectangle 80">
            <a:extLst>
              <a:ext uri="{FF2B5EF4-FFF2-40B4-BE49-F238E27FC236}">
                <a16:creationId xmlns:a16="http://schemas.microsoft.com/office/drawing/2014/main" id="{349FF41B-AED4-E0B6-EE0E-272C0EBE6B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83" name="Group 82">
            <a:extLst>
              <a:ext uri="{FF2B5EF4-FFF2-40B4-BE49-F238E27FC236}">
                <a16:creationId xmlns:a16="http://schemas.microsoft.com/office/drawing/2014/main" id="{58A664B5-5440-3FF9-3683-00A24B5F2F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1999" cy="4267200"/>
            <a:chOff x="7467600" y="0"/>
            <a:chExt cx="4724400" cy="6858000"/>
          </a:xfrm>
        </p:grpSpPr>
        <p:sp>
          <p:nvSpPr>
            <p:cNvPr id="84" name="Rectangle 83">
              <a:extLst>
                <a:ext uri="{FF2B5EF4-FFF2-40B4-BE49-F238E27FC236}">
                  <a16:creationId xmlns:a16="http://schemas.microsoft.com/office/drawing/2014/main" id="{3474D628-89DD-E427-E141-F0B472300D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5" name="Rectangle 84">
              <a:extLst>
                <a:ext uri="{FF2B5EF4-FFF2-40B4-BE49-F238E27FC236}">
                  <a16:creationId xmlns:a16="http://schemas.microsoft.com/office/drawing/2014/main" id="{CB09C57B-CFA1-69E9-18DA-88A67848EE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87" name="Freeform: Shape 86">
            <a:extLst>
              <a:ext uri="{FF2B5EF4-FFF2-40B4-BE49-F238E27FC236}">
                <a16:creationId xmlns:a16="http://schemas.microsoft.com/office/drawing/2014/main" id="{C23C2A71-AB0C-F222-7A99-7FC817621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89" name="Rectangle 88">
            <a:extLst>
              <a:ext uri="{FF2B5EF4-FFF2-40B4-BE49-F238E27FC236}">
                <a16:creationId xmlns:a16="http://schemas.microsoft.com/office/drawing/2014/main" id="{EF041424-6204-CCDE-4801-7B805C9CF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7201"/>
            <a:ext cx="11277600" cy="5943598"/>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3" name="TextBox 72">
            <a:extLst>
              <a:ext uri="{FF2B5EF4-FFF2-40B4-BE49-F238E27FC236}">
                <a16:creationId xmlns:a16="http://schemas.microsoft.com/office/drawing/2014/main" id="{7A4CAD80-B5E7-E7E6-0E62-060B4812778B}"/>
              </a:ext>
            </a:extLst>
          </p:cNvPr>
          <p:cNvSpPr txBox="1"/>
          <p:nvPr/>
        </p:nvSpPr>
        <p:spPr>
          <a:xfrm>
            <a:off x="1143000" y="990599"/>
            <a:ext cx="9906000" cy="685800"/>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000" kern="1200" dirty="0" err="1">
                <a:solidFill>
                  <a:schemeClr val="tx1"/>
                </a:solidFill>
                <a:latin typeface="+mj-lt"/>
                <a:ea typeface="+mj-ea"/>
                <a:cs typeface="+mj-cs"/>
              </a:rPr>
              <a:t>bản</a:t>
            </a:r>
            <a:r>
              <a:rPr lang="en-US" sz="4000" kern="1200" dirty="0">
                <a:solidFill>
                  <a:schemeClr val="tx1"/>
                </a:solidFill>
                <a:latin typeface="+mj-lt"/>
                <a:ea typeface="+mj-ea"/>
                <a:cs typeface="+mj-cs"/>
              </a:rPr>
              <a:t> </a:t>
            </a:r>
            <a:r>
              <a:rPr lang="en-US" sz="4000" kern="1200" dirty="0" err="1">
                <a:solidFill>
                  <a:schemeClr val="tx1"/>
                </a:solidFill>
                <a:latin typeface="+mj-lt"/>
                <a:ea typeface="+mj-ea"/>
                <a:cs typeface="+mj-cs"/>
              </a:rPr>
              <a:t>Tóm</a:t>
            </a:r>
            <a:r>
              <a:rPr lang="en-US" sz="4000" kern="1200" dirty="0">
                <a:solidFill>
                  <a:schemeClr val="tx1"/>
                </a:solidFill>
                <a:latin typeface="+mj-lt"/>
                <a:ea typeface="+mj-ea"/>
                <a:cs typeface="+mj-cs"/>
              </a:rPr>
              <a:t> </a:t>
            </a:r>
            <a:r>
              <a:rPr lang="en-US" sz="4000" kern="1200" dirty="0" err="1">
                <a:solidFill>
                  <a:schemeClr val="tx1"/>
                </a:solidFill>
                <a:latin typeface="+mj-lt"/>
                <a:ea typeface="+mj-ea"/>
                <a:cs typeface="+mj-cs"/>
              </a:rPr>
              <a:t>tắt</a:t>
            </a:r>
            <a:r>
              <a:rPr lang="en-US" sz="4000" kern="1200" dirty="0">
                <a:solidFill>
                  <a:schemeClr val="tx1"/>
                </a:solidFill>
                <a:latin typeface="+mj-lt"/>
                <a:ea typeface="+mj-ea"/>
                <a:cs typeface="+mj-cs"/>
              </a:rPr>
              <a:t> </a:t>
            </a:r>
            <a:r>
              <a:rPr lang="en-US" sz="4000" kern="1200" dirty="0" err="1">
                <a:solidFill>
                  <a:schemeClr val="tx1"/>
                </a:solidFill>
                <a:latin typeface="+mj-lt"/>
                <a:ea typeface="+mj-ea"/>
                <a:cs typeface="+mj-cs"/>
              </a:rPr>
              <a:t>Dữ</a:t>
            </a:r>
            <a:r>
              <a:rPr lang="en-US" sz="4000" kern="1200" dirty="0">
                <a:solidFill>
                  <a:schemeClr val="tx1"/>
                </a:solidFill>
                <a:latin typeface="+mj-lt"/>
                <a:ea typeface="+mj-ea"/>
                <a:cs typeface="+mj-cs"/>
              </a:rPr>
              <a:t> </a:t>
            </a:r>
            <a:r>
              <a:rPr lang="en-US" sz="4000" kern="1200" dirty="0" err="1">
                <a:solidFill>
                  <a:schemeClr val="tx1"/>
                </a:solidFill>
                <a:latin typeface="+mj-lt"/>
                <a:ea typeface="+mj-ea"/>
                <a:cs typeface="+mj-cs"/>
              </a:rPr>
              <a:t>liệu</a:t>
            </a:r>
            <a:r>
              <a:rPr lang="en-US" sz="4000" kern="1200" dirty="0">
                <a:solidFill>
                  <a:schemeClr val="tx1"/>
                </a:solidFill>
                <a:latin typeface="+mj-lt"/>
                <a:ea typeface="+mj-ea"/>
                <a:cs typeface="+mj-cs"/>
              </a:rPr>
              <a:t> (</a:t>
            </a:r>
            <a:r>
              <a:rPr lang="en-US" sz="4000" kern="1200" dirty="0" err="1">
                <a:solidFill>
                  <a:schemeClr val="tx1"/>
                </a:solidFill>
                <a:latin typeface="+mj-lt"/>
                <a:ea typeface="+mj-ea"/>
                <a:cs typeface="+mj-cs"/>
              </a:rPr>
              <a:t>Tiếp</a:t>
            </a:r>
            <a:r>
              <a:rPr lang="en-US" sz="4000" kern="1200" dirty="0">
                <a:solidFill>
                  <a:schemeClr val="tx1"/>
                </a:solidFill>
                <a:latin typeface="+mj-lt"/>
                <a:ea typeface="+mj-ea"/>
                <a:cs typeface="+mj-cs"/>
              </a:rPr>
              <a:t> </a:t>
            </a:r>
            <a:r>
              <a:rPr lang="en-US" sz="4000" kern="1200" dirty="0" err="1">
                <a:solidFill>
                  <a:schemeClr val="tx1"/>
                </a:solidFill>
                <a:latin typeface="+mj-lt"/>
                <a:ea typeface="+mj-ea"/>
                <a:cs typeface="+mj-cs"/>
              </a:rPr>
              <a:t>theo</a:t>
            </a:r>
            <a:r>
              <a:rPr lang="en-US" sz="4000" kern="1200" dirty="0">
                <a:solidFill>
                  <a:schemeClr val="tx1"/>
                </a:solidFill>
                <a:latin typeface="+mj-lt"/>
                <a:ea typeface="+mj-ea"/>
                <a:cs typeface="+mj-cs"/>
              </a:rPr>
              <a:t>)</a:t>
            </a:r>
          </a:p>
        </p:txBody>
      </p:sp>
      <p:graphicFrame>
        <p:nvGraphicFramePr>
          <p:cNvPr id="77" name="TextBox 74">
            <a:extLst>
              <a:ext uri="{FF2B5EF4-FFF2-40B4-BE49-F238E27FC236}">
                <a16:creationId xmlns:a16="http://schemas.microsoft.com/office/drawing/2014/main" id="{058EC530-1158-FB40-C1FE-43B5A953331D}"/>
              </a:ext>
            </a:extLst>
          </p:cNvPr>
          <p:cNvGraphicFramePr/>
          <p:nvPr>
            <p:extLst>
              <p:ext uri="{D42A27DB-BD31-4B8C-83A1-F6EECF244321}">
                <p14:modId xmlns:p14="http://schemas.microsoft.com/office/powerpoint/2010/main" val="3102979764"/>
              </p:ext>
            </p:extLst>
          </p:nvPr>
        </p:nvGraphicFramePr>
        <p:xfrm>
          <a:off x="685800" y="2137228"/>
          <a:ext cx="10820400" cy="3733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90909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E8ADBFD-654C-89C0-09BA-9C7FD37B840A}"/>
            </a:ext>
          </a:extLst>
        </p:cNvPr>
        <p:cNvGrpSpPr/>
        <p:nvPr/>
      </p:nvGrpSpPr>
      <p:grpSpPr>
        <a:xfrm>
          <a:off x="0" y="0"/>
          <a:ext cx="0" cy="0"/>
          <a:chOff x="0" y="0"/>
          <a:chExt cx="0" cy="0"/>
        </a:xfrm>
      </p:grpSpPr>
      <p:sp useBgFill="1">
        <p:nvSpPr>
          <p:cNvPr id="101" name="Rectangle 100">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Freeform: Shape 102">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TextBox 72">
            <a:extLst>
              <a:ext uri="{FF2B5EF4-FFF2-40B4-BE49-F238E27FC236}">
                <a16:creationId xmlns:a16="http://schemas.microsoft.com/office/drawing/2014/main" id="{813ACB4F-A33B-9CC4-3C82-C5DC2AC12428}"/>
              </a:ext>
            </a:extLst>
          </p:cNvPr>
          <p:cNvSpPr txBox="1"/>
          <p:nvPr/>
        </p:nvSpPr>
        <p:spPr>
          <a:xfrm>
            <a:off x="0" y="301430"/>
            <a:ext cx="5122343" cy="279516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400" b="1" kern="1200" dirty="0" err="1">
                <a:solidFill>
                  <a:schemeClr val="tx1"/>
                </a:solidFill>
                <a:latin typeface="+mj-lt"/>
                <a:ea typeface="+mj-ea"/>
                <a:cs typeface="+mj-cs"/>
              </a:rPr>
              <a:t>Tổng</a:t>
            </a:r>
            <a:r>
              <a:rPr lang="en-US" sz="4400" b="1" kern="1200" dirty="0">
                <a:solidFill>
                  <a:schemeClr val="tx1"/>
                </a:solidFill>
                <a:latin typeface="+mj-lt"/>
                <a:ea typeface="+mj-ea"/>
                <a:cs typeface="+mj-cs"/>
              </a:rPr>
              <a:t> </a:t>
            </a:r>
            <a:r>
              <a:rPr lang="en-US" sz="4400" b="1" kern="1200" dirty="0" err="1">
                <a:solidFill>
                  <a:schemeClr val="tx1"/>
                </a:solidFill>
                <a:latin typeface="+mj-lt"/>
                <a:ea typeface="+mj-ea"/>
                <a:cs typeface="+mj-cs"/>
              </a:rPr>
              <a:t>quan</a:t>
            </a:r>
            <a:r>
              <a:rPr lang="en-US" sz="4400" b="1" kern="1200" dirty="0">
                <a:solidFill>
                  <a:schemeClr val="tx1"/>
                </a:solidFill>
                <a:latin typeface="+mj-lt"/>
                <a:ea typeface="+mj-ea"/>
                <a:cs typeface="+mj-cs"/>
              </a:rPr>
              <a:t> </a:t>
            </a:r>
            <a:r>
              <a:rPr lang="en-US" sz="4400" b="1" kern="1200" dirty="0" err="1">
                <a:solidFill>
                  <a:schemeClr val="tx1"/>
                </a:solidFill>
                <a:latin typeface="+mj-lt"/>
                <a:ea typeface="+mj-ea"/>
                <a:cs typeface="+mj-cs"/>
              </a:rPr>
              <a:t>về</a:t>
            </a:r>
            <a:r>
              <a:rPr lang="en-US" sz="4400" b="1" kern="1200" dirty="0">
                <a:solidFill>
                  <a:schemeClr val="tx1"/>
                </a:solidFill>
                <a:latin typeface="+mj-lt"/>
                <a:ea typeface="+mj-ea"/>
                <a:cs typeface="+mj-cs"/>
              </a:rPr>
              <a:t> </a:t>
            </a:r>
            <a:r>
              <a:rPr lang="en-US" sz="4400" b="1" kern="1200" dirty="0" err="1">
                <a:solidFill>
                  <a:schemeClr val="tx1"/>
                </a:solidFill>
                <a:latin typeface="+mj-lt"/>
                <a:ea typeface="+mj-ea"/>
                <a:cs typeface="+mj-cs"/>
              </a:rPr>
              <a:t>dữ</a:t>
            </a:r>
            <a:r>
              <a:rPr lang="en-US" sz="4400" b="1" kern="1200" dirty="0">
                <a:solidFill>
                  <a:schemeClr val="tx1"/>
                </a:solidFill>
                <a:latin typeface="+mj-lt"/>
                <a:ea typeface="+mj-ea"/>
                <a:cs typeface="+mj-cs"/>
              </a:rPr>
              <a:t> </a:t>
            </a:r>
            <a:r>
              <a:rPr lang="en-US" sz="4400" b="1" kern="1200" dirty="0" err="1">
                <a:solidFill>
                  <a:schemeClr val="tx1"/>
                </a:solidFill>
                <a:latin typeface="+mj-lt"/>
                <a:ea typeface="+mj-ea"/>
                <a:cs typeface="+mj-cs"/>
              </a:rPr>
              <a:t>liệu</a:t>
            </a:r>
            <a:r>
              <a:rPr lang="en-US" sz="4400" b="1" kern="1200" dirty="0">
                <a:solidFill>
                  <a:schemeClr val="tx1"/>
                </a:solidFill>
                <a:latin typeface="+mj-lt"/>
                <a:ea typeface="+mj-ea"/>
                <a:cs typeface="+mj-cs"/>
              </a:rPr>
              <a:t>:</a:t>
            </a:r>
          </a:p>
        </p:txBody>
      </p:sp>
      <p:sp>
        <p:nvSpPr>
          <p:cNvPr id="5" name="TextBox 4">
            <a:extLst>
              <a:ext uri="{FF2B5EF4-FFF2-40B4-BE49-F238E27FC236}">
                <a16:creationId xmlns:a16="http://schemas.microsoft.com/office/drawing/2014/main" id="{010E755A-175A-2E8D-557F-EC4CBEDD510E}"/>
              </a:ext>
            </a:extLst>
          </p:cNvPr>
          <p:cNvSpPr txBox="1"/>
          <p:nvPr/>
        </p:nvSpPr>
        <p:spPr>
          <a:xfrm>
            <a:off x="359826" y="3398020"/>
            <a:ext cx="4402689" cy="1136843"/>
          </a:xfrm>
          <a:prstGeom prst="rect">
            <a:avLst/>
          </a:prstGeom>
        </p:spPr>
        <p:txBody>
          <a:bodyPr vert="horz" lIns="91440" tIns="45720" rIns="91440" bIns="45720" rtlCol="0">
            <a:normAutofit/>
          </a:bodyPr>
          <a:lstStyle/>
          <a:p>
            <a:pPr algn="ctr">
              <a:lnSpc>
                <a:spcPct val="90000"/>
              </a:lnSpc>
              <a:spcBef>
                <a:spcPts val="1000"/>
              </a:spcBef>
              <a:spcAft>
                <a:spcPts val="600"/>
              </a:spcAft>
            </a:pPr>
            <a:r>
              <a:rPr lang="en-US" sz="2400" kern="1200" dirty="0" err="1">
                <a:solidFill>
                  <a:schemeClr val="tx1"/>
                </a:solidFill>
                <a:latin typeface="+mn-lt"/>
                <a:ea typeface="+mn-ea"/>
                <a:cs typeface="+mn-cs"/>
              </a:rPr>
              <a:t>Tất</a:t>
            </a:r>
            <a:r>
              <a:rPr lang="en-US" sz="2400" kern="1200" dirty="0">
                <a:solidFill>
                  <a:schemeClr val="tx1"/>
                </a:solidFill>
                <a:latin typeface="+mn-lt"/>
                <a:ea typeface="+mn-ea"/>
                <a:cs typeface="+mn-cs"/>
              </a:rPr>
              <a:t> </a:t>
            </a:r>
            <a:r>
              <a:rPr lang="en-US" sz="2400" kern="1200" dirty="0" err="1">
                <a:solidFill>
                  <a:schemeClr val="tx1"/>
                </a:solidFill>
                <a:latin typeface="+mn-lt"/>
                <a:ea typeface="+mn-ea"/>
                <a:cs typeface="+mn-cs"/>
              </a:rPr>
              <a:t>cả</a:t>
            </a:r>
            <a:r>
              <a:rPr lang="en-US" sz="2400" kern="1200" dirty="0">
                <a:solidFill>
                  <a:schemeClr val="tx1"/>
                </a:solidFill>
                <a:latin typeface="+mn-lt"/>
                <a:ea typeface="+mn-ea"/>
                <a:cs typeface="+mn-cs"/>
              </a:rPr>
              <a:t> </a:t>
            </a:r>
            <a:r>
              <a:rPr lang="en-US" sz="2400" kern="1200" dirty="0" err="1">
                <a:solidFill>
                  <a:schemeClr val="tx1"/>
                </a:solidFill>
                <a:latin typeface="+mn-lt"/>
                <a:ea typeface="+mn-ea"/>
                <a:cs typeface="+mn-cs"/>
              </a:rPr>
              <a:t>đều</a:t>
            </a:r>
            <a:r>
              <a:rPr lang="en-US" sz="2400" kern="1200" dirty="0">
                <a:solidFill>
                  <a:schemeClr val="tx1"/>
                </a:solidFill>
                <a:latin typeface="+mn-lt"/>
                <a:ea typeface="+mn-ea"/>
                <a:cs typeface="+mn-cs"/>
              </a:rPr>
              <a:t> </a:t>
            </a:r>
            <a:r>
              <a:rPr lang="en-US" sz="2400" kern="1200" dirty="0" err="1">
                <a:solidFill>
                  <a:schemeClr val="tx1"/>
                </a:solidFill>
                <a:latin typeface="+mn-lt"/>
                <a:ea typeface="+mn-ea"/>
                <a:cs typeface="+mn-cs"/>
              </a:rPr>
              <a:t>là</a:t>
            </a:r>
            <a:r>
              <a:rPr lang="en-US" sz="2400" kern="1200" dirty="0">
                <a:solidFill>
                  <a:schemeClr val="tx1"/>
                </a:solidFill>
                <a:latin typeface="+mn-lt"/>
                <a:ea typeface="+mn-ea"/>
                <a:cs typeface="+mn-cs"/>
              </a:rPr>
              <a:t> </a:t>
            </a:r>
            <a:r>
              <a:rPr lang="en-US" sz="2400" kern="1200" dirty="0" err="1">
                <a:solidFill>
                  <a:schemeClr val="tx1"/>
                </a:solidFill>
                <a:latin typeface="+mn-lt"/>
                <a:ea typeface="+mn-ea"/>
                <a:cs typeface="+mn-cs"/>
              </a:rPr>
              <a:t>số</a:t>
            </a:r>
            <a:r>
              <a:rPr lang="en-US" sz="2400" kern="1200" dirty="0">
                <a:solidFill>
                  <a:schemeClr val="tx1"/>
                </a:solidFill>
                <a:latin typeface="+mn-lt"/>
                <a:ea typeface="+mn-ea"/>
                <a:cs typeface="+mn-cs"/>
              </a:rPr>
              <a:t> (int64/float64) </a:t>
            </a:r>
            <a:r>
              <a:rPr lang="en-US" sz="2400" kern="1200" dirty="0" err="1">
                <a:solidFill>
                  <a:schemeClr val="tx1"/>
                </a:solidFill>
                <a:latin typeface="+mn-lt"/>
                <a:ea typeface="+mn-ea"/>
                <a:cs typeface="+mn-cs"/>
              </a:rPr>
              <a:t>và</a:t>
            </a:r>
            <a:r>
              <a:rPr lang="en-US" sz="2400" kern="1200" dirty="0">
                <a:solidFill>
                  <a:schemeClr val="tx1"/>
                </a:solidFill>
                <a:latin typeface="+mn-lt"/>
                <a:ea typeface="+mn-ea"/>
                <a:cs typeface="+mn-cs"/>
              </a:rPr>
              <a:t> </a:t>
            </a:r>
            <a:r>
              <a:rPr lang="en-US" sz="2400" kern="1200" dirty="0" err="1">
                <a:solidFill>
                  <a:schemeClr val="tx1"/>
                </a:solidFill>
                <a:latin typeface="+mn-lt"/>
                <a:ea typeface="+mn-ea"/>
                <a:cs typeface="+mn-cs"/>
              </a:rPr>
              <a:t>có</a:t>
            </a:r>
            <a:r>
              <a:rPr lang="en-US" sz="2400" kern="1200" dirty="0">
                <a:solidFill>
                  <a:schemeClr val="tx1"/>
                </a:solidFill>
                <a:latin typeface="+mn-lt"/>
                <a:ea typeface="+mn-ea"/>
                <a:cs typeface="+mn-cs"/>
              </a:rPr>
              <a:t> 768 </a:t>
            </a:r>
            <a:r>
              <a:rPr lang="en-US" sz="2400" kern="1200" dirty="0" err="1">
                <a:solidFill>
                  <a:schemeClr val="tx1"/>
                </a:solidFill>
                <a:latin typeface="+mn-lt"/>
                <a:ea typeface="+mn-ea"/>
                <a:cs typeface="+mn-cs"/>
              </a:rPr>
              <a:t>dòng</a:t>
            </a:r>
            <a:r>
              <a:rPr lang="en-US" sz="2400" kern="1200" dirty="0">
                <a:solidFill>
                  <a:schemeClr val="tx1"/>
                </a:solidFill>
                <a:latin typeface="+mn-lt"/>
                <a:ea typeface="+mn-ea"/>
                <a:cs typeface="+mn-cs"/>
              </a:rPr>
              <a:t>, 9 </a:t>
            </a:r>
            <a:r>
              <a:rPr lang="en-US" sz="2400" kern="1200" dirty="0" err="1">
                <a:solidFill>
                  <a:schemeClr val="tx1"/>
                </a:solidFill>
                <a:latin typeface="+mn-lt"/>
                <a:ea typeface="+mn-ea"/>
                <a:cs typeface="+mn-cs"/>
              </a:rPr>
              <a:t>cột</a:t>
            </a:r>
            <a:r>
              <a:rPr lang="en-US" sz="2400" kern="1200" dirty="0">
                <a:solidFill>
                  <a:schemeClr val="tx1"/>
                </a:solidFill>
                <a:latin typeface="+mn-lt"/>
                <a:ea typeface="+mn-ea"/>
                <a:cs typeface="+mn-cs"/>
              </a:rPr>
              <a:t>.</a:t>
            </a:r>
          </a:p>
        </p:txBody>
      </p:sp>
      <p:pic>
        <p:nvPicPr>
          <p:cNvPr id="4" name="Picture 3">
            <a:extLst>
              <a:ext uri="{FF2B5EF4-FFF2-40B4-BE49-F238E27FC236}">
                <a16:creationId xmlns:a16="http://schemas.microsoft.com/office/drawing/2014/main" id="{99CBF69A-823F-BF77-CACD-D2F6B99B6294}"/>
              </a:ext>
            </a:extLst>
          </p:cNvPr>
          <p:cNvPicPr>
            <a:picLocks noChangeAspect="1"/>
          </p:cNvPicPr>
          <p:nvPr/>
        </p:nvPicPr>
        <p:blipFill>
          <a:blip r:embed="rId2"/>
          <a:stretch>
            <a:fillRect/>
          </a:stretch>
        </p:blipFill>
        <p:spPr>
          <a:xfrm>
            <a:off x="5895751" y="1886949"/>
            <a:ext cx="5708649" cy="3054127"/>
          </a:xfrm>
          <a:prstGeom prst="rect">
            <a:avLst/>
          </a:prstGeom>
        </p:spPr>
      </p:pic>
    </p:spTree>
    <p:extLst>
      <p:ext uri="{BB962C8B-B14F-4D97-AF65-F5344CB8AC3E}">
        <p14:creationId xmlns:p14="http://schemas.microsoft.com/office/powerpoint/2010/main" val="2848612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453</TotalTime>
  <Words>1547</Words>
  <Application>Microsoft Office PowerPoint</Application>
  <PresentationFormat>Widescreen</PresentationFormat>
  <Paragraphs>99</Paragraphs>
  <Slides>26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Aptos</vt:lpstr>
      <vt:lpstr>Aptos Display</vt:lpstr>
      <vt:lpstr>Arial</vt:lpstr>
      <vt:lpstr>Bebas Neue</vt:lpstr>
      <vt:lpstr>Calibri</vt:lpstr>
      <vt:lpstr>Raleway Medium</vt:lpstr>
      <vt:lpstr>Times New Roman</vt:lpstr>
      <vt:lpstr>Office Theme</vt:lpstr>
      <vt:lpstr>PowerPoint Presentation</vt:lpstr>
      <vt:lpstr>PowerPoint Presentation</vt:lpstr>
      <vt:lpstr>Bối cảnh: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Phân tích đa biến</vt:lpstr>
      <vt:lpstr>PowerPoint Presentation</vt:lpstr>
      <vt:lpstr>PowerPoint Presentation</vt:lpstr>
      <vt:lpstr>PowerPoint Presentation</vt:lpstr>
      <vt:lpstr>PowerPoint Presentation</vt:lpstr>
      <vt:lpstr>Thông tin thêm</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Châu Hải Đăng</dc:creator>
  <cp:lastModifiedBy>Nguyễn Tuấn Đạt</cp:lastModifiedBy>
  <cp:revision>6</cp:revision>
  <dcterms:created xsi:type="dcterms:W3CDTF">2025-09-24T12:54:43Z</dcterms:created>
  <dcterms:modified xsi:type="dcterms:W3CDTF">2025-09-25T15:20:11Z</dcterms:modified>
</cp:coreProperties>
</file>