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382A6-93C4-4A10-8414-7F1C9057183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2536-2AA3-4CFC-B4F9-E207601A9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32536-2AA3-4CFC-B4F9-E207601A9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32536-2AA3-4CFC-B4F9-E207601A9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competitions/titani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B01D60B-4093-47D5-8063-72380AEA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87" b="12287"/>
          <a:stretch>
            <a:fillRect/>
          </a:stretch>
        </p:blipFill>
        <p:spPr>
          <a:xfrm>
            <a:off x="-2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6EB9D-7F7E-9B1B-8EAA-D89888C2F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6600" b="0" dirty="0"/>
              <a:t>The Titanic: ML From Disaster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CBBB5-D3F8-9FC1-EC3C-BC61F0E83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Source:</a:t>
            </a:r>
            <a:r>
              <a:rPr lang="en-US" sz="2400" dirty="0" err="1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://www.kaggle.com/competitions/titanic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95B0B7-C19A-8D5C-3E4D-54BDF5F1AD34}"/>
              </a:ext>
            </a:extLst>
          </p:cNvPr>
          <p:cNvSpPr txBox="1">
            <a:spLocks/>
          </p:cNvSpPr>
          <p:nvPr/>
        </p:nvSpPr>
        <p:spPr>
          <a:xfrm rot="19260991">
            <a:off x="8618698" y="4461305"/>
            <a:ext cx="2272432" cy="2429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FF0000"/>
                </a:solidFill>
              </a:rPr>
              <a:t>Menbers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br>
              <a:rPr lang="en-US" sz="4000" dirty="0"/>
            </a:br>
            <a:r>
              <a:rPr lang="en-US" sz="2400" b="0" dirty="0" err="1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  <a:t>Trần</a:t>
            </a:r>
            <a:r>
              <a:rPr lang="en-US" sz="2400" b="0" dirty="0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  <a:t> </a:t>
            </a:r>
            <a:r>
              <a:rPr lang="en-US" sz="2400" b="0" dirty="0" err="1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  <a:t>Đại</a:t>
            </a:r>
            <a:r>
              <a:rPr lang="en-US" sz="2400" b="0" dirty="0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  <a:t> Thắng</a:t>
            </a:r>
            <a:br>
              <a:rPr lang="en-US" sz="2400" b="0" dirty="0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</a:br>
            <a:r>
              <a:rPr lang="en-US" sz="2400" b="0" dirty="0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  <a:t>Nguyễn Tuấn Đạt</a:t>
            </a:r>
          </a:p>
          <a:p>
            <a:r>
              <a:rPr lang="en-US" sz="2400" b="0" dirty="0">
                <a:solidFill>
                  <a:schemeClr val="tx2">
                    <a:lumMod val="10000"/>
                  </a:schemeClr>
                </a:solidFill>
                <a:latin typeface="Bahnschrift SemiBold SemiConden" panose="020B0502040204020203" pitchFamily="34" charset="0"/>
                <a:cs typeface="Angsana New" panose="020B0502040204020203" pitchFamily="18" charset="-34"/>
              </a:rPr>
              <a:t>Châu Hải Đăng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77941-F4C9-6668-09FD-291DA487B2CE}"/>
              </a:ext>
            </a:extLst>
          </p:cNvPr>
          <p:cNvSpPr txBox="1"/>
          <p:nvPr/>
        </p:nvSpPr>
        <p:spPr>
          <a:xfrm rot="4040556">
            <a:off x="-7202829" y="1765390"/>
            <a:ext cx="720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Sơ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lược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về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sự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kiện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và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mục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tiêu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của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bài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lần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này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8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40606-0E9D-3CDF-E447-E1BBA254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882829"/>
            <a:ext cx="11107700" cy="2800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B3AAB-9F74-80D8-5A19-7FABBA4FF345}"/>
              </a:ext>
            </a:extLst>
          </p:cNvPr>
          <p:cNvSpPr txBox="1"/>
          <p:nvPr/>
        </p:nvSpPr>
        <p:spPr>
          <a:xfrm>
            <a:off x="562750" y="2281853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/>
              <a:t>Biến</a:t>
            </a:r>
            <a:r>
              <a:rPr lang="en-US" u="sng" dirty="0"/>
              <a:t> Fare: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b="1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b="1" dirty="0" err="1"/>
              <a:t>sống</a:t>
            </a:r>
            <a:r>
              <a:rPr lang="en-US" b="1" dirty="0"/>
              <a:t> </a:t>
            </a:r>
            <a:r>
              <a:rPr lang="en-US" b="1" dirty="0" err="1"/>
              <a:t>sót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9CB07-7681-DF2B-9618-3CA70FDE2F27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Tiền</a:t>
            </a:r>
            <a:r>
              <a:rPr lang="en-US" sz="3200" b="1" dirty="0"/>
              <a:t> </a:t>
            </a:r>
            <a:r>
              <a:rPr lang="en-US" sz="3200" b="1" dirty="0" err="1"/>
              <a:t>xử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Feature Engineering: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39A5F-EEEA-0FF0-E9A7-1DAF4E6164C0}"/>
              </a:ext>
            </a:extLst>
          </p:cNvPr>
          <p:cNvSpPr txBox="1"/>
          <p:nvPr/>
        </p:nvSpPr>
        <p:spPr>
          <a:xfrm>
            <a:off x="444500" y="1285300"/>
            <a:ext cx="8458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  <a:effectLst/>
              </a:rPr>
              <a:t>Biến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</a:rPr>
              <a:t> Fare:</a:t>
            </a:r>
          </a:p>
          <a:p>
            <a:r>
              <a:rPr lang="vi-VN" b="1" dirty="0"/>
              <a:t>Cũng giống như biến Age ta sẽ chuyển giá trị liên tục của fare thành các nhóm giá vé khác nhau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ta chia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vé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:</a:t>
            </a:r>
            <a:endParaRPr lang="vi-VN" dirty="0"/>
          </a:p>
          <a:p>
            <a:r>
              <a:rPr lang="vi-VN" dirty="0"/>
              <a:t>- 0: dưới 17</a:t>
            </a:r>
            <a:r>
              <a:rPr lang="en-US" dirty="0"/>
              <a:t>$</a:t>
            </a:r>
            <a:endParaRPr lang="vi-VN" dirty="0"/>
          </a:p>
          <a:p>
            <a:r>
              <a:rPr lang="vi-VN" dirty="0"/>
              <a:t>- 1: 17-30</a:t>
            </a:r>
            <a:r>
              <a:rPr lang="en-US" dirty="0"/>
              <a:t>$</a:t>
            </a:r>
            <a:endParaRPr lang="vi-VN" dirty="0"/>
          </a:p>
          <a:p>
            <a:r>
              <a:rPr lang="vi-VN" dirty="0"/>
              <a:t>- 2: 30-100</a:t>
            </a:r>
            <a:r>
              <a:rPr lang="en-US" dirty="0"/>
              <a:t>$</a:t>
            </a:r>
            <a:endParaRPr lang="vi-VN" dirty="0"/>
          </a:p>
          <a:p>
            <a:r>
              <a:rPr lang="en-US" dirty="0"/>
              <a:t>- </a:t>
            </a:r>
            <a:r>
              <a:rPr lang="vi-VN" dirty="0"/>
              <a:t>3: hơn 10</a:t>
            </a:r>
            <a:r>
              <a:rPr lang="en-US" dirty="0"/>
              <a:t>0$</a:t>
            </a:r>
          </a:p>
          <a:p>
            <a:r>
              <a:rPr lang="en-US" b="1" dirty="0"/>
              <a:t>Sau </a:t>
            </a:r>
            <a:r>
              <a:rPr lang="en-US" b="1" dirty="0" err="1"/>
              <a:t>đó</a:t>
            </a:r>
            <a:r>
              <a:rPr lang="en-US" b="1" dirty="0"/>
              <a:t> ta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điền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thiếu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Fare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2 features ‘Fare’ </a:t>
            </a:r>
            <a:r>
              <a:rPr lang="en-US" b="1" dirty="0" err="1"/>
              <a:t>và</a:t>
            </a:r>
            <a:r>
              <a:rPr lang="en-US" b="1" dirty="0"/>
              <a:t> ‘</a:t>
            </a:r>
            <a:r>
              <a:rPr lang="en-US" b="1" dirty="0" err="1"/>
              <a:t>Pclass</a:t>
            </a:r>
            <a:r>
              <a:rPr lang="en-US" b="1" dirty="0"/>
              <a:t>’</a:t>
            </a:r>
            <a:endParaRPr lang="vi-V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2175A-C075-ADE0-EF4E-59BE5BEC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79" y="3962956"/>
            <a:ext cx="5814421" cy="28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6D070-C594-152F-68B7-0C0A6967E31B}"/>
              </a:ext>
            </a:extLst>
          </p:cNvPr>
          <p:cNvSpPr txBox="1"/>
          <p:nvPr/>
        </p:nvSpPr>
        <p:spPr>
          <a:xfrm>
            <a:off x="444500" y="1285300"/>
            <a:ext cx="845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  <a:effectLst/>
              </a:rPr>
              <a:t>Biến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</a:rPr>
              <a:t>Sibsp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</a:rPr>
              <a:t>và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</a:rPr>
              <a:t> Parch:</a:t>
            </a:r>
          </a:p>
          <a:p>
            <a:r>
              <a:rPr lang="en-US" b="1" dirty="0"/>
              <a:t>2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này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r>
              <a:rPr lang="en-US" b="1" dirty="0"/>
              <a:t>, </a:t>
            </a:r>
            <a:r>
              <a:rPr lang="en-US" b="1" dirty="0" err="1"/>
              <a:t>đều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/>
              <a:t>đình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, </a:t>
            </a:r>
            <a:r>
              <a:rPr lang="en-US" b="1" dirty="0" err="1"/>
              <a:t>gộp</a:t>
            </a:r>
            <a:r>
              <a:rPr lang="en-US" b="1" dirty="0"/>
              <a:t> 2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: </a:t>
            </a:r>
          </a:p>
          <a:p>
            <a:r>
              <a:rPr lang="en-US" b="1" dirty="0"/>
              <a:t>			</a:t>
            </a:r>
            <a:r>
              <a:rPr lang="en-US" b="1" dirty="0" err="1"/>
              <a:t>FamilySize</a:t>
            </a:r>
            <a:r>
              <a:rPr lang="en-US" b="1" dirty="0"/>
              <a:t> = </a:t>
            </a:r>
            <a:r>
              <a:rPr lang="en-US" b="1" dirty="0" err="1"/>
              <a:t>sibsp</a:t>
            </a:r>
            <a:r>
              <a:rPr lang="en-US" b="1" dirty="0"/>
              <a:t> + parch + 1</a:t>
            </a:r>
          </a:p>
          <a:p>
            <a:r>
              <a:rPr lang="en-US" i="1" dirty="0"/>
              <a:t>Sau </a:t>
            </a:r>
            <a:r>
              <a:rPr lang="en-US" i="1" dirty="0" err="1"/>
              <a:t>đó</a:t>
            </a:r>
            <a:r>
              <a:rPr lang="en-US" i="1" dirty="0"/>
              <a:t> drop </a:t>
            </a:r>
            <a:r>
              <a:rPr lang="en-US" i="1" dirty="0" err="1"/>
              <a:t>sibsp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parch </a:t>
            </a:r>
            <a:r>
              <a:rPr lang="en-US" i="1" dirty="0" err="1"/>
              <a:t>đi</a:t>
            </a:r>
            <a:endParaRPr lang="vi-VN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968A4-2CCB-6719-BAA7-531FBE19571F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Tiền</a:t>
            </a:r>
            <a:r>
              <a:rPr lang="en-US" sz="3200" b="1" dirty="0"/>
              <a:t> </a:t>
            </a:r>
            <a:r>
              <a:rPr lang="en-US" sz="3200" b="1" dirty="0" err="1"/>
              <a:t>xử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Feature Engineering: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2DCC9-EDA7-48BF-8FCA-FACCA1AF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36" y="3238500"/>
            <a:ext cx="8280127" cy="333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F09C4-94B2-2F47-FBE2-955EB5EF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4141608"/>
            <a:ext cx="11088647" cy="2562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3AA22-1340-B73C-68FD-55060079987C}"/>
              </a:ext>
            </a:extLst>
          </p:cNvPr>
          <p:cNvSpPr txBox="1"/>
          <p:nvPr/>
        </p:nvSpPr>
        <p:spPr>
          <a:xfrm>
            <a:off x="2076450" y="1611024"/>
            <a:ext cx="80391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Biểu đồ này là một bằng chứng rõ ràng cho thấy trong thảm họa Titanic, việc đi cùng gia đình vừa phải (2 đến 4 người) là yếu tố sống sót cao nhất. Biến FamilySize là một đặc trưng dự đoán mạnh mẽ cho mô hình.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66C2E-8E23-6DEF-36CE-369834049AFD}"/>
              </a:ext>
            </a:extLst>
          </p:cNvPr>
          <p:cNvSpPr txBox="1"/>
          <p:nvPr/>
        </p:nvSpPr>
        <p:spPr>
          <a:xfrm>
            <a:off x="482600" y="1433224"/>
            <a:ext cx="803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Feature Engineering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cho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biến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FamilySize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vừa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tạo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bằng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Labels Encoding.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Với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bước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800" b="0" dirty="0" err="1">
                <a:solidFill>
                  <a:schemeClr val="bg2">
                    <a:lumMod val="10000"/>
                  </a:schemeClr>
                </a:solidFill>
                <a:effectLst/>
              </a:rPr>
              <a:t>nhảy</a:t>
            </a:r>
            <a:r>
              <a:rPr lang="en-US" sz="2800" b="0" dirty="0">
                <a:solidFill>
                  <a:schemeClr val="bg2">
                    <a:lumMod val="10000"/>
                  </a:schemeClr>
                </a:solidFill>
                <a:effectLst/>
              </a:rPr>
              <a:t> = 0.2</a:t>
            </a:r>
            <a:endParaRPr lang="vi-VN" sz="2800" b="0" dirty="0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69478A-AD03-C22C-D75D-2EF13EABA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699" y="2493346"/>
            <a:ext cx="6750601" cy="40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D777291-BA0C-5E4C-7F21-FA0B899FA2D7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Modeling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7B0CF-C613-F1A1-03D3-4A9E82FCBE9C}"/>
              </a:ext>
            </a:extLst>
          </p:cNvPr>
          <p:cNvSpPr txBox="1"/>
          <p:nvPr/>
        </p:nvSpPr>
        <p:spPr>
          <a:xfrm>
            <a:off x="482600" y="1327209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Chia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train: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E95FA8-FDFB-C86A-6454-7734ACCA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30256"/>
            <a:ext cx="11641175" cy="2419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A1A0FC-2EFE-7470-C2E5-3DE165F3E5BB}"/>
              </a:ext>
            </a:extLst>
          </p:cNvPr>
          <p:cNvSpPr txBox="1"/>
          <p:nvPr/>
        </p:nvSpPr>
        <p:spPr>
          <a:xfrm>
            <a:off x="482600" y="1327209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K-Fold: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26FEC5-CFE0-68F6-A8AB-0D7678CE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8" y="2071498"/>
            <a:ext cx="11774543" cy="27150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BF8CB7-A13B-B0A3-7F77-60B936658FA0}"/>
              </a:ext>
            </a:extLst>
          </p:cNvPr>
          <p:cNvSpPr txBox="1"/>
          <p:nvPr/>
        </p:nvSpPr>
        <p:spPr>
          <a:xfrm>
            <a:off x="482600" y="1327209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Test </a:t>
            </a:r>
            <a:r>
              <a:rPr lang="en-US" sz="3200" dirty="0" err="1"/>
              <a:t>các</a:t>
            </a:r>
            <a:r>
              <a:rPr lang="en-US" sz="3200" dirty="0"/>
              <a:t> model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C7E1C9-B345-9832-ADAA-2900456EA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2233924"/>
            <a:ext cx="8712200" cy="42654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FC0E6-4F2E-9E78-A03A-F9ECA9D57415}"/>
              </a:ext>
            </a:extLst>
          </p:cNvPr>
          <p:cNvSpPr txBox="1"/>
          <p:nvPr/>
        </p:nvSpPr>
        <p:spPr>
          <a:xfrm>
            <a:off x="482600" y="1327209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model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submission: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1AA27E-78B4-F7F5-805B-DDA8D1B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7" y="2496759"/>
            <a:ext cx="11898385" cy="3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77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6" grpId="1"/>
      <p:bldP spid="18" grpId="0"/>
      <p:bldP spid="18" grpId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4508E-6B64-A038-3574-1801AAA1C76C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Submit </a:t>
            </a:r>
            <a:r>
              <a:rPr lang="en-US" sz="3200" b="1" dirty="0" err="1"/>
              <a:t>lên</a:t>
            </a:r>
            <a:r>
              <a:rPr lang="en-US" sz="3200" b="1" dirty="0"/>
              <a:t> Kaggle: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CABE9-BD08-CE00-6400-DE68921EC8FA}"/>
              </a:ext>
            </a:extLst>
          </p:cNvPr>
          <p:cNvSpPr txBox="1"/>
          <p:nvPr/>
        </p:nvSpPr>
        <p:spPr>
          <a:xfrm>
            <a:off x="482600" y="1327209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Tạo</a:t>
            </a:r>
            <a:r>
              <a:rPr lang="en-US" sz="3200" dirty="0"/>
              <a:t> file Submission: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8110E-5B6C-5574-1F2D-858868E6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990524"/>
            <a:ext cx="1200317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19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45C94-11C1-C9B2-8971-7B1DF011AF1D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Submit </a:t>
            </a:r>
            <a:r>
              <a:rPr lang="en-US" sz="3200" b="1" dirty="0" err="1"/>
              <a:t>lên</a:t>
            </a:r>
            <a:r>
              <a:rPr lang="en-US" sz="3200" b="1" dirty="0"/>
              <a:t> Kaggle: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63AF4-4E28-88D7-816A-149A863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37" y="1815818"/>
            <a:ext cx="735432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042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BA09D-AB62-7755-01A5-881F3ED9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37" y="1718029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500" dirty="0" err="1"/>
              <a:t>Cảm</a:t>
            </a:r>
            <a:r>
              <a:rPr lang="en-US" sz="7500" dirty="0"/>
              <a:t> </a:t>
            </a:r>
            <a:r>
              <a:rPr lang="en-US" sz="7500" dirty="0" err="1"/>
              <a:t>ơn</a:t>
            </a:r>
            <a:r>
              <a:rPr lang="en-US" sz="7500" dirty="0"/>
              <a:t> </a:t>
            </a:r>
            <a:r>
              <a:rPr lang="en-US" sz="7500" dirty="0" err="1"/>
              <a:t>vì</a:t>
            </a:r>
            <a:r>
              <a:rPr lang="en-US" sz="7500" dirty="0"/>
              <a:t> </a:t>
            </a:r>
            <a:r>
              <a:rPr lang="en-US" sz="7500" dirty="0" err="1"/>
              <a:t>đã</a:t>
            </a:r>
            <a:r>
              <a:rPr lang="en-US" sz="7500" dirty="0"/>
              <a:t> </a:t>
            </a:r>
            <a:r>
              <a:rPr lang="en-US" sz="7500" dirty="0" err="1"/>
              <a:t>lắng</a:t>
            </a:r>
            <a:r>
              <a:rPr lang="en-US" sz="7500" dirty="0"/>
              <a:t> </a:t>
            </a:r>
            <a:r>
              <a:rPr lang="en-US" sz="7500" dirty="0" err="1"/>
              <a:t>nghe</a:t>
            </a:r>
            <a:r>
              <a:rPr lang="en-US" sz="7500" dirty="0"/>
              <a:t> </a:t>
            </a:r>
            <a:r>
              <a:rPr lang="en-US" sz="7500" dirty="0" err="1"/>
              <a:t>bài</a:t>
            </a:r>
            <a:r>
              <a:rPr lang="en-US" sz="7500" dirty="0"/>
              <a:t> </a:t>
            </a:r>
            <a:r>
              <a:rPr lang="en-US" sz="7500" dirty="0" err="1"/>
              <a:t>thuyết</a:t>
            </a:r>
            <a:r>
              <a:rPr lang="en-US" sz="7500" dirty="0"/>
              <a:t> </a:t>
            </a:r>
            <a:r>
              <a:rPr lang="en-US" sz="7500" dirty="0" err="1"/>
              <a:t>trình</a:t>
            </a:r>
            <a:r>
              <a:rPr lang="en-US" sz="7500" dirty="0"/>
              <a:t> </a:t>
            </a:r>
            <a:r>
              <a:rPr lang="en-US" sz="7500" dirty="0" err="1"/>
              <a:t>của</a:t>
            </a:r>
            <a:r>
              <a:rPr lang="en-US" sz="7500" dirty="0"/>
              <a:t> </a:t>
            </a:r>
            <a:r>
              <a:rPr lang="en-US" sz="7500" dirty="0" err="1"/>
              <a:t>nhóm</a:t>
            </a:r>
            <a:r>
              <a:rPr lang="en-US" sz="7500" dirty="0"/>
              <a:t> </a:t>
            </a:r>
            <a:r>
              <a:rPr lang="en-US" sz="7500" dirty="0" err="1"/>
              <a:t>em</a:t>
            </a:r>
            <a:endParaRPr lang="en-US" sz="75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5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4B798-2B22-AC8F-93F4-F079B823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6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AF71CF9-7000-DC62-A5DE-4B1ECACA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87" b="12287"/>
          <a:stretch>
            <a:fillRect/>
          </a:stretch>
        </p:blipFill>
        <p:spPr>
          <a:xfrm>
            <a:off x="12192000" y="-1"/>
            <a:ext cx="12191979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9877F2-E080-FB64-040C-7DE674F98407}"/>
              </a:ext>
            </a:extLst>
          </p:cNvPr>
          <p:cNvSpPr txBox="1"/>
          <p:nvPr/>
        </p:nvSpPr>
        <p:spPr>
          <a:xfrm>
            <a:off x="0" y="508090"/>
            <a:ext cx="7202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Sơ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lược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về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sự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kiện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và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mục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tiêu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của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bài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lần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này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48BE3-93CC-61FF-4B9A-2410A9AEE0AE}"/>
              </a:ext>
            </a:extLst>
          </p:cNvPr>
          <p:cNvSpPr txBox="1"/>
          <p:nvPr/>
        </p:nvSpPr>
        <p:spPr>
          <a:xfrm>
            <a:off x="517870" y="635090"/>
            <a:ext cx="5245100" cy="315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Sự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kiện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Diễn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đêm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ngày</a:t>
            </a:r>
            <a:r>
              <a:rPr lang="en-US" sz="2000" dirty="0">
                <a:solidFill>
                  <a:schemeClr val="bg1"/>
                </a:solidFill>
              </a:rPr>
              <a:t> 14-15 </a:t>
            </a:r>
            <a:r>
              <a:rPr lang="en-US" sz="2000" dirty="0" err="1">
                <a:solidFill>
                  <a:schemeClr val="bg1"/>
                </a:solidFill>
              </a:rPr>
              <a:t>tháng</a:t>
            </a:r>
            <a:r>
              <a:rPr lang="en-US" sz="2000" dirty="0">
                <a:solidFill>
                  <a:schemeClr val="bg1"/>
                </a:solidFill>
              </a:rPr>
              <a:t> 4 </a:t>
            </a:r>
            <a:r>
              <a:rPr lang="en-US" sz="2000" dirty="0" err="1">
                <a:solidFill>
                  <a:schemeClr val="bg1"/>
                </a:solidFill>
              </a:rPr>
              <a:t>năm</a:t>
            </a:r>
            <a:r>
              <a:rPr lang="en-US" sz="2000" dirty="0">
                <a:solidFill>
                  <a:schemeClr val="bg1"/>
                </a:solidFill>
              </a:rPr>
              <a:t> 1912.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Va </a:t>
            </a:r>
            <a:r>
              <a:rPr lang="en-US" sz="2000" dirty="0" err="1">
                <a:solidFill>
                  <a:schemeClr val="bg1"/>
                </a:solidFill>
              </a:rPr>
              <a:t>vào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trôi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Khoảng</a:t>
            </a:r>
            <a:r>
              <a:rPr lang="en-US" sz="2000" dirty="0">
                <a:solidFill>
                  <a:schemeClr val="bg1"/>
                </a:solidFill>
              </a:rPr>
              <a:t> 1500 </a:t>
            </a:r>
            <a:r>
              <a:rPr lang="en-US" sz="2000" dirty="0" err="1">
                <a:solidFill>
                  <a:schemeClr val="bg1"/>
                </a:solidFill>
              </a:rPr>
              <a:t>người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chủ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yếu</a:t>
            </a:r>
            <a:r>
              <a:rPr lang="en-US" sz="2000" dirty="0">
                <a:solidFill>
                  <a:schemeClr val="bg1"/>
                </a:solidFill>
              </a:rPr>
              <a:t> do </a:t>
            </a:r>
            <a:r>
              <a:rPr lang="en-US" sz="2000" dirty="0" err="1">
                <a:solidFill>
                  <a:schemeClr val="bg1"/>
                </a:solidFill>
              </a:rPr>
              <a:t>hạ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thân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nhiệt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98EF3-AFD1-3193-0726-D978AA21FC7C}"/>
              </a:ext>
            </a:extLst>
          </p:cNvPr>
          <p:cNvSpPr txBox="1"/>
          <p:nvPr/>
        </p:nvSpPr>
        <p:spPr>
          <a:xfrm>
            <a:off x="517870" y="635090"/>
            <a:ext cx="5245100" cy="261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Mục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Áp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Machine Learning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đoán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"Ai </a:t>
            </a:r>
            <a:r>
              <a:rPr lang="en-US" b="1" dirty="0" err="1">
                <a:solidFill>
                  <a:schemeClr val="bg1"/>
                </a:solidFill>
              </a:rPr>
              <a:t>là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người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có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khả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năng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sống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sót</a:t>
            </a:r>
            <a:r>
              <a:rPr lang="en-US" b="1" dirty="0">
                <a:solidFill>
                  <a:schemeClr val="bg1"/>
                </a:solidFill>
              </a:rPr>
              <a:t>?"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Biến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mục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tiêu</a:t>
            </a:r>
            <a:r>
              <a:rPr lang="en-US" sz="2000" dirty="0">
                <a:solidFill>
                  <a:schemeClr val="bg1"/>
                </a:solidFill>
              </a:rPr>
              <a:t>: Survived (0 = </a:t>
            </a:r>
            <a:r>
              <a:rPr lang="en-US" sz="2000" dirty="0" err="1">
                <a:solidFill>
                  <a:schemeClr val="bg1"/>
                </a:solidFill>
              </a:rPr>
              <a:t>không</a:t>
            </a:r>
            <a:r>
              <a:rPr lang="en-US" sz="2000" dirty="0">
                <a:solidFill>
                  <a:schemeClr val="bg1"/>
                </a:solidFill>
              </a:rPr>
              <a:t>, 1 =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570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1" grpId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C42FF-60C3-8D0F-DD3E-29D1E4249773}"/>
              </a:ext>
            </a:extLst>
          </p:cNvPr>
          <p:cNvSpPr txBox="1"/>
          <p:nvPr/>
        </p:nvSpPr>
        <p:spPr>
          <a:xfrm>
            <a:off x="517867" y="870046"/>
            <a:ext cx="9473692" cy="1325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Nguồn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liệu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và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Đặc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trưng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Chính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E94BE8-A136-65FC-81BA-0C8B3BC6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733895"/>
            <a:ext cx="6281928" cy="3612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50372-A21F-1CDA-E5F8-E7CE904D1151}"/>
              </a:ext>
            </a:extLst>
          </p:cNvPr>
          <p:cNvSpPr txBox="1"/>
          <p:nvPr/>
        </p:nvSpPr>
        <p:spPr>
          <a:xfrm>
            <a:off x="6978434" y="3428997"/>
            <a:ext cx="5230876" cy="143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/>
              <a:t>Nguồn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Cuộc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b="1" dirty="0"/>
              <a:t>"Titanic - Machine Learning from Disaster"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Kaggle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45909-1436-A062-F1AA-1D5480A1512C}"/>
              </a:ext>
            </a:extLst>
          </p:cNvPr>
          <p:cNvSpPr txBox="1"/>
          <p:nvPr/>
        </p:nvSpPr>
        <p:spPr>
          <a:xfrm>
            <a:off x="1929999" y="2195926"/>
            <a:ext cx="3457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train.csv</a:t>
            </a:r>
            <a:r>
              <a:rPr lang="en-US" dirty="0"/>
              <a:t>: 891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9E471-4367-A170-FEF7-2225A6C71415}"/>
              </a:ext>
            </a:extLst>
          </p:cNvPr>
          <p:cNvSpPr txBox="1"/>
          <p:nvPr/>
        </p:nvSpPr>
        <p:spPr>
          <a:xfrm>
            <a:off x="7170429" y="2195926"/>
            <a:ext cx="3222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test.csv</a:t>
            </a:r>
            <a:r>
              <a:rPr lang="en-US" dirty="0"/>
              <a:t>: 418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(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).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D7A472-0E8A-1B73-6D39-923D8EDB2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27" y="2948698"/>
            <a:ext cx="3567176" cy="35523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A9F934-C1A2-F416-8752-6C6DF8DA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389" y="2948698"/>
            <a:ext cx="3666703" cy="35449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BC65BB-5222-4527-1198-004F234C4D37}"/>
              </a:ext>
            </a:extLst>
          </p:cNvPr>
          <p:cNvSpPr txBox="1"/>
          <p:nvPr/>
        </p:nvSpPr>
        <p:spPr>
          <a:xfrm>
            <a:off x="517867" y="1627820"/>
            <a:ext cx="2261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 err="1"/>
              <a:t>Tập</a:t>
            </a:r>
            <a:r>
              <a:rPr lang="en-US" sz="2400" b="1" u="sng" dirty="0"/>
              <a:t> </a:t>
            </a:r>
            <a:r>
              <a:rPr lang="en-US" sz="2400" b="1" u="sng" dirty="0" err="1"/>
              <a:t>dữ</a:t>
            </a:r>
            <a:r>
              <a:rPr lang="en-US" sz="2400" b="1" u="sng" dirty="0"/>
              <a:t> </a:t>
            </a:r>
            <a:r>
              <a:rPr lang="en-US" sz="2400" b="1" u="sng" dirty="0" err="1"/>
              <a:t>liệu</a:t>
            </a:r>
            <a:r>
              <a:rPr lang="en-US" sz="2400" b="1" u="sng" dirty="0"/>
              <a:t>:</a:t>
            </a:r>
            <a:endParaRPr lang="en-US" sz="240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21E2C9-2FBC-47E8-67B8-4B30754F4510}"/>
              </a:ext>
            </a:extLst>
          </p:cNvPr>
          <p:cNvSpPr txBox="1"/>
          <p:nvPr/>
        </p:nvSpPr>
        <p:spPr>
          <a:xfrm>
            <a:off x="517867" y="1640897"/>
            <a:ext cx="2622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 err="1"/>
              <a:t>Từ</a:t>
            </a:r>
            <a:r>
              <a:rPr lang="en-US" sz="2400" b="1" u="sng" dirty="0"/>
              <a:t> </a:t>
            </a:r>
            <a:r>
              <a:rPr lang="en-US" sz="2400" b="1" u="sng" dirty="0" err="1"/>
              <a:t>điển</a:t>
            </a:r>
            <a:r>
              <a:rPr lang="en-US" sz="2400" b="1" u="sng" dirty="0"/>
              <a:t> </a:t>
            </a:r>
            <a:r>
              <a:rPr lang="en-US" sz="2400" b="1" u="sng" dirty="0" err="1"/>
              <a:t>dữ</a:t>
            </a:r>
            <a:r>
              <a:rPr lang="en-US" sz="2400" b="1" u="sng" dirty="0"/>
              <a:t> </a:t>
            </a:r>
            <a:r>
              <a:rPr lang="en-US" sz="2400" b="1" u="sng" dirty="0" err="1"/>
              <a:t>liệu</a:t>
            </a:r>
            <a:r>
              <a:rPr lang="en-US" sz="2400" b="1" u="sng" dirty="0"/>
              <a:t>:</a:t>
            </a:r>
            <a:endParaRPr lang="en-US" sz="2400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9983B4-24E4-B779-3C72-554972BC2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89" y="3528024"/>
            <a:ext cx="10494191" cy="33299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2D5B0E-6AA2-488B-EC68-1CD6456724C9}"/>
              </a:ext>
            </a:extLst>
          </p:cNvPr>
          <p:cNvSpPr txBox="1"/>
          <p:nvPr/>
        </p:nvSpPr>
        <p:spPr>
          <a:xfrm>
            <a:off x="436679" y="267793"/>
            <a:ext cx="9636067" cy="3550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Biến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mục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tiêu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:</a:t>
            </a:r>
            <a:r>
              <a:rPr lang="vi-VN" sz="2000" b="1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 </a:t>
            </a:r>
            <a:r>
              <a:rPr lang="vi-VN" sz="200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Survived: 0 = Không, 1 = Có</a:t>
            </a:r>
            <a:endParaRPr lang="en-US" sz="2000" dirty="0">
              <a:solidFill>
                <a:schemeClr val="bg2">
                  <a:lumMod val="10000"/>
                </a:schemeClr>
              </a:solidFill>
              <a:effectLst/>
              <a:latin typeface="+mj-lt"/>
            </a:endParaRPr>
          </a:p>
          <a:p>
            <a:endParaRPr lang="en-US" sz="2000" dirty="0"/>
          </a:p>
          <a:p>
            <a:r>
              <a:rPr lang="en-US" sz="2000" b="1" dirty="0"/>
              <a:t>Các </a:t>
            </a:r>
            <a:r>
              <a:rPr lang="en-US" sz="2000" b="1" dirty="0" err="1"/>
              <a:t>đặc</a:t>
            </a:r>
            <a:r>
              <a:rPr lang="en-US" sz="2000" b="1" dirty="0"/>
              <a:t> </a:t>
            </a:r>
            <a:r>
              <a:rPr lang="en-US" sz="2000" b="1" dirty="0" err="1"/>
              <a:t>trưng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trọng</a:t>
            </a:r>
            <a:r>
              <a:rPr lang="en-US" sz="2000" b="1" dirty="0"/>
              <a:t>:</a:t>
            </a:r>
          </a:p>
          <a:p>
            <a:r>
              <a:rPr lang="vi-VN" sz="2000" b="1" dirty="0"/>
              <a:t>- pclass: </a:t>
            </a:r>
            <a:r>
              <a:rPr lang="vi-VN" sz="2000" dirty="0"/>
              <a:t>vé hạng nhấ</a:t>
            </a:r>
            <a:r>
              <a:rPr lang="en-US" sz="2000" dirty="0"/>
              <a:t>t</a:t>
            </a:r>
            <a:r>
              <a:rPr lang="vi-VN" sz="2000" dirty="0"/>
              <a:t>, vé hạng hai, vé hạng b</a:t>
            </a:r>
            <a:r>
              <a:rPr lang="en-US" sz="2000" dirty="0"/>
              <a:t>a</a:t>
            </a:r>
            <a:br>
              <a:rPr lang="vi-VN" sz="2000" dirty="0"/>
            </a:br>
            <a:endParaRPr lang="vi-VN" sz="2000" dirty="0"/>
          </a:p>
          <a:p>
            <a:r>
              <a:rPr lang="vi-VN" sz="2000" b="1" dirty="0"/>
              <a:t>- sibsp</a:t>
            </a:r>
            <a:r>
              <a:rPr lang="en-US" sz="2000" b="1" dirty="0"/>
              <a:t>/parch</a:t>
            </a:r>
            <a:r>
              <a:rPr lang="vi-VN" sz="2000" b="1" dirty="0"/>
              <a:t>:</a:t>
            </a:r>
            <a:r>
              <a:rPr lang="en-US" sz="2000" b="1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br>
              <a:rPr lang="vi-VN" sz="2000" dirty="0"/>
            </a:br>
            <a:endParaRPr lang="vi-VN" sz="2000" dirty="0"/>
          </a:p>
          <a:p>
            <a:r>
              <a:rPr lang="vi-VN" sz="2000" b="1" dirty="0"/>
              <a:t>- cabin: </a:t>
            </a:r>
            <a:r>
              <a:rPr lang="vi-VN" sz="2000" dirty="0"/>
              <a:t>Số của cabin</a:t>
            </a:r>
            <a:br>
              <a:rPr lang="vi-VN" sz="2000" dirty="0"/>
            </a:br>
            <a:endParaRPr lang="vi-VN" sz="2000" dirty="0"/>
          </a:p>
          <a:p>
            <a:r>
              <a:rPr lang="vi-VN" sz="2000" b="1" dirty="0"/>
              <a:t>- embarked: </a:t>
            </a:r>
            <a:r>
              <a:rPr lang="vi-VN" sz="2000" dirty="0"/>
              <a:t>Cảng C = Cherbourg, Q = Queenstown, S = Southampton</a:t>
            </a:r>
          </a:p>
          <a:p>
            <a:endParaRPr lang="vi-VN" sz="2000" dirty="0"/>
          </a:p>
          <a:p>
            <a:pPr algn="ctr">
              <a:lnSpc>
                <a:spcPts val="1425"/>
              </a:lnSpc>
            </a:pPr>
            <a:endParaRPr lang="vi-VN" sz="2000" dirty="0">
              <a:solidFill>
                <a:schemeClr val="bg2">
                  <a:lumMod val="1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2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0"/>
      <p:bldP spid="15" grpId="0"/>
      <p:bldP spid="15" grpId="1"/>
      <p:bldP spid="17" grpId="0"/>
      <p:bldP spid="17" grpId="1"/>
      <p:bldP spid="27" grpId="0"/>
      <p:bldP spid="27" grpId="1"/>
      <p:bldP spid="28" grpId="0"/>
      <p:bldP spid="28" grpId="2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6A994-9A8C-DD2D-716B-DB9BE5BC8596}"/>
              </a:ext>
            </a:extLst>
          </p:cNvPr>
          <p:cNvSpPr txBox="1"/>
          <p:nvPr/>
        </p:nvSpPr>
        <p:spPr>
          <a:xfrm>
            <a:off x="482600" y="742434"/>
            <a:ext cx="718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Trực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tập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dễ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sát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518E7-E937-A410-675F-80764041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15" y="1421673"/>
            <a:ext cx="4927601" cy="3496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5DD8A-CE0F-B702-0E85-B93CF8D9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421673"/>
            <a:ext cx="4976687" cy="3496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4F481-D9A9-FE3A-8692-A6470C60A017}"/>
              </a:ext>
            </a:extLst>
          </p:cNvPr>
          <p:cNvSpPr txBox="1"/>
          <p:nvPr/>
        </p:nvSpPr>
        <p:spPr>
          <a:xfrm>
            <a:off x="1025638" y="5271227"/>
            <a:ext cx="1014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Cả</a:t>
            </a:r>
            <a:r>
              <a:rPr lang="en-US" sz="2800" b="1" dirty="0"/>
              <a:t> 2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thấy</a:t>
            </a:r>
            <a:r>
              <a:rPr lang="en-US" sz="2800" b="1" dirty="0"/>
              <a:t>:</a:t>
            </a:r>
          </a:p>
          <a:p>
            <a:pPr algn="ctr"/>
            <a:r>
              <a:rPr lang="en-US" sz="2800" dirty="0"/>
              <a:t>-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b="1" dirty="0" err="1"/>
              <a:t>đi</a:t>
            </a:r>
            <a:r>
              <a:rPr lang="en-US" sz="2800" b="1" dirty="0"/>
              <a:t> </a:t>
            </a:r>
            <a:r>
              <a:rPr lang="en-US" sz="2800" b="1" dirty="0" err="1"/>
              <a:t>cùng</a:t>
            </a:r>
            <a:r>
              <a:rPr lang="en-US" sz="2800" b="1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đình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b="1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sốt</a:t>
            </a:r>
            <a:r>
              <a:rPr lang="en-US" sz="2800" dirty="0"/>
              <a:t> </a:t>
            </a:r>
            <a:r>
              <a:rPr lang="en-US" sz="2800" b="1" dirty="0" err="1"/>
              <a:t>cao</a:t>
            </a:r>
            <a:r>
              <a:rPr lang="en-US" sz="2800" dirty="0"/>
              <a:t> </a:t>
            </a:r>
            <a:r>
              <a:rPr lang="en-US" sz="2800" b="1" dirty="0" err="1"/>
              <a:t>hơn</a:t>
            </a:r>
            <a:r>
              <a:rPr lang="en-US" sz="2800" b="1" dirty="0"/>
              <a:t>.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b="1" dirty="0" err="1"/>
              <a:t>đi</a:t>
            </a:r>
            <a:r>
              <a:rPr lang="en-US" sz="2800" b="1" dirty="0"/>
              <a:t>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mình</a:t>
            </a:r>
            <a:r>
              <a:rPr lang="en-US" sz="2800" b="1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b="1" dirty="0" err="1"/>
              <a:t>sống</a:t>
            </a:r>
            <a:r>
              <a:rPr lang="en-US" sz="2800" dirty="0"/>
              <a:t> </a:t>
            </a:r>
            <a:r>
              <a:rPr lang="en-US" sz="2800" dirty="0" err="1"/>
              <a:t>sốt</a:t>
            </a:r>
            <a:r>
              <a:rPr lang="en-US" sz="2800" dirty="0"/>
              <a:t> </a:t>
            </a:r>
            <a:r>
              <a:rPr lang="en-US" sz="2800" b="1" dirty="0" err="1"/>
              <a:t>thấp</a:t>
            </a:r>
            <a:r>
              <a:rPr lang="en-US" sz="2800" b="1" dirty="0"/>
              <a:t> </a:t>
            </a:r>
            <a:r>
              <a:rPr lang="en-US" sz="2800" b="1" dirty="0" err="1"/>
              <a:t>hơn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0813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1D5D9-E4FC-5887-BA6B-84AA24AD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21674"/>
            <a:ext cx="4982249" cy="349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27EEB-AFBC-06DF-C4E8-905E6BF735EF}"/>
              </a:ext>
            </a:extLst>
          </p:cNvPr>
          <p:cNvSpPr txBox="1"/>
          <p:nvPr/>
        </p:nvSpPr>
        <p:spPr>
          <a:xfrm>
            <a:off x="482600" y="742434"/>
            <a:ext cx="718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Trực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tập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dễ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sát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836F3-FACB-9DA0-F776-7278675D8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1674"/>
            <a:ext cx="4982249" cy="3496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33057-96B7-DF08-B214-B9CF308EBAB5}"/>
              </a:ext>
            </a:extLst>
          </p:cNvPr>
          <p:cNvSpPr txBox="1"/>
          <p:nvPr/>
        </p:nvSpPr>
        <p:spPr>
          <a:xfrm>
            <a:off x="1848977" y="5271227"/>
            <a:ext cx="8494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Cả</a:t>
            </a:r>
            <a:r>
              <a:rPr lang="en-US" sz="2800" b="1" dirty="0"/>
              <a:t> 2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thấy</a:t>
            </a:r>
            <a:r>
              <a:rPr lang="en-US" sz="2800" b="1" dirty="0"/>
              <a:t>:</a:t>
            </a:r>
          </a:p>
          <a:p>
            <a:pPr algn="ctr"/>
            <a:r>
              <a:rPr lang="en-US" sz="2800" dirty="0"/>
              <a:t>-</a:t>
            </a:r>
            <a:r>
              <a:rPr lang="en-US" sz="2800" b="1" dirty="0"/>
              <a:t> </a:t>
            </a:r>
            <a:r>
              <a:rPr lang="en-US" sz="2800" b="1" dirty="0" err="1"/>
              <a:t>Hạng</a:t>
            </a:r>
            <a:r>
              <a:rPr lang="en-US" sz="2800" b="1" dirty="0"/>
              <a:t> </a:t>
            </a:r>
            <a:r>
              <a:rPr lang="en-US" sz="2800" b="1" dirty="0" err="1"/>
              <a:t>vé</a:t>
            </a:r>
            <a:r>
              <a:rPr lang="en-US" sz="2800" b="1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b="1" dirty="0" err="1"/>
              <a:t>sống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.</a:t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tàu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b="1" dirty="0" err="1"/>
              <a:t>cảng</a:t>
            </a:r>
            <a:r>
              <a:rPr lang="en-US" sz="2800" b="1" dirty="0"/>
              <a:t> C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r>
              <a:rPr lang="en-US" sz="2800" dirty="0"/>
              <a:t> </a:t>
            </a:r>
            <a:r>
              <a:rPr lang="en-US" sz="2800" b="1" dirty="0" err="1"/>
              <a:t>sống</a:t>
            </a:r>
            <a:r>
              <a:rPr lang="en-US" sz="2800" b="1" dirty="0"/>
              <a:t> </a:t>
            </a:r>
            <a:r>
              <a:rPr lang="en-US" sz="2800" b="1" dirty="0" err="1"/>
              <a:t>hơn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5004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B31746-019D-E8F5-FF7F-1E2C4C5FAE35}"/>
              </a:ext>
            </a:extLst>
          </p:cNvPr>
          <p:cNvSpPr txBox="1"/>
          <p:nvPr/>
        </p:nvSpPr>
        <p:spPr>
          <a:xfrm>
            <a:off x="482600" y="742434"/>
            <a:ext cx="718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Trực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tập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dễ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sát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65E2-AFE6-6EE5-9399-3ACDE6E0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25141"/>
            <a:ext cx="7003032" cy="5017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2CF032-02F9-EA5A-57F5-D43EFCF42CA0}"/>
              </a:ext>
            </a:extLst>
          </p:cNvPr>
          <p:cNvSpPr txBox="1"/>
          <p:nvPr/>
        </p:nvSpPr>
        <p:spPr>
          <a:xfrm>
            <a:off x="7670800" y="1671653"/>
            <a:ext cx="4038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Tuy </a:t>
            </a:r>
            <a:r>
              <a:rPr lang="en-US" sz="3200" b="1" dirty="0" err="1"/>
              <a:t>nhiên</a:t>
            </a:r>
            <a:r>
              <a:rPr lang="en-US" sz="3200" b="1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b="1" dirty="0" err="1"/>
              <a:t>không</a:t>
            </a:r>
            <a:r>
              <a:rPr lang="en-US" sz="3200" b="1" dirty="0"/>
              <a:t> </a:t>
            </a:r>
            <a:r>
              <a:rPr lang="en-US" sz="3200" b="1" dirty="0" err="1"/>
              <a:t>mạnh</a:t>
            </a:r>
            <a:r>
              <a:rPr lang="en-US" sz="3200" b="1" dirty="0"/>
              <a:t> </a:t>
            </a:r>
            <a:r>
              <a:rPr lang="en-US" sz="3200" b="1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vi-VN" sz="3200" dirty="0"/>
              <a:t>Tỷ lệ sống sót của </a:t>
            </a:r>
            <a:r>
              <a:rPr lang="vi-VN" sz="3200" b="1" dirty="0"/>
              <a:t>Phụ nữ cao hơn nhiều so với Nam giới</a:t>
            </a:r>
            <a:r>
              <a:rPr lang="vi-VN" sz="3200" dirty="0"/>
              <a:t> (khoảng 74% so với 19%).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A20AE-C817-7B17-3976-922A3DE049D4}"/>
              </a:ext>
            </a:extLst>
          </p:cNvPr>
          <p:cNvSpPr txBox="1"/>
          <p:nvPr/>
        </p:nvSpPr>
        <p:spPr>
          <a:xfrm>
            <a:off x="482600" y="742434"/>
            <a:ext cx="718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Trực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r>
              <a:rPr lang="en-US" sz="3200" b="1" dirty="0"/>
              <a:t> </a:t>
            </a:r>
            <a:r>
              <a:rPr lang="en-US" sz="3200" b="1" dirty="0" err="1"/>
              <a:t>tập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r>
              <a:rPr lang="en-US" sz="3200" b="1" dirty="0"/>
              <a:t> </a:t>
            </a:r>
            <a:r>
              <a:rPr lang="en-US" sz="3200" b="1" dirty="0" err="1"/>
              <a:t>trị</a:t>
            </a:r>
            <a:r>
              <a:rPr lang="en-US" sz="3200" b="1" dirty="0"/>
              <a:t> </a:t>
            </a:r>
            <a:r>
              <a:rPr lang="en-US" sz="3200" b="1" dirty="0" err="1"/>
              <a:t>bị</a:t>
            </a:r>
            <a:r>
              <a:rPr lang="en-US" sz="3200" b="1" dirty="0"/>
              <a:t> </a:t>
            </a:r>
            <a:r>
              <a:rPr lang="en-US" sz="3200" b="1" dirty="0" err="1"/>
              <a:t>thiếu</a:t>
            </a:r>
            <a:r>
              <a:rPr lang="en-US" sz="3200" b="1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9B751B-427C-1415-95F8-CBB1DEA2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425141"/>
            <a:ext cx="5347264" cy="3764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D80F0A-AF67-32AD-F559-C93A6286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38" y="1421822"/>
            <a:ext cx="5332049" cy="3764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7DD585-3483-8052-EF74-408718D72C6B}"/>
              </a:ext>
            </a:extLst>
          </p:cNvPr>
          <p:cNvSpPr txBox="1"/>
          <p:nvPr/>
        </p:nvSpPr>
        <p:spPr>
          <a:xfrm>
            <a:off x="2838313" y="5307318"/>
            <a:ext cx="6515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Cả</a:t>
            </a:r>
            <a:r>
              <a:rPr lang="en-US" sz="2800" b="1" dirty="0"/>
              <a:t> 2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thấy</a:t>
            </a:r>
            <a:r>
              <a:rPr lang="en-US" sz="2800" b="1" dirty="0"/>
              <a:t>:</a:t>
            </a:r>
          </a:p>
          <a:p>
            <a:pPr marL="457200" indent="-457200" algn="ctr">
              <a:buFontTx/>
              <a:buChar char="-"/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b="1" dirty="0"/>
              <a:t>177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 err="1"/>
              <a:t>thiếu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b="1" dirty="0"/>
              <a:t>Age</a:t>
            </a:r>
          </a:p>
          <a:p>
            <a:pPr marL="457200" indent="-457200" algn="ctr">
              <a:buFontTx/>
              <a:buChar char="-"/>
            </a:pPr>
            <a:r>
              <a:rPr lang="en-US" sz="2800" dirty="0" err="1"/>
              <a:t>Có</a:t>
            </a:r>
            <a:r>
              <a:rPr lang="en-US" sz="2800" b="1" dirty="0"/>
              <a:t> 687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 err="1"/>
              <a:t>thiếu</a:t>
            </a:r>
            <a:r>
              <a:rPr lang="en-US" sz="2800" b="1" dirty="0"/>
              <a:t> </a:t>
            </a:r>
            <a:r>
              <a:rPr lang="en-US" sz="2800" dirty="0" err="1"/>
              <a:t>trong</a:t>
            </a:r>
            <a:r>
              <a:rPr lang="en-US" sz="2800" b="1" dirty="0"/>
              <a:t> </a:t>
            </a:r>
            <a:r>
              <a:rPr lang="en-US" sz="2800" dirty="0" err="1"/>
              <a:t>biến</a:t>
            </a:r>
            <a:r>
              <a:rPr lang="en-US" sz="2800" b="1" dirty="0"/>
              <a:t> Cabin</a:t>
            </a:r>
          </a:p>
        </p:txBody>
      </p:sp>
    </p:spTree>
    <p:extLst>
      <p:ext uri="{BB962C8B-B14F-4D97-AF65-F5344CB8AC3E}">
        <p14:creationId xmlns:p14="http://schemas.microsoft.com/office/powerpoint/2010/main" val="17643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FEFBF2-7854-CA62-4595-C8F452F4B0E0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Tiền</a:t>
            </a:r>
            <a:r>
              <a:rPr lang="en-US" sz="3200" b="1" dirty="0"/>
              <a:t> </a:t>
            </a:r>
            <a:r>
              <a:rPr lang="en-US" sz="3200" b="1" dirty="0" err="1"/>
              <a:t>xử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Feature Engineering: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6AC83-8B5C-1C73-9CD4-72963184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7" y="2286179"/>
            <a:ext cx="4165771" cy="1883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CDF34-A70D-64C5-E6C5-503E493F8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7" y="4169192"/>
            <a:ext cx="4165771" cy="2653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62274-6467-62E3-BD71-BCC809CB92FB}"/>
              </a:ext>
            </a:extLst>
          </p:cNvPr>
          <p:cNvSpPr txBox="1"/>
          <p:nvPr/>
        </p:nvSpPr>
        <p:spPr>
          <a:xfrm>
            <a:off x="850900" y="1327209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Name(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Labels Encoding):</a:t>
            </a:r>
            <a:br>
              <a:rPr lang="en-US" dirty="0"/>
            </a:b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xưng</a:t>
            </a:r>
            <a:r>
              <a:rPr lang="en-US" b="1" dirty="0"/>
              <a:t> </a:t>
            </a:r>
            <a:r>
              <a:rPr lang="en-US" b="1" dirty="0" err="1"/>
              <a:t>hô</a:t>
            </a:r>
            <a:r>
              <a:rPr lang="en-US" b="1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:</a:t>
            </a:r>
          </a:p>
          <a:p>
            <a:r>
              <a:rPr lang="en-US" b="1" dirty="0" err="1"/>
              <a:t>Mr</a:t>
            </a:r>
            <a:r>
              <a:rPr lang="en-US" b="1" dirty="0"/>
              <a:t> = 0, Miss = 1, </a:t>
            </a:r>
            <a:r>
              <a:rPr lang="en-US" b="1" dirty="0" err="1"/>
              <a:t>Mrs</a:t>
            </a:r>
            <a:r>
              <a:rPr lang="en-US" b="1" dirty="0"/>
              <a:t> = 2, Others =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89B66C-C053-A483-F887-022EA166E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2269220"/>
            <a:ext cx="6504558" cy="45887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08DE0C-1193-2A8B-29B5-B87C908FB459}"/>
              </a:ext>
            </a:extLst>
          </p:cNvPr>
          <p:cNvSpPr txBox="1"/>
          <p:nvPr/>
        </p:nvSpPr>
        <p:spPr>
          <a:xfrm>
            <a:off x="322593" y="3429000"/>
            <a:ext cx="47773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Biểu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đồ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khẳng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định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lại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về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độ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mạnh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của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biến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Giới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tính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’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khi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đa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phần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tử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vong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thuộc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Mr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đàn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ông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61FF7-2EE2-384B-F668-2AC6B3DD0372}"/>
              </a:ext>
            </a:extLst>
          </p:cNvPr>
          <p:cNvSpPr txBox="1"/>
          <p:nvPr/>
        </p:nvSpPr>
        <p:spPr>
          <a:xfrm>
            <a:off x="850900" y="1308528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Labels Encoding):</a:t>
            </a:r>
            <a:br>
              <a:rPr lang="en-US" dirty="0"/>
            </a:b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r>
              <a:rPr lang="en-US" b="1" dirty="0"/>
              <a:t>Male = 0, Female =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65E0C9-21ED-BB05-E83C-79478DA53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43" y="2254877"/>
            <a:ext cx="11916916" cy="45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65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3" grpId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F923A9-454A-5721-D181-637D79E28AC8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Tiền</a:t>
            </a:r>
            <a:r>
              <a:rPr lang="en-US" sz="3200" b="1" dirty="0"/>
              <a:t> </a:t>
            </a:r>
            <a:r>
              <a:rPr lang="en-US" sz="3200" b="1" dirty="0" err="1"/>
              <a:t>xử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Feature Engineering: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1118C-19A3-A06C-21AC-977B137CFADC}"/>
              </a:ext>
            </a:extLst>
          </p:cNvPr>
          <p:cNvSpPr txBox="1"/>
          <p:nvPr/>
        </p:nvSpPr>
        <p:spPr>
          <a:xfrm>
            <a:off x="482600" y="1327209"/>
            <a:ext cx="937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 err="1"/>
              <a:t>Xử</a:t>
            </a:r>
            <a:r>
              <a:rPr lang="en-US" sz="2400" u="sng" dirty="0"/>
              <a:t> </a:t>
            </a:r>
            <a:r>
              <a:rPr lang="en-US" sz="2400" u="sng" dirty="0" err="1"/>
              <a:t>lý</a:t>
            </a:r>
            <a:r>
              <a:rPr lang="en-US" sz="2400" u="sng" dirty="0"/>
              <a:t> </a:t>
            </a:r>
            <a:r>
              <a:rPr lang="en-US" sz="2400" u="sng" dirty="0" err="1"/>
              <a:t>giá</a:t>
            </a:r>
            <a:r>
              <a:rPr lang="en-US" sz="2400" u="sng" dirty="0"/>
              <a:t> </a:t>
            </a:r>
            <a:r>
              <a:rPr lang="en-US" sz="2400" u="sng" dirty="0" err="1"/>
              <a:t>trị</a:t>
            </a:r>
            <a:r>
              <a:rPr lang="en-US" sz="2400" u="sng" dirty="0"/>
              <a:t> </a:t>
            </a:r>
            <a:r>
              <a:rPr lang="en-US" sz="2400" u="sng" dirty="0" err="1"/>
              <a:t>thiếu</a:t>
            </a:r>
            <a:r>
              <a:rPr lang="en-US" sz="2400" u="sng" dirty="0"/>
              <a:t> ‘Age’:</a:t>
            </a:r>
          </a:p>
          <a:p>
            <a:r>
              <a:rPr lang="en-US" sz="2400" dirty="0" err="1"/>
              <a:t>Lắp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features ‘title’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median </a:t>
            </a:r>
            <a:r>
              <a:rPr lang="en-US" sz="2400" dirty="0" err="1"/>
              <a:t>của</a:t>
            </a:r>
            <a:r>
              <a:rPr lang="en-US" sz="2400" dirty="0"/>
              <a:t> ‘age’ </a:t>
            </a:r>
            <a:r>
              <a:rPr lang="en-US" sz="2400" dirty="0" err="1"/>
              <a:t>thuộc</a:t>
            </a:r>
            <a:r>
              <a:rPr lang="en-US" sz="2400" dirty="0"/>
              <a:t> ‘title’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7CA01-68DE-AB0D-A01E-01B7EC2A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27" y="2527538"/>
            <a:ext cx="7140345" cy="4140200"/>
          </a:xfrm>
          <a:prstGeom prst="rect">
            <a:avLst/>
          </a:prstGeom>
        </p:spPr>
      </p:pic>
      <p:pic>
        <p:nvPicPr>
          <p:cNvPr id="9" name="Picture 8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02115DD-A95C-2B93-1C49-517B60D22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3" y="4021056"/>
            <a:ext cx="11545011" cy="2646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449320-7E64-2CF9-F7F0-4564AE14391C}"/>
              </a:ext>
            </a:extLst>
          </p:cNvPr>
          <p:cNvSpPr txBox="1"/>
          <p:nvPr/>
        </p:nvSpPr>
        <p:spPr>
          <a:xfrm>
            <a:off x="482600" y="2512148"/>
            <a:ext cx="937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Phần lớn hành khách trên tàu Titanic thuộc nhóm tuổi từ 20 đến 30. Và điều này nghe có hơi mẫu thuẫn, nhưng cũng ở độ tuổi này cũng có tỷ lệ tử vong cao VÀ tỷ lệ sống sót cao.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AE45F-7401-F6B6-F6EF-0BB926839070}"/>
              </a:ext>
            </a:extLst>
          </p:cNvPr>
          <p:cNvSpPr txBox="1"/>
          <p:nvPr/>
        </p:nvSpPr>
        <p:spPr>
          <a:xfrm>
            <a:off x="482600" y="1297233"/>
            <a:ext cx="10731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u="sng" dirty="0">
                <a:solidFill>
                  <a:schemeClr val="bg2">
                    <a:lumMod val="10000"/>
                  </a:schemeClr>
                </a:solidFill>
                <a:effectLst/>
              </a:rPr>
              <a:t>Feature engineering </a:t>
            </a: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  <a:effectLst/>
              </a:rPr>
              <a:t>cho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  <a:effectLst/>
              </a:rPr>
              <a:t>biến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  <a:effectLst/>
              </a:rPr>
              <a:t> ‘Age’:</a:t>
            </a:r>
          </a:p>
          <a:p>
            <a:pPr>
              <a:buNone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</a:rPr>
              <a:t>giá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</a:rPr>
              <a:t>trị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tuổi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</a:rPr>
              <a:t>hiện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</a:rPr>
              <a:t>tại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</a:rPr>
              <a:t>là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biến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liên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tục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effectLst/>
              </a:rPr>
              <a:t>có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giá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trị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khác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nhau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</a:rPr>
              <a:t>.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Vì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vậy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chia ‘Age’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3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nhóm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sau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  <a:effectLst/>
              </a:rPr>
              <a:t>Tr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ẻ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em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(0):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dưới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16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trẻ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(1):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16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đến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26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người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lớn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(2):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26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đến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36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trung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niên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(3):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36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đến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cao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(4):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62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tuổi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trở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lên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1BA4D-2869-2452-440E-B1A63D76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446" y="4383581"/>
            <a:ext cx="8045807" cy="23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0" grpId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AAA9D6-EDF8-86AC-9D49-9E79EEDCE459}"/>
              </a:ext>
            </a:extLst>
          </p:cNvPr>
          <p:cNvSpPr txBox="1"/>
          <p:nvPr/>
        </p:nvSpPr>
        <p:spPr>
          <a:xfrm>
            <a:off x="482600" y="742434"/>
            <a:ext cx="8712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Tiền</a:t>
            </a:r>
            <a:r>
              <a:rPr lang="en-US" sz="3200" b="1" dirty="0"/>
              <a:t> </a:t>
            </a:r>
            <a:r>
              <a:rPr lang="en-US" sz="3200" b="1" dirty="0" err="1"/>
              <a:t>xử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Feature Engineering: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05855-EDFE-6B3F-587D-D50BBAB21AB2}"/>
              </a:ext>
            </a:extLst>
          </p:cNvPr>
          <p:cNvSpPr txBox="1"/>
          <p:nvPr/>
        </p:nvSpPr>
        <p:spPr>
          <a:xfrm>
            <a:off x="482600" y="2901679"/>
            <a:ext cx="2857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u="sng" dirty="0" err="1">
                <a:solidFill>
                  <a:schemeClr val="bg2">
                    <a:lumMod val="10000"/>
                  </a:schemeClr>
                </a:solidFill>
                <a:effectLst/>
              </a:rPr>
              <a:t>Biến</a:t>
            </a:r>
            <a:r>
              <a:rPr lang="en-US" sz="2400" u="sng" dirty="0">
                <a:solidFill>
                  <a:schemeClr val="bg2">
                    <a:lumMod val="10000"/>
                  </a:schemeClr>
                </a:solidFill>
              </a:rPr>
              <a:t> Embark:</a:t>
            </a:r>
          </a:p>
          <a:p>
            <a:pPr algn="just">
              <a:buNone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hơn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50%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vé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1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class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thuộc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cảng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S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vì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vậy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ta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sẽ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thay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giá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trị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thiếu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Embarked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thành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cảng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S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luôn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51D05-4CBF-9BD5-4D9E-F82915F6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610" y="1758898"/>
            <a:ext cx="8097380" cy="4963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3C158-73A8-EF52-5A5E-F3E40A9A9074}"/>
              </a:ext>
            </a:extLst>
          </p:cNvPr>
          <p:cNvSpPr txBox="1"/>
          <p:nvPr/>
        </p:nvSpPr>
        <p:spPr>
          <a:xfrm>
            <a:off x="482600" y="1421946"/>
            <a:ext cx="981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Sau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đó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lại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dùng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labels encoding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chuyển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embarked S = 0, C = 1, Q =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62BBA6-155E-09C4-DEA8-9407FADC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49" y="2220563"/>
            <a:ext cx="9713707" cy="43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1052</Words>
  <Application>Microsoft Office PowerPoint</Application>
  <PresentationFormat>Widescreen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Bahnschrift SemiBold SemiConden</vt:lpstr>
      <vt:lpstr>Bierstadt</vt:lpstr>
      <vt:lpstr>Courier New</vt:lpstr>
      <vt:lpstr>Neue Haas Grotesk Text Pro</vt:lpstr>
      <vt:lpstr>GestaltVTI</vt:lpstr>
      <vt:lpstr>The Titanic: ML From Disaster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vì đã lắng nghe bài thuyết trình của nhóm 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Châu Hải Đăng</dc:creator>
  <cp:lastModifiedBy>Châu Hải Đăng</cp:lastModifiedBy>
  <cp:revision>1</cp:revision>
  <dcterms:created xsi:type="dcterms:W3CDTF">2025-10-10T12:04:11Z</dcterms:created>
  <dcterms:modified xsi:type="dcterms:W3CDTF">2025-10-10T15:46:21Z</dcterms:modified>
</cp:coreProperties>
</file>