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7.xml"/><Relationship Id="rId22" Type="http://schemas.openxmlformats.org/officeDocument/2006/relationships/font" Target="fonts/Merriweather-italic.fntdata"/><Relationship Id="rId10" Type="http://schemas.openxmlformats.org/officeDocument/2006/relationships/slide" Target="slides/slide6.xml"/><Relationship Id="rId21" Type="http://schemas.openxmlformats.org/officeDocument/2006/relationships/font" Target="fonts/Merriweather-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Finn</a:t>
            </a:r>
            <a:endParaRPr/>
          </a:p>
          <a:p>
            <a:pPr indent="0" lvl="0" marL="0">
              <a:spcBef>
                <a:spcPts val="0"/>
              </a:spcBef>
              <a:spcAft>
                <a:spcPts val="0"/>
              </a:spcAft>
              <a:buNone/>
            </a:pPr>
            <a:r>
              <a:t/>
            </a:r>
            <a:endParaRPr/>
          </a:p>
          <a:p>
            <a:pPr indent="0" lvl="0" marL="0">
              <a:spcBef>
                <a:spcPts val="0"/>
              </a:spcBef>
              <a:spcAft>
                <a:spcPts val="0"/>
              </a:spcAft>
              <a:buNone/>
            </a:pPr>
            <a:r>
              <a:rPr lang="en-GB"/>
              <a:t>This is RoboTour. RoboTour is a multi-purpose assistive robot tailored to museum visitors. Our mission is to provide a dynamic cultural experience for museum visitors through 2 unique value propositions:</a:t>
            </a:r>
            <a:endParaRPr/>
          </a:p>
          <a:p>
            <a:pPr indent="-298450" lvl="0" marL="457200" rtl="0">
              <a:spcBef>
                <a:spcPts val="0"/>
              </a:spcBef>
              <a:spcAft>
                <a:spcPts val="0"/>
              </a:spcAft>
              <a:buSzPts val="1100"/>
              <a:buAutoNum type="arabicPeriod"/>
            </a:pPr>
            <a:r>
              <a:rPr lang="en-GB"/>
              <a:t>Robot guiding assistance, for example, RoboTour take me to the newest painting. Where is the Picasso painting. Take me to the toilet?</a:t>
            </a:r>
            <a:endParaRPr/>
          </a:p>
          <a:p>
            <a:pPr indent="-298450" lvl="0" marL="457200">
              <a:spcBef>
                <a:spcPts val="0"/>
              </a:spcBef>
              <a:spcAft>
                <a:spcPts val="0"/>
              </a:spcAft>
              <a:buSzPts val="1100"/>
              <a:buAutoNum type="arabicPeriod"/>
            </a:pPr>
            <a:r>
              <a:rPr lang="en-GB"/>
              <a:t>Elimination of language barriers, RoboTour is a walking tour-guide which provides multi-language support. RoboTour will take </a:t>
            </a:r>
            <a:r>
              <a:rPr b="1" lang="en-GB"/>
              <a:t>you </a:t>
            </a:r>
            <a:r>
              <a:rPr lang="en-GB"/>
              <a:t>to the exhibitions that </a:t>
            </a:r>
            <a:r>
              <a:rPr b="1" lang="en-GB"/>
              <a:t>you </a:t>
            </a:r>
            <a:r>
              <a:rPr lang="en-GB"/>
              <a:t>want to see and in </a:t>
            </a:r>
            <a:r>
              <a:rPr b="1" lang="en-GB"/>
              <a:t>your primary </a:t>
            </a:r>
            <a:r>
              <a:rPr lang="en-GB"/>
              <a:t>language.</a:t>
            </a:r>
            <a:endParaRPr/>
          </a:p>
          <a:p>
            <a:pPr indent="0" lvl="0" marL="0">
              <a:spcBef>
                <a:spcPts val="0"/>
              </a:spcBef>
              <a:spcAft>
                <a:spcPts val="0"/>
              </a:spcAft>
              <a:buNone/>
            </a:pPr>
            <a:r>
              <a:t/>
            </a:r>
            <a:endParaRPr/>
          </a:p>
          <a:p>
            <a:pPr indent="0" lvl="0" marL="0">
              <a:spcBef>
                <a:spcPts val="0"/>
              </a:spcBef>
              <a:spcAft>
                <a:spcPts val="0"/>
              </a:spcAft>
              <a:buNone/>
            </a:pPr>
            <a:r>
              <a:rPr lang="en-GB"/>
              <a:t>As outlined in our project plan, we have achieved 4 key milestones for demo 1: Basic Robot Building, App-to-Robot Communication, Basic UI Designs, and Basic Collision Avoidance.</a:t>
            </a:r>
            <a:endParaRPr/>
          </a:p>
          <a:p>
            <a:pPr indent="0" lvl="0" marL="0">
              <a:spcBef>
                <a:spcPts val="0"/>
              </a:spcBef>
              <a:spcAft>
                <a:spcPts val="0"/>
              </a:spcAft>
              <a:buNone/>
            </a:pPr>
            <a:r>
              <a:t/>
            </a:r>
            <a:endParaRPr/>
          </a:p>
          <a:p>
            <a:pPr indent="0" lvl="0" marL="0">
              <a:spcBef>
                <a:spcPts val="0"/>
              </a:spcBef>
              <a:spcAft>
                <a:spcPts val="0"/>
              </a:spcAft>
              <a:buNone/>
            </a:pPr>
            <a:r>
              <a:rPr lang="en-GB"/>
              <a:t>For each of these milestone, our members will also talk about what’s next steps.</a:t>
            </a:r>
            <a:endParaRPr/>
          </a:p>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Michal</a:t>
            </a:r>
            <a:endParaRPr/>
          </a:p>
          <a:p>
            <a:pPr indent="0" lvl="0" marL="0">
              <a:spcBef>
                <a:spcPts val="0"/>
              </a:spcBef>
              <a:spcAft>
                <a:spcPts val="0"/>
              </a:spcAft>
              <a:buNone/>
            </a:pPr>
            <a:r>
              <a:rPr lang="en-GB"/>
              <a:t>Main:</a:t>
            </a:r>
            <a:endParaRPr/>
          </a:p>
          <a:p>
            <a:pPr indent="0" lvl="0" marL="0" rtl="0">
              <a:spcBef>
                <a:spcPts val="0"/>
              </a:spcBef>
              <a:spcAft>
                <a:spcPts val="0"/>
              </a:spcAft>
              <a:buNone/>
            </a:pPr>
            <a:r>
              <a:rPr lang="en-GB"/>
              <a:t>Conclusion: We are on schedule to completing tasks because it took us 50 hours/member of work each to get to this point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We would all like to thank you for listening to our demonstration. We would like to invite you to have a look at our current system and would welcome any questions or suggestions you may have.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Physical structure: the robot has 4 wheels, 2 of them are connected to motors, the rest 2 can move independently and are only used for balance and stability. This kind of build allows the robot to rotate in place and, most importantly, move with precision. There is also a motor directly underneath the brick which controls this pointer. The pointer will be used for pointing at exhibits while guiding tourists. Since pointer’s precision is important, the pointing mechanism is built so that no external forces can accidentally move the motor and confuse the robot about the pointer’s position. That’s all about motors, now moving on to sensors - we’ve got a lego ultra-sound sensor for basic collision avoidance and 2 colour sensors for smooth line following. This is our current build, but there are some improvements that can be made to it and Michal will talk about that.</a:t>
            </a:r>
            <a:endParaRPr/>
          </a:p>
          <a:p>
            <a:pPr indent="0" lvl="0" marL="0">
              <a:spcBef>
                <a:spcPts val="0"/>
              </a:spcBef>
              <a:spcAft>
                <a:spcPts val="0"/>
              </a:spcAft>
              <a:buNone/>
            </a:pPr>
            <a:r>
              <a:t/>
            </a:r>
            <a:endParaRPr/>
          </a:p>
          <a:p>
            <a:pPr indent="0" lvl="0" marL="0">
              <a:spcBef>
                <a:spcPts val="0"/>
              </a:spcBef>
              <a:spcAft>
                <a:spcPts val="0"/>
              </a:spcAft>
              <a:buNone/>
            </a:pPr>
            <a:r>
              <a:rPr lang="en-GB"/>
              <a:t>Next Steps - Michal: </a:t>
            </a:r>
            <a:endParaRPr/>
          </a:p>
          <a:p>
            <a:pPr indent="0" lvl="0" marL="0">
              <a:spcBef>
                <a:spcPts val="0"/>
              </a:spcBef>
              <a:spcAft>
                <a:spcPts val="0"/>
              </a:spcAft>
              <a:buNone/>
            </a:pPr>
            <a:r>
              <a:rPr lang="en-GB"/>
              <a:t>account for resources used and remaining: new sensors, etc</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spcBef>
                <a:spcPts val="0"/>
              </a:spcBef>
              <a:spcAft>
                <a:spcPts val="0"/>
              </a:spcAft>
              <a:buSzPts val="1100"/>
              <a:buChar char="-"/>
            </a:pPr>
            <a:r>
              <a:rPr lang="en-GB"/>
              <a:t>Smartphones: </a:t>
            </a:r>
            <a:r>
              <a:rPr b="1" lang="en-GB"/>
              <a:t>81</a:t>
            </a:r>
            <a:r>
              <a:rPr lang="en-GB"/>
              <a:t>%</a:t>
            </a:r>
            <a:r>
              <a:rPr b="1" lang="en-GB"/>
              <a:t> </a:t>
            </a:r>
            <a:r>
              <a:rPr lang="en-GB"/>
              <a:t>of had access to smartphones according</a:t>
            </a:r>
            <a:endParaRPr/>
          </a:p>
          <a:p>
            <a:pPr indent="-298450" lvl="0" marL="457200" rtl="0">
              <a:spcBef>
                <a:spcPts val="0"/>
              </a:spcBef>
              <a:spcAft>
                <a:spcPts val="0"/>
              </a:spcAft>
              <a:buSzPts val="1100"/>
              <a:buChar char="-"/>
            </a:pPr>
            <a:r>
              <a:rPr b="1" lang="en-GB"/>
              <a:t>App</a:t>
            </a:r>
            <a:r>
              <a:rPr lang="en-GB"/>
              <a:t> designed to be easy to use, David will show it  </a:t>
            </a:r>
            <a:endParaRPr/>
          </a:p>
          <a:p>
            <a:pPr indent="-298450" lvl="0" marL="457200" rtl="0">
              <a:spcBef>
                <a:spcPts val="0"/>
              </a:spcBef>
              <a:spcAft>
                <a:spcPts val="0"/>
              </a:spcAft>
              <a:buSzPts val="1100"/>
              <a:buChar char="-"/>
            </a:pPr>
            <a:r>
              <a:rPr b="1" lang="en-GB"/>
              <a:t>Explain layout of diagram,</a:t>
            </a:r>
            <a:r>
              <a:rPr lang="en-GB"/>
              <a:t> Using Bluetooth currently, WiFi currently unstable but will investigate </a:t>
            </a:r>
            <a:endParaRPr/>
          </a:p>
          <a:p>
            <a:pPr indent="-298450" lvl="0" marL="457200" rtl="0">
              <a:spcBef>
                <a:spcPts val="0"/>
              </a:spcBef>
              <a:spcAft>
                <a:spcPts val="0"/>
              </a:spcAft>
              <a:buSzPts val="1100"/>
              <a:buChar char="-"/>
            </a:pPr>
            <a:r>
              <a:rPr b="1" lang="en-GB"/>
              <a:t>Using a php webpage hosted via dic</a:t>
            </a:r>
            <a:r>
              <a:rPr lang="en-GB"/>
              <a:t>e as this allows more versitlity and opens doors for future improvements, only one bluetooth device connected at a time using bluetooth directly which is a bottleneck. </a:t>
            </a:r>
            <a:endParaRPr/>
          </a:p>
          <a:p>
            <a:pPr indent="-298450" lvl="0" marL="457200" rtl="0">
              <a:spcBef>
                <a:spcPts val="0"/>
              </a:spcBef>
              <a:spcAft>
                <a:spcPts val="0"/>
              </a:spcAft>
              <a:buSzPts val="1100"/>
              <a:buChar char="-"/>
            </a:pPr>
            <a:r>
              <a:rPr b="1" lang="en-GB"/>
              <a:t>Approx 3 second delay</a:t>
            </a:r>
            <a:r>
              <a:rPr lang="en-GB"/>
              <a:t>, but not an issue with the main implementation as the Robot will not receive commands every few seconds like here hence will not be as time </a:t>
            </a:r>
            <a:r>
              <a:rPr lang="en-GB"/>
              <a:t>sensitive</a:t>
            </a:r>
            <a:r>
              <a:rPr lang="en-GB"/>
              <a:t> </a:t>
            </a:r>
            <a:endParaRPr/>
          </a:p>
          <a:p>
            <a:pPr indent="0" lvl="0" marL="0" rtl="0">
              <a:spcBef>
                <a:spcPts val="0"/>
              </a:spcBef>
              <a:spcAft>
                <a:spcPts val="0"/>
              </a:spcAft>
              <a:buNone/>
            </a:pPr>
            <a:r>
              <a:t/>
            </a:r>
            <a:endParaRPr/>
          </a:p>
          <a:p>
            <a:pPr indent="0" lvl="0" marL="0">
              <a:spcBef>
                <a:spcPts val="0"/>
              </a:spcBef>
              <a:spcAft>
                <a:spcPts val="0"/>
              </a:spcAft>
              <a:buNone/>
            </a:pPr>
            <a:r>
              <a:rPr lang="en-GB"/>
              <a:t>https://www.cbronline.com/verticals/etail/smartphone-uk/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GB" sz="1400"/>
              <a:t>Here we have</a:t>
            </a:r>
            <a:r>
              <a:rPr lang="en-GB" sz="1400"/>
              <a:t> the completed basic user interface.</a:t>
            </a:r>
            <a:endParaRPr sz="1400"/>
          </a:p>
          <a:p>
            <a:pPr indent="0" lvl="0" marL="0">
              <a:spcBef>
                <a:spcPts val="0"/>
              </a:spcBef>
              <a:spcAft>
                <a:spcPts val="0"/>
              </a:spcAft>
              <a:buNone/>
            </a:pPr>
            <a:r>
              <a:rPr b="1" lang="en-GB" sz="1400"/>
              <a:t>Once the user presses the start button</a:t>
            </a:r>
            <a:r>
              <a:rPr lang="en-GB" sz="1400"/>
              <a:t> they are greeted by a language selection page where they can select the </a:t>
            </a:r>
            <a:r>
              <a:rPr b="1" lang="en-GB" sz="1400"/>
              <a:t>flag of the language they speak</a:t>
            </a:r>
            <a:r>
              <a:rPr lang="en-GB" sz="1400"/>
              <a:t>.</a:t>
            </a:r>
            <a:endParaRPr sz="1400"/>
          </a:p>
          <a:p>
            <a:pPr indent="0" lvl="0" marL="0">
              <a:spcBef>
                <a:spcPts val="0"/>
              </a:spcBef>
              <a:spcAft>
                <a:spcPts val="0"/>
              </a:spcAft>
              <a:buNone/>
            </a:pPr>
            <a:r>
              <a:rPr lang="en-GB" sz="1400"/>
              <a:t>After the user has selected their language they get to the picture selection page where they can select the pictures they want to go to. </a:t>
            </a:r>
            <a:endParaRPr sz="1400"/>
          </a:p>
          <a:p>
            <a:pPr indent="0" lvl="0" marL="0">
              <a:spcBef>
                <a:spcPts val="0"/>
              </a:spcBef>
              <a:spcAft>
                <a:spcPts val="0"/>
              </a:spcAft>
              <a:buNone/>
            </a:pPr>
            <a:r>
              <a:rPr lang="en-GB" sz="1400"/>
              <a:t>If they don’t understand any of the displayed languages they can select the question mark button which offers a minimal text option that can be seen here in figure 8 here...</a:t>
            </a:r>
            <a:endParaRPr sz="1400"/>
          </a:p>
          <a:p>
            <a:pPr indent="0" lvl="0" marL="0">
              <a:spcBef>
                <a:spcPts val="0"/>
              </a:spcBef>
              <a:spcAft>
                <a:spcPts val="0"/>
              </a:spcAft>
              <a:buNone/>
            </a:pPr>
            <a:r>
              <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400"/>
              <a:t>We will </a:t>
            </a:r>
            <a:r>
              <a:rPr b="1" lang="en-GB" sz="1400"/>
              <a:t>update</a:t>
            </a:r>
            <a:r>
              <a:rPr lang="en-GB" sz="1400"/>
              <a:t> this UI when new features need to be implemented.</a:t>
            </a:r>
            <a:endParaRPr sz="1400"/>
          </a:p>
          <a:p>
            <a:pPr indent="0" lvl="0" marL="0">
              <a:spcBef>
                <a:spcPts val="0"/>
              </a:spcBef>
              <a:spcAft>
                <a:spcPts val="0"/>
              </a:spcAft>
              <a:buNone/>
            </a:pPr>
            <a:r>
              <a:rPr lang="en-GB" sz="1400"/>
              <a:t>This</a:t>
            </a:r>
            <a:r>
              <a:rPr b="1" lang="en-GB" sz="1400"/>
              <a:t> last page is a temporary control page</a:t>
            </a:r>
            <a:r>
              <a:rPr lang="en-GB" sz="1400"/>
              <a:t> which we set up for this demonstration only. </a:t>
            </a:r>
            <a:endParaRPr sz="1400"/>
          </a:p>
          <a:p>
            <a:pPr indent="0" lvl="0" marL="0">
              <a:spcBef>
                <a:spcPts val="0"/>
              </a:spcBef>
              <a:spcAft>
                <a:spcPts val="0"/>
              </a:spcAft>
              <a:buNone/>
            </a:pPr>
            <a:r>
              <a:rPr lang="en-GB" sz="1400"/>
              <a:t>It is accessed by pressing the MainActivity’s start button for 2 seconds. From there you can control the EV3 robot directly.</a:t>
            </a:r>
            <a:endParaRPr sz="1400"/>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400"/>
              <a:t>We have implemented basic collision avoidance. When the robot is going forwards and detects an obstacle, it will stop. We found that the robot didn’t stop immediately when testing the robot and so we did research to determine how angular speed affects the actual distance the robot will stop at. </a:t>
            </a:r>
            <a:endParaRPr sz="1400"/>
          </a:p>
          <a:p>
            <a:pPr indent="0" lvl="0" marL="0">
              <a:spcBef>
                <a:spcPts val="0"/>
              </a:spcBef>
              <a:spcAft>
                <a:spcPts val="0"/>
              </a:spcAft>
              <a:buNone/>
            </a:pPr>
            <a:r>
              <a:rPr lang="en-GB" sz="1400"/>
              <a:t>We found that there is a linear negative relationship between motor speed and the distance the robot </a:t>
            </a:r>
            <a:r>
              <a:rPr lang="en-GB" sz="1400">
                <a:solidFill>
                  <a:srgbClr val="FF0000"/>
                </a:solidFill>
              </a:rPr>
              <a:t>travels</a:t>
            </a:r>
            <a:r>
              <a:rPr lang="en-GB" sz="1400"/>
              <a:t> after detecting an obstacle. This means that if we want to stop the robot at a safe distance of 100 mm and our angular speed is 600 deg/sec we’ll need to set the distance at which the robot begins stopping at 250 mm.</a:t>
            </a:r>
            <a:endParaRPr sz="1400"/>
          </a:p>
          <a:p>
            <a:pPr indent="0" lvl="0" marL="0">
              <a:spcBef>
                <a:spcPts val="0"/>
              </a:spcBef>
              <a:spcAft>
                <a:spcPts val="0"/>
              </a:spcAft>
              <a:buNone/>
            </a:pPr>
            <a:r>
              <a:rPr lang="en-GB" sz="1400"/>
              <a:t>We believe this is because of the EV3 reaction time, and because we were using passive braking and we hope to reduce this distance travelled by improving the reaction time and changing to active braking.</a:t>
            </a:r>
            <a:endParaRPr sz="1400"/>
          </a:p>
          <a:p>
            <a:pPr indent="0" lvl="0" marL="0">
              <a:spcBef>
                <a:spcPts val="0"/>
              </a:spcBef>
              <a:spcAft>
                <a:spcPts val="0"/>
              </a:spcAft>
              <a:buNone/>
            </a:pPr>
            <a:r>
              <a:t/>
            </a:r>
            <a:endParaRPr sz="1400">
              <a:solidFill>
                <a:srgbClr val="D9D9D9"/>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David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 </a:t>
            </a:r>
            <a:r>
              <a:rPr b="1" lang="en-GB"/>
              <a:t>Mariyana</a:t>
            </a:r>
            <a:r>
              <a:rPr lang="en-GB"/>
              <a:t> still ill and not in Edinburgh - We expected her to be back, but due to medical complications she hasn’t come back yet-  hence we need to reshuffle </a:t>
            </a:r>
            <a:endParaRPr/>
          </a:p>
          <a:p>
            <a:pPr indent="0" lvl="0" marL="0" rtl="0">
              <a:spcBef>
                <a:spcPts val="0"/>
              </a:spcBef>
              <a:spcAft>
                <a:spcPts val="0"/>
              </a:spcAft>
              <a:buNone/>
            </a:pPr>
            <a:r>
              <a:rPr lang="en-GB"/>
              <a:t>- We also </a:t>
            </a:r>
            <a:r>
              <a:rPr b="1" lang="en-GB"/>
              <a:t>reshuffled</a:t>
            </a:r>
            <a:r>
              <a:rPr lang="en-GB"/>
              <a:t> further </a:t>
            </a:r>
            <a:r>
              <a:rPr b="1" lang="en-GB"/>
              <a:t>according</a:t>
            </a:r>
            <a:r>
              <a:rPr lang="en-GB"/>
              <a:t> to each team members </a:t>
            </a:r>
            <a:r>
              <a:rPr b="1" lang="en-GB"/>
              <a:t>strengths</a:t>
            </a:r>
            <a:r>
              <a:rPr lang="en-GB"/>
              <a:t> </a:t>
            </a:r>
            <a:endParaRPr/>
          </a:p>
          <a:p>
            <a:pPr indent="0" lvl="0" marL="0" rtl="0">
              <a:spcBef>
                <a:spcPts val="0"/>
              </a:spcBef>
              <a:spcAft>
                <a:spcPts val="0"/>
              </a:spcAft>
              <a:buNone/>
            </a:pPr>
            <a:r>
              <a:rPr b="1" lang="en-GB"/>
              <a:t>- We have done this to ensure that we we optimally use our time to produce the best quality work in an efficient manour.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Here we have what we plan to have completed for Demo 2. </a:t>
            </a:r>
            <a:endParaRPr/>
          </a:p>
          <a:p>
            <a:pPr indent="0" lvl="0" marL="0">
              <a:spcBef>
                <a:spcPts val="0"/>
              </a:spcBef>
              <a:spcAft>
                <a:spcPts val="0"/>
              </a:spcAft>
              <a:buNone/>
            </a:pPr>
            <a:r>
              <a:rPr lang="en-GB"/>
              <a:t>Address 4 points</a:t>
            </a:r>
            <a:endParaRPr/>
          </a:p>
          <a:p>
            <a:pPr indent="0" lvl="0" marL="0">
              <a:spcBef>
                <a:spcPts val="0"/>
              </a:spcBef>
              <a:spcAft>
                <a:spcPts val="0"/>
              </a:spcAft>
              <a:buNone/>
            </a:pPr>
            <a:r>
              <a:rPr lang="en-GB"/>
              <a:t>The only difference with this is like Michal said we are building a custom line sensor for this demo.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Shape 56"/>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4.jp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5500">
                <a:solidFill>
                  <a:schemeClr val="lt2"/>
                </a:solidFill>
                <a:latin typeface="Roboto"/>
                <a:ea typeface="Roboto"/>
                <a:cs typeface="Roboto"/>
                <a:sym typeface="Roboto"/>
              </a:rPr>
              <a:t>RoboTour</a:t>
            </a:r>
            <a:endParaRPr b="1" sz="5500">
              <a:solidFill>
                <a:schemeClr val="lt2"/>
              </a:solidFill>
              <a:latin typeface="Roboto"/>
              <a:ea typeface="Roboto"/>
              <a:cs typeface="Roboto"/>
              <a:sym typeface="Roboto"/>
            </a:endParaRPr>
          </a:p>
          <a:p>
            <a:pPr indent="0" lvl="0" marL="0" rtl="0" algn="ctr">
              <a:spcBef>
                <a:spcPts val="0"/>
              </a:spcBef>
              <a:spcAft>
                <a:spcPts val="0"/>
              </a:spcAft>
              <a:buNone/>
            </a:pPr>
            <a:r>
              <a:rPr lang="en-GB" sz="2200">
                <a:solidFill>
                  <a:schemeClr val="lt2"/>
                </a:solidFill>
                <a:latin typeface="Roboto"/>
                <a:ea typeface="Roboto"/>
                <a:cs typeface="Roboto"/>
                <a:sym typeface="Roboto"/>
              </a:rPr>
              <a:t>A robot that improves your experience in museums</a:t>
            </a:r>
            <a:endParaRPr sz="4800">
              <a:solidFill>
                <a:schemeClr val="lt2"/>
              </a:solidFill>
              <a:latin typeface="Roboto"/>
              <a:ea typeface="Roboto"/>
              <a:cs typeface="Roboto"/>
              <a:sym typeface="Roboto"/>
            </a:endParaRPr>
          </a:p>
        </p:txBody>
      </p:sp>
      <p:pic>
        <p:nvPicPr>
          <p:cNvPr id="65" name="Shape 65"/>
          <p:cNvPicPr preferRelativeResize="0"/>
          <p:nvPr/>
        </p:nvPicPr>
        <p:blipFill rotWithShape="1">
          <a:blip r:embed="rId3">
            <a:alphaModFix/>
          </a:blip>
          <a:srcRect b="0" l="8828" r="11988" t="0"/>
          <a:stretch/>
        </p:blipFill>
        <p:spPr>
          <a:xfrm>
            <a:off x="5617725" y="2401075"/>
            <a:ext cx="3474600" cy="274242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Resources/Member</a:t>
            </a:r>
            <a:endParaRPr>
              <a:latin typeface="Roboto"/>
              <a:ea typeface="Roboto"/>
              <a:cs typeface="Roboto"/>
              <a:sym typeface="Roboto"/>
            </a:endParaRPr>
          </a:p>
        </p:txBody>
      </p:sp>
      <p:sp>
        <p:nvSpPr>
          <p:cNvPr id="141" name="Shape 141"/>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Time Spent:	 68 	Remain: 132   (</a:t>
            </a:r>
            <a:r>
              <a:rPr lang="en-GB"/>
              <a:t>hrs/member)</a:t>
            </a:r>
            <a:endParaRPr/>
          </a:p>
          <a:p>
            <a:pPr indent="-311150" lvl="0" marL="457200" rtl="0">
              <a:spcBef>
                <a:spcPts val="1600"/>
              </a:spcBef>
              <a:spcAft>
                <a:spcPts val="0"/>
              </a:spcAft>
              <a:buSzPts val="1300"/>
              <a:buChar char="●"/>
            </a:pPr>
            <a:r>
              <a:rPr lang="en-GB"/>
              <a:t>Guest lectures:		3   (of 6)</a:t>
            </a:r>
            <a:endParaRPr/>
          </a:p>
          <a:p>
            <a:pPr indent="-311150" lvl="0" marL="457200" rtl="0">
              <a:spcBef>
                <a:spcPts val="0"/>
              </a:spcBef>
              <a:spcAft>
                <a:spcPts val="0"/>
              </a:spcAft>
              <a:buSzPts val="1300"/>
              <a:buChar char="●"/>
            </a:pPr>
            <a:r>
              <a:rPr lang="en-GB"/>
              <a:t>Demonstrations		1   (of 4)</a:t>
            </a:r>
            <a:endParaRPr/>
          </a:p>
          <a:p>
            <a:pPr indent="-311150" lvl="0" marL="457200" rtl="0">
              <a:spcBef>
                <a:spcPts val="0"/>
              </a:spcBef>
              <a:spcAft>
                <a:spcPts val="0"/>
              </a:spcAft>
              <a:buSzPts val="1300"/>
              <a:buChar char="●"/>
            </a:pPr>
            <a:r>
              <a:rPr lang="en-GB"/>
              <a:t>Group meetings:		11 (of 25)</a:t>
            </a:r>
            <a:endParaRPr/>
          </a:p>
          <a:p>
            <a:pPr indent="-311150" lvl="0" marL="457200" rtl="0">
              <a:spcBef>
                <a:spcPts val="0"/>
              </a:spcBef>
              <a:spcAft>
                <a:spcPts val="0"/>
              </a:spcAft>
              <a:buSzPts val="1300"/>
              <a:buChar char="●"/>
            </a:pPr>
            <a:r>
              <a:rPr lang="en-GB"/>
              <a:t>Planning and Admin	16 (of 40)</a:t>
            </a:r>
            <a:endParaRPr/>
          </a:p>
          <a:p>
            <a:pPr indent="-311150" lvl="0" marL="457200" rtl="0">
              <a:spcBef>
                <a:spcPts val="0"/>
              </a:spcBef>
              <a:spcAft>
                <a:spcPts val="0"/>
              </a:spcAft>
              <a:buSzPts val="1300"/>
              <a:buChar char="●"/>
            </a:pPr>
            <a:r>
              <a:rPr lang="en-GB"/>
              <a:t>Debugging &amp; Testing:	10 (of 30)</a:t>
            </a:r>
            <a:endParaRPr/>
          </a:p>
          <a:p>
            <a:pPr indent="-311150" lvl="0" marL="457200" rtl="0">
              <a:spcBef>
                <a:spcPts val="0"/>
              </a:spcBef>
              <a:spcAft>
                <a:spcPts val="0"/>
              </a:spcAft>
              <a:buSzPts val="1300"/>
              <a:buChar char="●"/>
            </a:pPr>
            <a:r>
              <a:rPr lang="en-GB"/>
              <a:t>Code Reviews:		2   (of 10)</a:t>
            </a:r>
            <a:endParaRPr/>
          </a:p>
          <a:p>
            <a:pPr indent="-311150" lvl="0" marL="457200" rtl="0">
              <a:spcBef>
                <a:spcPts val="0"/>
              </a:spcBef>
              <a:spcAft>
                <a:spcPts val="0"/>
              </a:spcAft>
              <a:buSzPts val="1300"/>
              <a:buChar char="●"/>
            </a:pPr>
            <a:r>
              <a:rPr lang="en-GB"/>
              <a:t>Robot construction:	5   (of 10)</a:t>
            </a:r>
            <a:endParaRPr/>
          </a:p>
          <a:p>
            <a:pPr indent="-311150" lvl="0" marL="457200" rtl="0">
              <a:spcBef>
                <a:spcPts val="0"/>
              </a:spcBef>
              <a:spcAft>
                <a:spcPts val="0"/>
              </a:spcAft>
              <a:buSzPts val="1300"/>
              <a:buChar char="●"/>
            </a:pPr>
            <a:r>
              <a:rPr lang="en-GB"/>
              <a:t>Code development	20 (of 75)</a:t>
            </a:r>
            <a:endParaRPr/>
          </a:p>
        </p:txBody>
      </p:sp>
      <p:sp>
        <p:nvSpPr>
          <p:cNvPr id="142" name="Shape 142"/>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Money Spent: £23.43		Remain: £176.57</a:t>
            </a:r>
            <a:endParaRPr/>
          </a:p>
          <a:p>
            <a:pPr indent="-311150" lvl="0" marL="457200" rtl="0">
              <a:spcBef>
                <a:spcPts val="1600"/>
              </a:spcBef>
              <a:spcAft>
                <a:spcPts val="0"/>
              </a:spcAft>
              <a:buSzPts val="1300"/>
              <a:buChar char="●"/>
            </a:pPr>
            <a:r>
              <a:rPr lang="en-GB"/>
              <a:t>Microcontroller (ATMEGA88A-AU)	£2.50</a:t>
            </a:r>
            <a:endParaRPr/>
          </a:p>
          <a:p>
            <a:pPr indent="-311150" lvl="0" marL="457200" rtl="0">
              <a:spcBef>
                <a:spcPts val="0"/>
              </a:spcBef>
              <a:spcAft>
                <a:spcPts val="0"/>
              </a:spcAft>
              <a:buSzPts val="1300"/>
              <a:buChar char="●"/>
            </a:pPr>
            <a:r>
              <a:rPr lang="en-GB"/>
              <a:t>Sensor (</a:t>
            </a:r>
            <a:r>
              <a:rPr lang="en-GB"/>
              <a:t>KTIR 0711S</a:t>
            </a:r>
            <a:r>
              <a:rPr lang="en-GB"/>
              <a:t>)			£0.00</a:t>
            </a:r>
            <a:endParaRPr/>
          </a:p>
          <a:p>
            <a:pPr indent="-311150" lvl="0" marL="457200" rtl="0">
              <a:spcBef>
                <a:spcPts val="0"/>
              </a:spcBef>
              <a:spcAft>
                <a:spcPts val="0"/>
              </a:spcAft>
              <a:buSzPts val="1300"/>
              <a:buChar char="●"/>
            </a:pPr>
            <a:r>
              <a:rPr lang="en-GB"/>
              <a:t>Sensor (QRE1113GR)			£5.64</a:t>
            </a:r>
            <a:endParaRPr/>
          </a:p>
          <a:p>
            <a:pPr indent="-311150" lvl="0" marL="457200" rtl="0">
              <a:spcBef>
                <a:spcPts val="0"/>
              </a:spcBef>
              <a:spcAft>
                <a:spcPts val="0"/>
              </a:spcAft>
              <a:buSzPts val="1300"/>
              <a:buChar char="●"/>
            </a:pPr>
            <a:r>
              <a:rPr lang="en-GB"/>
              <a:t>Crystal (MCRS020000F1)		£0.29</a:t>
            </a:r>
            <a:endParaRPr/>
          </a:p>
          <a:p>
            <a:pPr indent="-311150" lvl="0" marL="457200" rtl="0">
              <a:spcBef>
                <a:spcPts val="0"/>
              </a:spcBef>
              <a:spcAft>
                <a:spcPts val="0"/>
              </a:spcAft>
              <a:buSzPts val="1300"/>
              <a:buChar char="●"/>
            </a:pPr>
            <a:r>
              <a:rPr lang="en-GB"/>
              <a:t>Line sensor (Technician Time)		£15</a:t>
            </a:r>
            <a:endParaRPr/>
          </a:p>
        </p:txBody>
      </p:sp>
      <p:pic>
        <p:nvPicPr>
          <p:cNvPr id="143" name="Shape 143" title="Chart"/>
          <p:cNvPicPr preferRelativeResize="0"/>
          <p:nvPr/>
        </p:nvPicPr>
        <p:blipFill>
          <a:blip r:embed="rId3">
            <a:alphaModFix/>
          </a:blip>
          <a:stretch>
            <a:fillRect/>
          </a:stretch>
        </p:blipFill>
        <p:spPr>
          <a:xfrm>
            <a:off x="4382075" y="1505700"/>
            <a:ext cx="4450226" cy="2751731"/>
          </a:xfrm>
          <a:prstGeom prst="rect">
            <a:avLst/>
          </a:prstGeom>
          <a:noFill/>
          <a:ln>
            <a:noFill/>
          </a:ln>
        </p:spPr>
      </p:pic>
      <p:sp>
        <p:nvSpPr>
          <p:cNvPr id="144" name="Shape 144"/>
          <p:cNvSpPr txBox="1"/>
          <p:nvPr/>
        </p:nvSpPr>
        <p:spPr>
          <a:xfrm>
            <a:off x="4382087" y="4581900"/>
            <a:ext cx="4450200" cy="29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000">
                <a:solidFill>
                  <a:schemeClr val="dk2"/>
                </a:solidFill>
                <a:latin typeface="Roboto"/>
                <a:ea typeface="Roboto"/>
                <a:cs typeface="Roboto"/>
                <a:sym typeface="Roboto"/>
              </a:rPr>
              <a:t>Fig 13:</a:t>
            </a:r>
            <a:r>
              <a:rPr lang="en-GB" sz="1000">
                <a:solidFill>
                  <a:schemeClr val="dk2"/>
                </a:solidFill>
                <a:latin typeface="Roboto"/>
                <a:ea typeface="Roboto"/>
                <a:cs typeface="Roboto"/>
                <a:sym typeface="Roboto"/>
              </a:rPr>
              <a:t> Budget pie chart</a:t>
            </a:r>
            <a:endParaRPr sz="10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idx="4294967295" type="ctrTitle"/>
          </p:nvPr>
        </p:nvSpPr>
        <p:spPr>
          <a:xfrm>
            <a:off x="311700" y="906725"/>
            <a:ext cx="8520600" cy="12825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sz="5500">
                <a:solidFill>
                  <a:schemeClr val="dk2"/>
                </a:solidFill>
                <a:latin typeface="Roboto"/>
                <a:ea typeface="Roboto"/>
                <a:cs typeface="Roboto"/>
                <a:sym typeface="Roboto"/>
              </a:rPr>
              <a:t>Thank You </a:t>
            </a:r>
            <a:endParaRPr sz="5500">
              <a:solidFill>
                <a:schemeClr val="dk2"/>
              </a:solidFill>
              <a:latin typeface="Roboto"/>
              <a:ea typeface="Roboto"/>
              <a:cs typeface="Roboto"/>
              <a:sym typeface="Roboto"/>
            </a:endParaRPr>
          </a:p>
        </p:txBody>
      </p:sp>
      <p:sp>
        <p:nvSpPr>
          <p:cNvPr id="150" name="Shape 150"/>
          <p:cNvSpPr txBox="1"/>
          <p:nvPr>
            <p:ph idx="1" type="body"/>
          </p:nvPr>
        </p:nvSpPr>
        <p:spPr>
          <a:xfrm>
            <a:off x="1266975" y="2167925"/>
            <a:ext cx="6533400" cy="4605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GB" sz="2200">
                <a:solidFill>
                  <a:schemeClr val="dk2"/>
                </a:solidFill>
                <a:latin typeface="Roboto"/>
                <a:ea typeface="Roboto"/>
                <a:cs typeface="Roboto"/>
                <a:sym typeface="Roboto"/>
              </a:rPr>
              <a:t>We would like to welcome any questions or suggestions that you may have.</a:t>
            </a:r>
            <a:endParaRPr sz="2200">
              <a:solidFill>
                <a:schemeClr val="dk2"/>
              </a:solidFill>
              <a:latin typeface="Roboto"/>
              <a:ea typeface="Roboto"/>
              <a:cs typeface="Roboto"/>
              <a:sym typeface="Roboto"/>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a:latin typeface="Roboto"/>
                <a:ea typeface="Roboto"/>
                <a:cs typeface="Roboto"/>
                <a:sym typeface="Roboto"/>
              </a:rPr>
              <a:t>Basic Robot Building</a:t>
            </a:r>
            <a:endParaRPr>
              <a:latin typeface="Roboto"/>
              <a:ea typeface="Roboto"/>
              <a:cs typeface="Roboto"/>
              <a:sym typeface="Roboto"/>
            </a:endParaRPr>
          </a:p>
        </p:txBody>
      </p:sp>
      <p:sp>
        <p:nvSpPr>
          <p:cNvPr id="71" name="Shape 71"/>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72" name="Shape 72"/>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73" name="Shape 73"/>
          <p:cNvPicPr preferRelativeResize="0"/>
          <p:nvPr/>
        </p:nvPicPr>
        <p:blipFill>
          <a:blip r:embed="rId3">
            <a:alphaModFix/>
          </a:blip>
          <a:stretch>
            <a:fillRect/>
          </a:stretch>
        </p:blipFill>
        <p:spPr>
          <a:xfrm>
            <a:off x="171550" y="1381525"/>
            <a:ext cx="4432752" cy="3324549"/>
          </a:xfrm>
          <a:prstGeom prst="rect">
            <a:avLst/>
          </a:prstGeom>
          <a:noFill/>
          <a:ln>
            <a:noFill/>
          </a:ln>
        </p:spPr>
      </p:pic>
      <p:pic>
        <p:nvPicPr>
          <p:cNvPr id="74" name="Shape 74"/>
          <p:cNvPicPr preferRelativeResize="0"/>
          <p:nvPr/>
        </p:nvPicPr>
        <p:blipFill>
          <a:blip r:embed="rId4">
            <a:alphaModFix/>
          </a:blip>
          <a:stretch>
            <a:fillRect/>
          </a:stretch>
        </p:blipFill>
        <p:spPr>
          <a:xfrm>
            <a:off x="4764875" y="1381525"/>
            <a:ext cx="4134951" cy="3324549"/>
          </a:xfrm>
          <a:prstGeom prst="rect">
            <a:avLst/>
          </a:prstGeom>
          <a:noFill/>
          <a:ln>
            <a:noFill/>
          </a:ln>
        </p:spPr>
      </p:pic>
      <p:sp>
        <p:nvSpPr>
          <p:cNvPr id="75" name="Shape 75"/>
          <p:cNvSpPr txBox="1"/>
          <p:nvPr/>
        </p:nvSpPr>
        <p:spPr>
          <a:xfrm>
            <a:off x="171550" y="4706075"/>
            <a:ext cx="4432800" cy="330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GB" sz="1000">
                <a:solidFill>
                  <a:schemeClr val="dk2"/>
                </a:solidFill>
                <a:latin typeface="Roboto"/>
                <a:ea typeface="Roboto"/>
                <a:cs typeface="Roboto"/>
                <a:sym typeface="Roboto"/>
              </a:rPr>
              <a:t>Fig 1:</a:t>
            </a:r>
            <a:r>
              <a:rPr lang="en-GB" sz="1000">
                <a:solidFill>
                  <a:schemeClr val="dk2"/>
                </a:solidFill>
                <a:latin typeface="Roboto"/>
                <a:ea typeface="Roboto"/>
                <a:cs typeface="Roboto"/>
                <a:sym typeface="Roboto"/>
              </a:rPr>
              <a:t> Front</a:t>
            </a:r>
            <a:endParaRPr sz="1000">
              <a:solidFill>
                <a:schemeClr val="dk2"/>
              </a:solidFill>
              <a:latin typeface="Roboto"/>
              <a:ea typeface="Roboto"/>
              <a:cs typeface="Roboto"/>
              <a:sym typeface="Roboto"/>
            </a:endParaRPr>
          </a:p>
        </p:txBody>
      </p:sp>
      <p:sp>
        <p:nvSpPr>
          <p:cNvPr id="76" name="Shape 76"/>
          <p:cNvSpPr txBox="1"/>
          <p:nvPr/>
        </p:nvSpPr>
        <p:spPr>
          <a:xfrm>
            <a:off x="4764875" y="4706075"/>
            <a:ext cx="4134900" cy="3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000">
                <a:solidFill>
                  <a:schemeClr val="dk2"/>
                </a:solidFill>
                <a:latin typeface="Roboto"/>
                <a:ea typeface="Roboto"/>
                <a:cs typeface="Roboto"/>
                <a:sym typeface="Roboto"/>
              </a:rPr>
              <a:t>Fig 2:</a:t>
            </a:r>
            <a:r>
              <a:rPr lang="en-GB" sz="1000">
                <a:solidFill>
                  <a:schemeClr val="dk2"/>
                </a:solidFill>
                <a:latin typeface="Roboto"/>
                <a:ea typeface="Roboto"/>
                <a:cs typeface="Roboto"/>
                <a:sym typeface="Roboto"/>
              </a:rPr>
              <a:t> Top</a:t>
            </a:r>
            <a:endParaRPr sz="1000">
              <a:solidFill>
                <a:schemeClr val="dk2"/>
              </a:solidFill>
              <a:latin typeface="Roboto"/>
              <a:ea typeface="Roboto"/>
              <a:cs typeface="Roboto"/>
              <a:sym typeface="Roboto"/>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a:latin typeface="Roboto"/>
                <a:ea typeface="Roboto"/>
                <a:cs typeface="Roboto"/>
                <a:sym typeface="Roboto"/>
              </a:rPr>
              <a:t>App-to-Robot Communication</a:t>
            </a:r>
            <a:endParaRPr>
              <a:latin typeface="Roboto"/>
              <a:ea typeface="Roboto"/>
              <a:cs typeface="Roboto"/>
              <a:sym typeface="Roboto"/>
            </a:endParaRPr>
          </a:p>
          <a:p>
            <a:pPr indent="0" lvl="0" marL="0" algn="ctr">
              <a:spcBef>
                <a:spcPts val="0"/>
              </a:spcBef>
              <a:spcAft>
                <a:spcPts val="0"/>
              </a:spcAft>
              <a:buNone/>
            </a:pPr>
            <a:r>
              <a:t/>
            </a:r>
            <a:endParaRPr>
              <a:latin typeface="Roboto"/>
              <a:ea typeface="Roboto"/>
              <a:cs typeface="Roboto"/>
              <a:sym typeface="Roboto"/>
            </a:endParaRPr>
          </a:p>
        </p:txBody>
      </p:sp>
      <p:sp>
        <p:nvSpPr>
          <p:cNvPr id="82" name="Shape 82"/>
          <p:cNvSpPr txBox="1"/>
          <p:nvPr/>
        </p:nvSpPr>
        <p:spPr>
          <a:xfrm>
            <a:off x="2113050" y="4762525"/>
            <a:ext cx="4917900" cy="293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GB" sz="1000">
                <a:solidFill>
                  <a:schemeClr val="dk2"/>
                </a:solidFill>
                <a:latin typeface="Roboto"/>
                <a:ea typeface="Roboto"/>
                <a:cs typeface="Roboto"/>
                <a:sym typeface="Roboto"/>
              </a:rPr>
              <a:t>Fig 3:</a:t>
            </a:r>
            <a:r>
              <a:rPr lang="en-GB" sz="1000">
                <a:solidFill>
                  <a:schemeClr val="dk2"/>
                </a:solidFill>
                <a:latin typeface="Roboto"/>
                <a:ea typeface="Roboto"/>
                <a:cs typeface="Roboto"/>
                <a:sym typeface="Roboto"/>
              </a:rPr>
              <a:t> Communication diagram</a:t>
            </a:r>
            <a:endParaRPr sz="1000">
              <a:solidFill>
                <a:schemeClr val="dk2"/>
              </a:solidFill>
              <a:latin typeface="Roboto"/>
              <a:ea typeface="Roboto"/>
              <a:cs typeface="Roboto"/>
              <a:sym typeface="Roboto"/>
            </a:endParaRPr>
          </a:p>
        </p:txBody>
      </p:sp>
      <p:pic>
        <p:nvPicPr>
          <p:cNvPr id="83" name="Shape 83"/>
          <p:cNvPicPr preferRelativeResize="0"/>
          <p:nvPr/>
        </p:nvPicPr>
        <p:blipFill>
          <a:blip r:embed="rId3">
            <a:alphaModFix/>
          </a:blip>
          <a:stretch>
            <a:fillRect/>
          </a:stretch>
        </p:blipFill>
        <p:spPr>
          <a:xfrm>
            <a:off x="2113050" y="1124625"/>
            <a:ext cx="4917901" cy="36378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a:latin typeface="Roboto"/>
                <a:ea typeface="Roboto"/>
                <a:cs typeface="Roboto"/>
                <a:sym typeface="Roboto"/>
              </a:rPr>
              <a:t>Completed Basic </a:t>
            </a:r>
            <a:r>
              <a:rPr lang="en-GB">
                <a:latin typeface="Roboto"/>
                <a:ea typeface="Roboto"/>
                <a:cs typeface="Roboto"/>
                <a:sym typeface="Roboto"/>
              </a:rPr>
              <a:t>User Interface </a:t>
            </a:r>
            <a:endParaRPr>
              <a:latin typeface="Roboto"/>
              <a:ea typeface="Roboto"/>
              <a:cs typeface="Roboto"/>
              <a:sym typeface="Roboto"/>
            </a:endParaRPr>
          </a:p>
        </p:txBody>
      </p:sp>
      <p:pic>
        <p:nvPicPr>
          <p:cNvPr id="89" name="Shape 89"/>
          <p:cNvPicPr preferRelativeResize="0"/>
          <p:nvPr/>
        </p:nvPicPr>
        <p:blipFill>
          <a:blip r:embed="rId3">
            <a:alphaModFix/>
          </a:blip>
          <a:stretch>
            <a:fillRect/>
          </a:stretch>
        </p:blipFill>
        <p:spPr>
          <a:xfrm>
            <a:off x="3569656" y="1350775"/>
            <a:ext cx="2004693" cy="3563899"/>
          </a:xfrm>
          <a:prstGeom prst="rect">
            <a:avLst/>
          </a:prstGeom>
          <a:noFill/>
          <a:ln>
            <a:noFill/>
          </a:ln>
        </p:spPr>
      </p:pic>
      <p:sp>
        <p:nvSpPr>
          <p:cNvPr id="90" name="Shape 90"/>
          <p:cNvSpPr txBox="1"/>
          <p:nvPr/>
        </p:nvSpPr>
        <p:spPr>
          <a:xfrm>
            <a:off x="539125" y="4821475"/>
            <a:ext cx="2004600" cy="274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GB" sz="1000">
                <a:solidFill>
                  <a:schemeClr val="dk2"/>
                </a:solidFill>
                <a:latin typeface="Roboto"/>
                <a:ea typeface="Roboto"/>
                <a:cs typeface="Roboto"/>
                <a:sym typeface="Roboto"/>
              </a:rPr>
              <a:t>Fig 4:</a:t>
            </a:r>
            <a:r>
              <a:rPr lang="en-GB" sz="1000">
                <a:solidFill>
                  <a:schemeClr val="dk2"/>
                </a:solidFill>
                <a:latin typeface="Roboto"/>
                <a:ea typeface="Roboto"/>
                <a:cs typeface="Roboto"/>
                <a:sym typeface="Roboto"/>
              </a:rPr>
              <a:t> Start page</a:t>
            </a:r>
            <a:endParaRPr sz="1000">
              <a:solidFill>
                <a:schemeClr val="dk2"/>
              </a:solidFill>
              <a:latin typeface="Roboto"/>
              <a:ea typeface="Roboto"/>
              <a:cs typeface="Roboto"/>
              <a:sym typeface="Roboto"/>
            </a:endParaRPr>
          </a:p>
        </p:txBody>
      </p:sp>
      <p:sp>
        <p:nvSpPr>
          <p:cNvPr id="91" name="Shape 91"/>
          <p:cNvSpPr txBox="1"/>
          <p:nvPr/>
        </p:nvSpPr>
        <p:spPr>
          <a:xfrm>
            <a:off x="3535825" y="4821475"/>
            <a:ext cx="2028900" cy="2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000">
                <a:solidFill>
                  <a:schemeClr val="dk2"/>
                </a:solidFill>
                <a:latin typeface="Roboto"/>
                <a:ea typeface="Roboto"/>
                <a:cs typeface="Roboto"/>
                <a:sym typeface="Roboto"/>
              </a:rPr>
              <a:t>Fig 5:</a:t>
            </a:r>
            <a:r>
              <a:rPr lang="en-GB" sz="1000">
                <a:solidFill>
                  <a:schemeClr val="dk2"/>
                </a:solidFill>
                <a:latin typeface="Roboto"/>
                <a:ea typeface="Roboto"/>
                <a:cs typeface="Roboto"/>
                <a:sym typeface="Roboto"/>
              </a:rPr>
              <a:t> Language selection page</a:t>
            </a:r>
            <a:endParaRPr sz="1000">
              <a:solidFill>
                <a:schemeClr val="dk2"/>
              </a:solidFill>
              <a:latin typeface="Roboto"/>
              <a:ea typeface="Roboto"/>
              <a:cs typeface="Roboto"/>
              <a:sym typeface="Roboto"/>
            </a:endParaRPr>
          </a:p>
        </p:txBody>
      </p:sp>
      <p:pic>
        <p:nvPicPr>
          <p:cNvPr id="92" name="Shape 92"/>
          <p:cNvPicPr preferRelativeResize="0"/>
          <p:nvPr/>
        </p:nvPicPr>
        <p:blipFill>
          <a:blip r:embed="rId4">
            <a:alphaModFix/>
          </a:blip>
          <a:stretch>
            <a:fillRect/>
          </a:stretch>
        </p:blipFill>
        <p:spPr>
          <a:xfrm>
            <a:off x="539058" y="1350775"/>
            <a:ext cx="2004693" cy="3563899"/>
          </a:xfrm>
          <a:prstGeom prst="rect">
            <a:avLst/>
          </a:prstGeom>
          <a:noFill/>
          <a:ln>
            <a:noFill/>
          </a:ln>
        </p:spPr>
      </p:pic>
      <p:sp>
        <p:nvSpPr>
          <p:cNvPr id="93" name="Shape 93"/>
          <p:cNvSpPr txBox="1"/>
          <p:nvPr/>
        </p:nvSpPr>
        <p:spPr>
          <a:xfrm>
            <a:off x="6556825" y="4820375"/>
            <a:ext cx="2004600" cy="2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000">
                <a:solidFill>
                  <a:schemeClr val="dk2"/>
                </a:solidFill>
                <a:latin typeface="Roboto"/>
                <a:ea typeface="Roboto"/>
                <a:cs typeface="Roboto"/>
                <a:sym typeface="Roboto"/>
              </a:rPr>
              <a:t>Fig 6:</a:t>
            </a:r>
            <a:r>
              <a:rPr lang="en-GB" sz="1000">
                <a:solidFill>
                  <a:schemeClr val="dk2"/>
                </a:solidFill>
                <a:latin typeface="Roboto"/>
                <a:ea typeface="Roboto"/>
                <a:cs typeface="Roboto"/>
                <a:sym typeface="Roboto"/>
              </a:rPr>
              <a:t> Picture selection page</a:t>
            </a:r>
            <a:endParaRPr sz="1000">
              <a:solidFill>
                <a:schemeClr val="dk2"/>
              </a:solidFill>
              <a:latin typeface="Roboto"/>
              <a:ea typeface="Roboto"/>
              <a:cs typeface="Roboto"/>
              <a:sym typeface="Roboto"/>
            </a:endParaRPr>
          </a:p>
        </p:txBody>
      </p:sp>
      <p:pic>
        <p:nvPicPr>
          <p:cNvPr id="94" name="Shape 94"/>
          <p:cNvPicPr preferRelativeResize="0"/>
          <p:nvPr/>
        </p:nvPicPr>
        <p:blipFill>
          <a:blip r:embed="rId5">
            <a:alphaModFix/>
          </a:blip>
          <a:stretch>
            <a:fillRect/>
          </a:stretch>
        </p:blipFill>
        <p:spPr>
          <a:xfrm>
            <a:off x="6556825" y="1350850"/>
            <a:ext cx="2004699" cy="3563928"/>
          </a:xfrm>
          <a:prstGeom prst="rect">
            <a:avLst/>
          </a:prstGeom>
          <a:noFill/>
          <a:ln>
            <a:noFill/>
          </a:ln>
        </p:spPr>
      </p:pic>
      <p:sp>
        <p:nvSpPr>
          <p:cNvPr id="95" name="Shape 95"/>
          <p:cNvSpPr/>
          <p:nvPr/>
        </p:nvSpPr>
        <p:spPr>
          <a:xfrm>
            <a:off x="2704638" y="2731600"/>
            <a:ext cx="704100" cy="4818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solidFill>
                <a:schemeClr val="accent1"/>
              </a:solidFill>
            </a:endParaRPr>
          </a:p>
        </p:txBody>
      </p:sp>
      <p:sp>
        <p:nvSpPr>
          <p:cNvPr id="96" name="Shape 96"/>
          <p:cNvSpPr/>
          <p:nvPr/>
        </p:nvSpPr>
        <p:spPr>
          <a:xfrm>
            <a:off x="5713525" y="2731600"/>
            <a:ext cx="704100" cy="4818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Completed Basic User Interface </a:t>
            </a:r>
            <a:endParaRPr>
              <a:latin typeface="Roboto"/>
              <a:ea typeface="Roboto"/>
              <a:cs typeface="Roboto"/>
              <a:sym typeface="Roboto"/>
            </a:endParaRPr>
          </a:p>
        </p:txBody>
      </p:sp>
      <p:pic>
        <p:nvPicPr>
          <p:cNvPr id="102" name="Shape 102"/>
          <p:cNvPicPr preferRelativeResize="0"/>
          <p:nvPr/>
        </p:nvPicPr>
        <p:blipFill>
          <a:blip r:embed="rId3">
            <a:alphaModFix/>
          </a:blip>
          <a:stretch>
            <a:fillRect/>
          </a:stretch>
        </p:blipFill>
        <p:spPr>
          <a:xfrm>
            <a:off x="6584400" y="1350838"/>
            <a:ext cx="2004707" cy="3563923"/>
          </a:xfrm>
          <a:prstGeom prst="rect">
            <a:avLst/>
          </a:prstGeom>
          <a:noFill/>
          <a:ln>
            <a:noFill/>
          </a:ln>
        </p:spPr>
      </p:pic>
      <p:sp>
        <p:nvSpPr>
          <p:cNvPr id="103" name="Shape 103"/>
          <p:cNvSpPr txBox="1"/>
          <p:nvPr/>
        </p:nvSpPr>
        <p:spPr>
          <a:xfrm>
            <a:off x="6584400" y="4821475"/>
            <a:ext cx="2004600" cy="2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000">
                <a:solidFill>
                  <a:schemeClr val="dk2"/>
                </a:solidFill>
                <a:latin typeface="Roboto"/>
                <a:ea typeface="Roboto"/>
                <a:cs typeface="Roboto"/>
                <a:sym typeface="Roboto"/>
              </a:rPr>
              <a:t>Fig 9:</a:t>
            </a:r>
            <a:r>
              <a:rPr lang="en-GB" sz="1000">
                <a:solidFill>
                  <a:schemeClr val="dk2"/>
                </a:solidFill>
                <a:latin typeface="Roboto"/>
                <a:ea typeface="Roboto"/>
                <a:cs typeface="Roboto"/>
                <a:sym typeface="Roboto"/>
              </a:rPr>
              <a:t> Temporary control page</a:t>
            </a:r>
            <a:endParaRPr sz="1000">
              <a:solidFill>
                <a:schemeClr val="dk2"/>
              </a:solidFill>
              <a:latin typeface="Roboto"/>
              <a:ea typeface="Roboto"/>
              <a:cs typeface="Roboto"/>
              <a:sym typeface="Roboto"/>
            </a:endParaRPr>
          </a:p>
        </p:txBody>
      </p:sp>
      <p:sp>
        <p:nvSpPr>
          <p:cNvPr id="104" name="Shape 104"/>
          <p:cNvSpPr txBox="1"/>
          <p:nvPr/>
        </p:nvSpPr>
        <p:spPr>
          <a:xfrm>
            <a:off x="3557550" y="4821475"/>
            <a:ext cx="2298900" cy="2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000">
                <a:solidFill>
                  <a:schemeClr val="dk2"/>
                </a:solidFill>
                <a:latin typeface="Roboto"/>
                <a:ea typeface="Roboto"/>
                <a:cs typeface="Roboto"/>
                <a:sym typeface="Roboto"/>
              </a:rPr>
              <a:t>Fig 8:</a:t>
            </a:r>
            <a:r>
              <a:rPr lang="en-GB" sz="1000">
                <a:solidFill>
                  <a:schemeClr val="dk2"/>
                </a:solidFill>
                <a:latin typeface="Roboto"/>
                <a:ea typeface="Roboto"/>
                <a:cs typeface="Roboto"/>
                <a:sym typeface="Roboto"/>
              </a:rPr>
              <a:t>  Selection page in no language</a:t>
            </a:r>
            <a:endParaRPr sz="1000">
              <a:solidFill>
                <a:schemeClr val="dk2"/>
              </a:solidFill>
              <a:latin typeface="Roboto"/>
              <a:ea typeface="Roboto"/>
              <a:cs typeface="Roboto"/>
              <a:sym typeface="Roboto"/>
            </a:endParaRPr>
          </a:p>
        </p:txBody>
      </p:sp>
      <p:sp>
        <p:nvSpPr>
          <p:cNvPr id="105" name="Shape 105"/>
          <p:cNvSpPr txBox="1"/>
          <p:nvPr/>
        </p:nvSpPr>
        <p:spPr>
          <a:xfrm>
            <a:off x="555000" y="4821475"/>
            <a:ext cx="2004600" cy="2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000">
                <a:solidFill>
                  <a:schemeClr val="dk2"/>
                </a:solidFill>
                <a:latin typeface="Roboto"/>
                <a:ea typeface="Roboto"/>
                <a:cs typeface="Roboto"/>
                <a:sym typeface="Roboto"/>
              </a:rPr>
              <a:t>Fig 7:</a:t>
            </a:r>
            <a:r>
              <a:rPr lang="en-GB" sz="1000">
                <a:solidFill>
                  <a:schemeClr val="dk2"/>
                </a:solidFill>
                <a:latin typeface="Roboto"/>
                <a:ea typeface="Roboto"/>
                <a:cs typeface="Roboto"/>
                <a:sym typeface="Roboto"/>
              </a:rPr>
              <a:t> Selection page in Chinese</a:t>
            </a:r>
            <a:endParaRPr sz="1000">
              <a:solidFill>
                <a:schemeClr val="dk2"/>
              </a:solidFill>
              <a:latin typeface="Roboto"/>
              <a:ea typeface="Roboto"/>
              <a:cs typeface="Roboto"/>
              <a:sym typeface="Roboto"/>
            </a:endParaRPr>
          </a:p>
        </p:txBody>
      </p:sp>
      <p:pic>
        <p:nvPicPr>
          <p:cNvPr id="106" name="Shape 106"/>
          <p:cNvPicPr preferRelativeResize="0"/>
          <p:nvPr/>
        </p:nvPicPr>
        <p:blipFill>
          <a:blip r:embed="rId4">
            <a:alphaModFix/>
          </a:blip>
          <a:stretch>
            <a:fillRect/>
          </a:stretch>
        </p:blipFill>
        <p:spPr>
          <a:xfrm>
            <a:off x="555000" y="1350925"/>
            <a:ext cx="2004610" cy="3563750"/>
          </a:xfrm>
          <a:prstGeom prst="rect">
            <a:avLst/>
          </a:prstGeom>
          <a:noFill/>
          <a:ln>
            <a:noFill/>
          </a:ln>
        </p:spPr>
      </p:pic>
      <p:pic>
        <p:nvPicPr>
          <p:cNvPr id="107" name="Shape 107"/>
          <p:cNvPicPr preferRelativeResize="0"/>
          <p:nvPr/>
        </p:nvPicPr>
        <p:blipFill>
          <a:blip r:embed="rId5">
            <a:alphaModFix/>
          </a:blip>
          <a:stretch>
            <a:fillRect/>
          </a:stretch>
        </p:blipFill>
        <p:spPr>
          <a:xfrm>
            <a:off x="3473525" y="1350925"/>
            <a:ext cx="2167439" cy="356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a:latin typeface="Roboto"/>
                <a:ea typeface="Roboto"/>
                <a:cs typeface="Roboto"/>
                <a:sym typeface="Roboto"/>
              </a:rPr>
              <a:t>Basic Collision Avoidance</a:t>
            </a:r>
            <a:endParaRPr>
              <a:latin typeface="Roboto"/>
              <a:ea typeface="Roboto"/>
              <a:cs typeface="Roboto"/>
              <a:sym typeface="Roboto"/>
            </a:endParaRPr>
          </a:p>
        </p:txBody>
      </p:sp>
      <p:sp>
        <p:nvSpPr>
          <p:cNvPr id="113" name="Shape 113"/>
          <p:cNvSpPr txBox="1"/>
          <p:nvPr>
            <p:ph idx="1" type="body"/>
          </p:nvPr>
        </p:nvSpPr>
        <p:spPr>
          <a:xfrm>
            <a:off x="311700" y="3978975"/>
            <a:ext cx="3999900" cy="603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b="1" lang="en-GB" sz="1000"/>
              <a:t>Fig 10:</a:t>
            </a:r>
            <a:r>
              <a:rPr lang="en-GB" sz="1000"/>
              <a:t> Stopping distance under different angular speed  in different detection distance</a:t>
            </a:r>
            <a:endParaRPr sz="1000"/>
          </a:p>
        </p:txBody>
      </p:sp>
      <p:sp>
        <p:nvSpPr>
          <p:cNvPr id="114" name="Shape 114"/>
          <p:cNvSpPr txBox="1"/>
          <p:nvPr>
            <p:ph idx="2" type="body"/>
          </p:nvPr>
        </p:nvSpPr>
        <p:spPr>
          <a:xfrm>
            <a:off x="4431625" y="1505700"/>
            <a:ext cx="4491900" cy="3365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Client Demo 1:</a:t>
            </a:r>
            <a:endParaRPr/>
          </a:p>
          <a:p>
            <a:pPr indent="-311150" lvl="0" marL="457200" rtl="0">
              <a:spcBef>
                <a:spcPts val="1600"/>
              </a:spcBef>
              <a:spcAft>
                <a:spcPts val="0"/>
              </a:spcAft>
              <a:buSzPts val="1300"/>
              <a:buChar char="●"/>
            </a:pPr>
            <a:r>
              <a:rPr lang="en-GB"/>
              <a:t>Stop when detects obstacles</a:t>
            </a:r>
            <a:endParaRPr/>
          </a:p>
          <a:p>
            <a:pPr indent="-311150" lvl="0" marL="457200" rtl="0">
              <a:spcBef>
                <a:spcPts val="0"/>
              </a:spcBef>
              <a:spcAft>
                <a:spcPts val="0"/>
              </a:spcAft>
              <a:buSzPts val="1300"/>
              <a:buChar char="●"/>
            </a:pPr>
            <a:r>
              <a:rPr lang="en-GB"/>
              <a:t>Only apply at going forward</a:t>
            </a:r>
            <a:endParaRPr/>
          </a:p>
          <a:p>
            <a:pPr indent="-311150" lvl="0" marL="457200" rtl="0">
              <a:spcBef>
                <a:spcPts val="0"/>
              </a:spcBef>
              <a:spcAft>
                <a:spcPts val="0"/>
              </a:spcAft>
              <a:buSzPts val="1300"/>
              <a:buChar char="●"/>
            </a:pPr>
            <a:r>
              <a:rPr lang="en-GB"/>
              <a:t>Using multithreading</a:t>
            </a:r>
            <a:endParaRPr/>
          </a:p>
          <a:p>
            <a:pPr indent="0" lvl="0" marL="0" rtl="0">
              <a:spcBef>
                <a:spcPts val="1600"/>
              </a:spcBef>
              <a:spcAft>
                <a:spcPts val="0"/>
              </a:spcAft>
              <a:buNone/>
            </a:pPr>
            <a:r>
              <a:rPr lang="en-GB"/>
              <a:t>Purpose of the graph:</a:t>
            </a:r>
            <a:endParaRPr/>
          </a:p>
          <a:p>
            <a:pPr indent="-311150" lvl="0" marL="457200" rtl="0">
              <a:spcBef>
                <a:spcPts val="1600"/>
              </a:spcBef>
              <a:spcAft>
                <a:spcPts val="0"/>
              </a:spcAft>
              <a:buSzPts val="1300"/>
              <a:buChar char="●"/>
            </a:pPr>
            <a:r>
              <a:rPr lang="en-GB"/>
              <a:t>Stopping D. = -k*Angular Speed + Detection D.</a:t>
            </a:r>
            <a:endParaRPr/>
          </a:p>
          <a:p>
            <a:pPr indent="-311150" lvl="0" marL="457200" rtl="0">
              <a:spcBef>
                <a:spcPts val="0"/>
              </a:spcBef>
              <a:spcAft>
                <a:spcPts val="0"/>
              </a:spcAft>
              <a:buSzPts val="1300"/>
              <a:buChar char="●"/>
            </a:pPr>
            <a:r>
              <a:rPr lang="en-GB"/>
              <a:t>Where k ~ 11</a:t>
            </a:r>
            <a:endParaRPr/>
          </a:p>
          <a:p>
            <a:pPr indent="-311150" lvl="0" marL="457200" rtl="0">
              <a:spcBef>
                <a:spcPts val="0"/>
              </a:spcBef>
              <a:spcAft>
                <a:spcPts val="0"/>
              </a:spcAft>
              <a:buSzPts val="1300"/>
              <a:buChar char="●"/>
            </a:pPr>
            <a:r>
              <a:rPr lang="en-GB"/>
              <a:t>Keep a safe actual stopping distance</a:t>
            </a:r>
            <a:endParaRPr/>
          </a:p>
          <a:p>
            <a:pPr indent="0" lvl="0" marL="0">
              <a:spcBef>
                <a:spcPts val="1600"/>
              </a:spcBef>
              <a:spcAft>
                <a:spcPts val="1600"/>
              </a:spcAft>
              <a:buNone/>
            </a:pPr>
            <a:r>
              <a:t/>
            </a:r>
            <a:endParaRPr/>
          </a:p>
        </p:txBody>
      </p:sp>
      <p:pic>
        <p:nvPicPr>
          <p:cNvPr id="115" name="Shape 115"/>
          <p:cNvPicPr preferRelativeResize="0"/>
          <p:nvPr/>
        </p:nvPicPr>
        <p:blipFill>
          <a:blip r:embed="rId3">
            <a:alphaModFix/>
          </a:blip>
          <a:stretch>
            <a:fillRect/>
          </a:stretch>
        </p:blipFill>
        <p:spPr>
          <a:xfrm>
            <a:off x="311700" y="1505700"/>
            <a:ext cx="3999900" cy="24732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Live Demonstration</a:t>
            </a:r>
            <a:endParaRPr>
              <a:latin typeface="Roboto"/>
              <a:ea typeface="Roboto"/>
              <a:cs typeface="Roboto"/>
              <a:sym typeface="Roboto"/>
            </a:endParaRPr>
          </a:p>
        </p:txBody>
      </p:sp>
      <p:pic>
        <p:nvPicPr>
          <p:cNvPr id="121" name="Shape 121"/>
          <p:cNvPicPr preferRelativeResize="0"/>
          <p:nvPr/>
        </p:nvPicPr>
        <p:blipFill rotWithShape="1">
          <a:blip r:embed="rId3">
            <a:alphaModFix/>
          </a:blip>
          <a:srcRect b="0" l="8828" r="11988" t="0"/>
          <a:stretch/>
        </p:blipFill>
        <p:spPr>
          <a:xfrm>
            <a:off x="2834700" y="1200538"/>
            <a:ext cx="3474600" cy="274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a:latin typeface="Roboto"/>
                <a:ea typeface="Roboto"/>
                <a:cs typeface="Roboto"/>
                <a:sym typeface="Roboto"/>
              </a:rPr>
              <a:t>Plans Going Forward - Revised Gantt Chart</a:t>
            </a:r>
            <a:endParaRPr>
              <a:latin typeface="Roboto"/>
              <a:ea typeface="Roboto"/>
              <a:cs typeface="Roboto"/>
              <a:sym typeface="Roboto"/>
            </a:endParaRPr>
          </a:p>
        </p:txBody>
      </p:sp>
      <p:pic>
        <p:nvPicPr>
          <p:cNvPr id="127" name="Shape 127"/>
          <p:cNvPicPr preferRelativeResize="0"/>
          <p:nvPr/>
        </p:nvPicPr>
        <p:blipFill>
          <a:blip r:embed="rId3">
            <a:alphaModFix/>
          </a:blip>
          <a:stretch>
            <a:fillRect/>
          </a:stretch>
        </p:blipFill>
        <p:spPr>
          <a:xfrm>
            <a:off x="152400" y="1611200"/>
            <a:ext cx="8839201" cy="2826553"/>
          </a:xfrm>
          <a:prstGeom prst="rect">
            <a:avLst/>
          </a:prstGeom>
          <a:noFill/>
          <a:ln>
            <a:noFill/>
          </a:ln>
        </p:spPr>
      </p:pic>
      <p:sp>
        <p:nvSpPr>
          <p:cNvPr id="128" name="Shape 128"/>
          <p:cNvSpPr txBox="1"/>
          <p:nvPr>
            <p:ph idx="4294967295" type="body"/>
          </p:nvPr>
        </p:nvSpPr>
        <p:spPr>
          <a:xfrm>
            <a:off x="152425" y="4590150"/>
            <a:ext cx="8839200" cy="293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GB" sz="1000"/>
              <a:t>Fig 11:</a:t>
            </a:r>
            <a:r>
              <a:rPr lang="en-GB" sz="1000"/>
              <a:t> Gantt chart</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GB">
                <a:latin typeface="Roboto"/>
                <a:ea typeface="Roboto"/>
                <a:cs typeface="Roboto"/>
                <a:sym typeface="Roboto"/>
              </a:rPr>
              <a:t>Next Steps</a:t>
            </a:r>
            <a:endParaRPr>
              <a:latin typeface="Roboto"/>
              <a:ea typeface="Roboto"/>
              <a:cs typeface="Roboto"/>
              <a:sym typeface="Roboto"/>
            </a:endParaRPr>
          </a:p>
        </p:txBody>
      </p:sp>
      <p:pic>
        <p:nvPicPr>
          <p:cNvPr id="134" name="Shape 134"/>
          <p:cNvPicPr preferRelativeResize="0"/>
          <p:nvPr/>
        </p:nvPicPr>
        <p:blipFill>
          <a:blip r:embed="rId3">
            <a:alphaModFix/>
          </a:blip>
          <a:stretch>
            <a:fillRect/>
          </a:stretch>
        </p:blipFill>
        <p:spPr>
          <a:xfrm>
            <a:off x="973450" y="1423850"/>
            <a:ext cx="7312369" cy="3338650"/>
          </a:xfrm>
          <a:prstGeom prst="rect">
            <a:avLst/>
          </a:prstGeom>
          <a:noFill/>
          <a:ln>
            <a:noFill/>
          </a:ln>
        </p:spPr>
      </p:pic>
      <p:sp>
        <p:nvSpPr>
          <p:cNvPr id="135" name="Shape 135"/>
          <p:cNvSpPr txBox="1"/>
          <p:nvPr/>
        </p:nvSpPr>
        <p:spPr>
          <a:xfrm>
            <a:off x="973450" y="4686300"/>
            <a:ext cx="7312500" cy="29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000">
                <a:solidFill>
                  <a:schemeClr val="dk2"/>
                </a:solidFill>
                <a:latin typeface="Roboto"/>
                <a:ea typeface="Roboto"/>
                <a:cs typeface="Roboto"/>
                <a:sym typeface="Roboto"/>
              </a:rPr>
              <a:t>Fig 12:</a:t>
            </a:r>
            <a:r>
              <a:rPr lang="en-GB" sz="1000">
                <a:solidFill>
                  <a:schemeClr val="dk2"/>
                </a:solidFill>
                <a:latin typeface="Roboto"/>
                <a:ea typeface="Roboto"/>
                <a:cs typeface="Roboto"/>
                <a:sym typeface="Roboto"/>
              </a:rPr>
              <a:t> Milestones for next client demo</a:t>
            </a:r>
            <a:endParaRPr sz="10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