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3"/>
  </p:notesMasterIdLst>
  <p:sldIdLst>
    <p:sldId id="264" r:id="rId2"/>
    <p:sldId id="262" r:id="rId3"/>
    <p:sldId id="258" r:id="rId4"/>
    <p:sldId id="263" r:id="rId5"/>
    <p:sldId id="265" r:id="rId6"/>
    <p:sldId id="270" r:id="rId7"/>
    <p:sldId id="275" r:id="rId8"/>
    <p:sldId id="277" r:id="rId9"/>
    <p:sldId id="278" r:id="rId10"/>
    <p:sldId id="272" r:id="rId11"/>
    <p:sldId id="27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024AC2-5196-49C7-9D23-A9F4C316C9D3}">
  <a:tblStyle styleId="{B9024AC2-5196-49C7-9D23-A9F4C316C9D3}"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0"/>
    <p:restoredTop sz="95340"/>
  </p:normalViewPr>
  <p:slideViewPr>
    <p:cSldViewPr snapToGrid="0" snapToObjects="1">
      <p:cViewPr varScale="1">
        <p:scale>
          <a:sx n="158" d="100"/>
          <a:sy n="158" d="100"/>
        </p:scale>
        <p:origin x="192"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1890115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25096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9570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0778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2671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981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884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640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0907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8928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9109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168986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9" name="Shape 29"/>
          <p:cNvSpPr txBox="1">
            <a:spLocks noGrp="1"/>
          </p:cNvSpPr>
          <p:nvPr>
            <p:ph type="body" idx="1"/>
          </p:nvPr>
        </p:nvSpPr>
        <p:spPr>
          <a:xfrm>
            <a:off x="1847275" y="1704600"/>
            <a:ext cx="5449500" cy="2714700"/>
          </a:xfrm>
          <a:prstGeom prst="rect">
            <a:avLst/>
          </a:prstGeom>
        </p:spPr>
        <p:txBody>
          <a:bodyPr wrap="square" lIns="91425" tIns="91425" rIns="91425" bIns="91425" anchor="t" anchorCtr="0"/>
          <a:lstStyle>
            <a:lvl1pPr lvl="0" algn="ctr" rtl="0">
              <a:spcBef>
                <a:spcPts val="0"/>
              </a:spcBef>
              <a:buSzPts val="2400"/>
              <a:buFont typeface="Georgia"/>
              <a:buChar char="▪"/>
              <a:defRPr sz="2400" i="1">
                <a:latin typeface="Georgia"/>
                <a:ea typeface="Georgia"/>
                <a:cs typeface="Georgia"/>
                <a:sym typeface="Georgia"/>
              </a:defRPr>
            </a:lvl1pPr>
            <a:lvl2pPr lvl="1" algn="ctr" rtl="0">
              <a:spcBef>
                <a:spcPts val="0"/>
              </a:spcBef>
              <a:buSzPts val="2400"/>
              <a:buFont typeface="Georgia"/>
              <a:buChar char="-"/>
              <a:defRPr sz="2400" i="1">
                <a:latin typeface="Georgia"/>
                <a:ea typeface="Georgia"/>
                <a:cs typeface="Georgia"/>
                <a:sym typeface="Georgia"/>
              </a:defRPr>
            </a:lvl2pPr>
            <a:lvl3pPr lvl="2" algn="ctr" rtl="0">
              <a:spcBef>
                <a:spcPts val="0"/>
              </a:spcBef>
              <a:buSzPts val="2400"/>
              <a:buFont typeface="Georgia"/>
              <a:buChar char="-"/>
              <a:defRPr sz="2400" i="1">
                <a:latin typeface="Georgia"/>
                <a:ea typeface="Georgia"/>
                <a:cs typeface="Georgia"/>
                <a:sym typeface="Georgia"/>
              </a:defRPr>
            </a:lvl3pPr>
            <a:lvl4pPr lvl="3" algn="ctr" rtl="0">
              <a:spcBef>
                <a:spcPts val="0"/>
              </a:spcBef>
              <a:buSzPts val="2400"/>
              <a:buFont typeface="Georgia"/>
              <a:buChar char="-"/>
              <a:defRPr sz="2400" i="1">
                <a:latin typeface="Georgia"/>
                <a:ea typeface="Georgia"/>
                <a:cs typeface="Georgia"/>
                <a:sym typeface="Georgia"/>
              </a:defRPr>
            </a:lvl4pPr>
            <a:lvl5pPr lvl="4" algn="ctr" rtl="0">
              <a:spcBef>
                <a:spcPts val="0"/>
              </a:spcBef>
              <a:buSzPts val="2400"/>
              <a:buFont typeface="Georgia"/>
              <a:buChar char="-"/>
              <a:defRPr sz="2400" i="1">
                <a:latin typeface="Georgia"/>
                <a:ea typeface="Georgia"/>
                <a:cs typeface="Georgia"/>
                <a:sym typeface="Georgia"/>
              </a:defRPr>
            </a:lvl5pPr>
            <a:lvl6pPr lvl="5" algn="ctr" rtl="0">
              <a:spcBef>
                <a:spcPts val="0"/>
              </a:spcBef>
              <a:buSzPts val="2400"/>
              <a:buFont typeface="Georgia"/>
              <a:buChar char="-"/>
              <a:defRPr sz="2400" i="1">
                <a:latin typeface="Georgia"/>
                <a:ea typeface="Georgia"/>
                <a:cs typeface="Georgia"/>
                <a:sym typeface="Georgia"/>
              </a:defRPr>
            </a:lvl6pPr>
            <a:lvl7pPr lvl="6" algn="ctr" rtl="0">
              <a:spcBef>
                <a:spcPts val="0"/>
              </a:spcBef>
              <a:buSzPts val="2400"/>
              <a:buFont typeface="Georgia"/>
              <a:buChar char="-"/>
              <a:defRPr sz="2400" i="1">
                <a:latin typeface="Georgia"/>
                <a:ea typeface="Georgia"/>
                <a:cs typeface="Georgia"/>
                <a:sym typeface="Georgia"/>
              </a:defRPr>
            </a:lvl7pPr>
            <a:lvl8pPr lvl="7" algn="ctr" rtl="0">
              <a:spcBef>
                <a:spcPts val="0"/>
              </a:spcBef>
              <a:buSzPts val="2400"/>
              <a:buFont typeface="Georgia"/>
              <a:buChar char="-"/>
              <a:defRPr sz="2400" i="1">
                <a:latin typeface="Georgia"/>
                <a:ea typeface="Georgia"/>
                <a:cs typeface="Georgia"/>
                <a:sym typeface="Georgia"/>
              </a:defRPr>
            </a:lvl8pPr>
            <a:lvl9pPr lvl="8" algn="ctr">
              <a:spcBef>
                <a:spcPts val="0"/>
              </a:spcBef>
              <a:buSzPts val="2400"/>
              <a:buFont typeface="Georgia"/>
              <a:buChar char="-"/>
              <a:defRPr sz="2400" i="1">
                <a:latin typeface="Georgia"/>
                <a:ea typeface="Georgia"/>
                <a:cs typeface="Georgia"/>
                <a:sym typeface="Georgia"/>
              </a:defRPr>
            </a:lvl9pPr>
          </a:lstStyle>
          <a:p>
            <a:endParaRPr/>
          </a:p>
        </p:txBody>
      </p:sp>
      <p:sp>
        <p:nvSpPr>
          <p:cNvPr id="30" name="Shape 30"/>
          <p:cNvSpPr txBox="1"/>
          <p:nvPr/>
        </p:nvSpPr>
        <p:spPr>
          <a:xfrm>
            <a:off x="3593400" y="227724"/>
            <a:ext cx="1957200" cy="6537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sz="7200">
                <a:solidFill>
                  <a:srgbClr val="FFFFFF"/>
                </a:solidFill>
                <a:latin typeface="Nunito Sans"/>
                <a:ea typeface="Nunito Sans"/>
                <a:cs typeface="Nunito Sans"/>
                <a:sym typeface="Nunito Sans"/>
              </a:rPr>
              <a:t>“</a:t>
            </a:r>
          </a:p>
        </p:txBody>
      </p:sp>
      <p:sp>
        <p:nvSpPr>
          <p:cNvPr id="31" name="Shape 3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35" name="Shape 35"/>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36" name="Shape 36"/>
          <p:cNvSpPr txBox="1">
            <a:spLocks noGrp="1"/>
          </p:cNvSpPr>
          <p:nvPr>
            <p:ph type="body" idx="1"/>
          </p:nvPr>
        </p:nvSpPr>
        <p:spPr>
          <a:xfrm>
            <a:off x="3090625" y="575500"/>
            <a:ext cx="5596200" cy="3981000"/>
          </a:xfrm>
          <a:prstGeom prst="rect">
            <a:avLst/>
          </a:prstGeom>
        </p:spPr>
        <p:txBody>
          <a:bodyPr wrap="square" lIns="91425" tIns="91425" rIns="91425" bIns="91425" anchor="t" anchorCtr="0"/>
          <a:lstStyle>
            <a:lvl1pPr lvl="0">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37" name="Shape 3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1 column with intro text">
    <p:spTree>
      <p:nvGrpSpPr>
        <p:cNvPr id="1"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41" name="Shape 41"/>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42" name="Shape 42"/>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ts val="1600"/>
              <a:buFont typeface="Georgia"/>
              <a:buChar char="▪"/>
              <a:defRPr sz="1600" i="1">
                <a:solidFill>
                  <a:srgbClr val="F67031"/>
                </a:solidFill>
                <a:latin typeface="Georgia"/>
                <a:ea typeface="Georgia"/>
                <a:cs typeface="Georgia"/>
                <a:sym typeface="Georgia"/>
              </a:defRPr>
            </a:lvl1pPr>
            <a:lvl2pPr lvl="1" rtl="0">
              <a:spcBef>
                <a:spcPts val="0"/>
              </a:spcBef>
              <a:buClr>
                <a:srgbClr val="F67031"/>
              </a:buClr>
              <a:buSzPts val="1600"/>
              <a:buFont typeface="Georgia"/>
              <a:buChar char="-"/>
              <a:defRPr sz="1600" i="1">
                <a:solidFill>
                  <a:srgbClr val="F67031"/>
                </a:solidFill>
                <a:latin typeface="Georgia"/>
                <a:ea typeface="Georgia"/>
                <a:cs typeface="Georgia"/>
                <a:sym typeface="Georgia"/>
              </a:defRPr>
            </a:lvl2pPr>
            <a:lvl3pPr lvl="2" rtl="0">
              <a:spcBef>
                <a:spcPts val="0"/>
              </a:spcBef>
              <a:buClr>
                <a:srgbClr val="F67031"/>
              </a:buClr>
              <a:buSzPts val="1600"/>
              <a:buFont typeface="Georgia"/>
              <a:buChar char="-"/>
              <a:defRPr sz="1600" i="1">
                <a:solidFill>
                  <a:srgbClr val="F67031"/>
                </a:solidFill>
                <a:latin typeface="Georgia"/>
                <a:ea typeface="Georgia"/>
                <a:cs typeface="Georgia"/>
                <a:sym typeface="Georgia"/>
              </a:defRPr>
            </a:lvl3pPr>
            <a:lvl4pPr lvl="3" rtl="0">
              <a:spcBef>
                <a:spcPts val="0"/>
              </a:spcBef>
              <a:buClr>
                <a:srgbClr val="F67031"/>
              </a:buClr>
              <a:buSzPts val="1600"/>
              <a:buFont typeface="Georgia"/>
              <a:buChar char="-"/>
              <a:defRPr sz="1600" i="1">
                <a:solidFill>
                  <a:srgbClr val="F67031"/>
                </a:solidFill>
                <a:latin typeface="Georgia"/>
                <a:ea typeface="Georgia"/>
                <a:cs typeface="Georgia"/>
                <a:sym typeface="Georgia"/>
              </a:defRPr>
            </a:lvl4pPr>
            <a:lvl5pPr lvl="4" rtl="0">
              <a:spcBef>
                <a:spcPts val="0"/>
              </a:spcBef>
              <a:buClr>
                <a:srgbClr val="F67031"/>
              </a:buClr>
              <a:buSzPts val="1600"/>
              <a:buFont typeface="Georgia"/>
              <a:buChar char="-"/>
              <a:defRPr sz="1600" i="1">
                <a:solidFill>
                  <a:srgbClr val="F67031"/>
                </a:solidFill>
                <a:latin typeface="Georgia"/>
                <a:ea typeface="Georgia"/>
                <a:cs typeface="Georgia"/>
                <a:sym typeface="Georgia"/>
              </a:defRPr>
            </a:lvl5pPr>
            <a:lvl6pPr lvl="5" rtl="0">
              <a:spcBef>
                <a:spcPts val="0"/>
              </a:spcBef>
              <a:buClr>
                <a:srgbClr val="F67031"/>
              </a:buClr>
              <a:buSzPts val="1600"/>
              <a:buFont typeface="Georgia"/>
              <a:buChar char="-"/>
              <a:defRPr sz="1600" i="1">
                <a:solidFill>
                  <a:srgbClr val="F67031"/>
                </a:solidFill>
                <a:latin typeface="Georgia"/>
                <a:ea typeface="Georgia"/>
                <a:cs typeface="Georgia"/>
                <a:sym typeface="Georgia"/>
              </a:defRPr>
            </a:lvl6pPr>
            <a:lvl7pPr lvl="6" rtl="0">
              <a:spcBef>
                <a:spcPts val="0"/>
              </a:spcBef>
              <a:buClr>
                <a:srgbClr val="F67031"/>
              </a:buClr>
              <a:buSzPts val="1600"/>
              <a:buFont typeface="Georgia"/>
              <a:buChar char="-"/>
              <a:defRPr sz="1600" i="1">
                <a:solidFill>
                  <a:srgbClr val="F67031"/>
                </a:solidFill>
                <a:latin typeface="Georgia"/>
                <a:ea typeface="Georgia"/>
                <a:cs typeface="Georgia"/>
                <a:sym typeface="Georgia"/>
              </a:defRPr>
            </a:lvl7pPr>
            <a:lvl8pPr lvl="7" rtl="0">
              <a:spcBef>
                <a:spcPts val="0"/>
              </a:spcBef>
              <a:buClr>
                <a:srgbClr val="F67031"/>
              </a:buClr>
              <a:buSzPts val="1600"/>
              <a:buFont typeface="Georgia"/>
              <a:buChar char="-"/>
              <a:defRPr sz="1600" i="1">
                <a:solidFill>
                  <a:srgbClr val="F67031"/>
                </a:solidFill>
                <a:latin typeface="Georgia"/>
                <a:ea typeface="Georgia"/>
                <a:cs typeface="Georgia"/>
                <a:sym typeface="Georgia"/>
              </a:defRPr>
            </a:lvl8pPr>
            <a:lvl9pPr lvl="8" rtl="0">
              <a:spcBef>
                <a:spcPts val="0"/>
              </a:spcBef>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43" name="Shape 4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
        <p:nvSpPr>
          <p:cNvPr id="44" name="Shape 44"/>
          <p:cNvSpPr txBox="1">
            <a:spLocks noGrp="1"/>
          </p:cNvSpPr>
          <p:nvPr>
            <p:ph type="body" idx="2"/>
          </p:nvPr>
        </p:nvSpPr>
        <p:spPr>
          <a:xfrm>
            <a:off x="3090625" y="2004313"/>
            <a:ext cx="5596200" cy="2552100"/>
          </a:xfrm>
          <a:prstGeom prst="rect">
            <a:avLst/>
          </a:prstGeom>
        </p:spPr>
        <p:txBody>
          <a:bodyPr wrap="square" lIns="91425" tIns="91425" rIns="91425" bIns="91425" anchor="t" anchorCtr="0"/>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ts val="1600"/>
              <a:buFont typeface="Georgia"/>
              <a:buChar char="▪"/>
              <a:defRPr sz="1600" i="1">
                <a:solidFill>
                  <a:srgbClr val="F67031"/>
                </a:solidFill>
                <a:latin typeface="Georgia"/>
                <a:ea typeface="Georgia"/>
                <a:cs typeface="Georgia"/>
                <a:sym typeface="Georgia"/>
              </a:defRPr>
            </a:lvl1pPr>
            <a:lvl2pPr lvl="1" rtl="0">
              <a:spcBef>
                <a:spcPts val="0"/>
              </a:spcBef>
              <a:buClr>
                <a:srgbClr val="F67031"/>
              </a:buClr>
              <a:buSzPts val="1600"/>
              <a:buFont typeface="Georgia"/>
              <a:buChar char="-"/>
              <a:defRPr sz="1600" i="1">
                <a:solidFill>
                  <a:srgbClr val="F67031"/>
                </a:solidFill>
                <a:latin typeface="Georgia"/>
                <a:ea typeface="Georgia"/>
                <a:cs typeface="Georgia"/>
                <a:sym typeface="Georgia"/>
              </a:defRPr>
            </a:lvl2pPr>
            <a:lvl3pPr lvl="2" rtl="0">
              <a:spcBef>
                <a:spcPts val="0"/>
              </a:spcBef>
              <a:buClr>
                <a:srgbClr val="F67031"/>
              </a:buClr>
              <a:buSzPts val="1600"/>
              <a:buFont typeface="Georgia"/>
              <a:buChar char="-"/>
              <a:defRPr sz="1600" i="1">
                <a:solidFill>
                  <a:srgbClr val="F67031"/>
                </a:solidFill>
                <a:latin typeface="Georgia"/>
                <a:ea typeface="Georgia"/>
                <a:cs typeface="Georgia"/>
                <a:sym typeface="Georgia"/>
              </a:defRPr>
            </a:lvl3pPr>
            <a:lvl4pPr lvl="3" rtl="0">
              <a:spcBef>
                <a:spcPts val="0"/>
              </a:spcBef>
              <a:buClr>
                <a:srgbClr val="F67031"/>
              </a:buClr>
              <a:buSzPts val="1600"/>
              <a:buFont typeface="Georgia"/>
              <a:buChar char="-"/>
              <a:defRPr sz="1600" i="1">
                <a:solidFill>
                  <a:srgbClr val="F67031"/>
                </a:solidFill>
                <a:latin typeface="Georgia"/>
                <a:ea typeface="Georgia"/>
                <a:cs typeface="Georgia"/>
                <a:sym typeface="Georgia"/>
              </a:defRPr>
            </a:lvl4pPr>
            <a:lvl5pPr lvl="4" rtl="0">
              <a:spcBef>
                <a:spcPts val="0"/>
              </a:spcBef>
              <a:buClr>
                <a:srgbClr val="F67031"/>
              </a:buClr>
              <a:buSzPts val="1600"/>
              <a:buFont typeface="Georgia"/>
              <a:buChar char="-"/>
              <a:defRPr sz="1600" i="1">
                <a:solidFill>
                  <a:srgbClr val="F67031"/>
                </a:solidFill>
                <a:latin typeface="Georgia"/>
                <a:ea typeface="Georgia"/>
                <a:cs typeface="Georgia"/>
                <a:sym typeface="Georgia"/>
              </a:defRPr>
            </a:lvl5pPr>
            <a:lvl6pPr lvl="5" rtl="0">
              <a:spcBef>
                <a:spcPts val="0"/>
              </a:spcBef>
              <a:buClr>
                <a:srgbClr val="F67031"/>
              </a:buClr>
              <a:buSzPts val="1600"/>
              <a:buFont typeface="Georgia"/>
              <a:buChar char="-"/>
              <a:defRPr sz="1600" i="1">
                <a:solidFill>
                  <a:srgbClr val="F67031"/>
                </a:solidFill>
                <a:latin typeface="Georgia"/>
                <a:ea typeface="Georgia"/>
                <a:cs typeface="Georgia"/>
                <a:sym typeface="Georgia"/>
              </a:defRPr>
            </a:lvl6pPr>
            <a:lvl7pPr lvl="6" rtl="0">
              <a:spcBef>
                <a:spcPts val="0"/>
              </a:spcBef>
              <a:buClr>
                <a:srgbClr val="F67031"/>
              </a:buClr>
              <a:buSzPts val="1600"/>
              <a:buFont typeface="Georgia"/>
              <a:buChar char="-"/>
              <a:defRPr sz="1600" i="1">
                <a:solidFill>
                  <a:srgbClr val="F67031"/>
                </a:solidFill>
                <a:latin typeface="Georgia"/>
                <a:ea typeface="Georgia"/>
                <a:cs typeface="Georgia"/>
                <a:sym typeface="Georgia"/>
              </a:defRPr>
            </a:lvl7pPr>
            <a:lvl8pPr lvl="7" rtl="0">
              <a:spcBef>
                <a:spcPts val="0"/>
              </a:spcBef>
              <a:buClr>
                <a:srgbClr val="F67031"/>
              </a:buClr>
              <a:buSzPts val="1600"/>
              <a:buFont typeface="Georgia"/>
              <a:buChar char="-"/>
              <a:defRPr sz="1600" i="1">
                <a:solidFill>
                  <a:srgbClr val="F67031"/>
                </a:solidFill>
                <a:latin typeface="Georgia"/>
                <a:ea typeface="Georgia"/>
                <a:cs typeface="Georgia"/>
                <a:sym typeface="Georgia"/>
              </a:defRPr>
            </a:lvl8pPr>
            <a:lvl9pPr lvl="8" rtl="0">
              <a:spcBef>
                <a:spcPts val="0"/>
              </a:spcBef>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1 column left">
    <p:spTree>
      <p:nvGrpSpPr>
        <p:cNvPr id="1"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55" name="Shape 5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56" name="Shape 56"/>
          <p:cNvSpPr txBox="1">
            <a:spLocks noGrp="1"/>
          </p:cNvSpPr>
          <p:nvPr>
            <p:ph type="title"/>
          </p:nvPr>
        </p:nvSpPr>
        <p:spPr>
          <a:xfrm>
            <a:off x="234450" y="575500"/>
            <a:ext cx="2046300" cy="13641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57" name="Shape 5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rgbClr val="FFFFFF"/>
                </a:solidFill>
              </a:rPr>
              <a:t>‹#›</a:t>
            </a:fld>
            <a:endParaRPr lang="en">
              <a:solidFill>
                <a:srgbClr val="FFFFFF"/>
              </a:solidFill>
            </a:endParaRPr>
          </a:p>
        </p:txBody>
      </p:sp>
      <p:sp>
        <p:nvSpPr>
          <p:cNvPr id="58" name="Shape 58"/>
          <p:cNvSpPr txBox="1">
            <a:spLocks noGrp="1"/>
          </p:cNvSpPr>
          <p:nvPr>
            <p:ph type="body" idx="1"/>
          </p:nvPr>
        </p:nvSpPr>
        <p:spPr>
          <a:xfrm>
            <a:off x="234450" y="2004325"/>
            <a:ext cx="2046300" cy="2552100"/>
          </a:xfrm>
          <a:prstGeom prst="rect">
            <a:avLst/>
          </a:prstGeom>
        </p:spPr>
        <p:txBody>
          <a:bodyPr wrap="square" lIns="91425" tIns="91425" rIns="91425" bIns="91425" anchor="t" anchorCtr="0"/>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76" name="Shape 76"/>
          <p:cNvSpPr txBox="1">
            <a:spLocks noGrp="1"/>
          </p:cNvSpPr>
          <p:nvPr>
            <p:ph type="body" idx="1"/>
          </p:nvPr>
        </p:nvSpPr>
        <p:spPr>
          <a:xfrm>
            <a:off x="3069325" y="575500"/>
            <a:ext cx="1789800" cy="3981000"/>
          </a:xfrm>
          <a:prstGeom prst="rect">
            <a:avLst/>
          </a:prstGeom>
        </p:spPr>
        <p:txBody>
          <a:bodyPr wrap="square" lIns="91425" tIns="91425" rIns="91425" bIns="91425" anchor="t" anchorCtr="0"/>
          <a:lstStyle>
            <a:lvl1pPr lvl="0" rtl="0">
              <a:spcBef>
                <a:spcPts val="0"/>
              </a:spcBef>
              <a:buSzPts val="900"/>
              <a:buChar char="▪"/>
              <a:defRPr sz="900"/>
            </a:lvl1pPr>
            <a:lvl2pPr lvl="1" rtl="0">
              <a:spcBef>
                <a:spcPts val="0"/>
              </a:spcBef>
              <a:buSzPts val="900"/>
              <a:buChar char="-"/>
              <a:defRPr sz="900"/>
            </a:lvl2pPr>
            <a:lvl3pPr lvl="2" rtl="0">
              <a:spcBef>
                <a:spcPts val="0"/>
              </a:spcBef>
              <a:buSzPts val="900"/>
              <a:buChar char="-"/>
              <a:defRPr sz="900"/>
            </a:lvl3pPr>
            <a:lvl4pPr lvl="3" rtl="0">
              <a:spcBef>
                <a:spcPts val="0"/>
              </a:spcBef>
              <a:buSzPts val="900"/>
              <a:buChar char="-"/>
              <a:defRPr sz="900"/>
            </a:lvl4pPr>
            <a:lvl5pPr lvl="4" rtl="0">
              <a:spcBef>
                <a:spcPts val="0"/>
              </a:spcBef>
              <a:buSzPts val="900"/>
              <a:buChar char="-"/>
              <a:defRPr sz="900"/>
            </a:lvl5pPr>
            <a:lvl6pPr lvl="5" rtl="0">
              <a:spcBef>
                <a:spcPts val="0"/>
              </a:spcBef>
              <a:buSzPts val="900"/>
              <a:buChar char="-"/>
              <a:defRPr sz="900"/>
            </a:lvl6pPr>
            <a:lvl7pPr lvl="6" rtl="0">
              <a:spcBef>
                <a:spcPts val="0"/>
              </a:spcBef>
              <a:buSzPts val="900"/>
              <a:buChar char="-"/>
              <a:defRPr sz="900"/>
            </a:lvl7pPr>
            <a:lvl8pPr lvl="7" rtl="0">
              <a:spcBef>
                <a:spcPts val="0"/>
              </a:spcBef>
              <a:buSzPts val="900"/>
              <a:buChar char="-"/>
              <a:defRPr sz="900"/>
            </a:lvl8pPr>
            <a:lvl9pPr lvl="8" rtl="0">
              <a:spcBef>
                <a:spcPts val="0"/>
              </a:spcBef>
              <a:buSzPts val="900"/>
              <a:buChar char="-"/>
              <a:defRPr sz="900"/>
            </a:lvl9pPr>
          </a:lstStyle>
          <a:p>
            <a:endParaRPr/>
          </a:p>
        </p:txBody>
      </p:sp>
      <p:sp>
        <p:nvSpPr>
          <p:cNvPr id="77" name="Shape 77"/>
          <p:cNvSpPr txBox="1">
            <a:spLocks noGrp="1"/>
          </p:cNvSpPr>
          <p:nvPr>
            <p:ph type="body" idx="2"/>
          </p:nvPr>
        </p:nvSpPr>
        <p:spPr>
          <a:xfrm>
            <a:off x="4951006" y="575500"/>
            <a:ext cx="1789800" cy="3981000"/>
          </a:xfrm>
          <a:prstGeom prst="rect">
            <a:avLst/>
          </a:prstGeom>
        </p:spPr>
        <p:txBody>
          <a:bodyPr wrap="square" lIns="91425" tIns="91425" rIns="91425" bIns="91425" anchor="t" anchorCtr="0"/>
          <a:lstStyle>
            <a:lvl1pPr lvl="0" rtl="0">
              <a:spcBef>
                <a:spcPts val="0"/>
              </a:spcBef>
              <a:buSzPts val="900"/>
              <a:buChar char="▪"/>
              <a:defRPr sz="900"/>
            </a:lvl1pPr>
            <a:lvl2pPr lvl="1" rtl="0">
              <a:spcBef>
                <a:spcPts val="0"/>
              </a:spcBef>
              <a:buSzPts val="900"/>
              <a:buChar char="-"/>
              <a:defRPr sz="900"/>
            </a:lvl2pPr>
            <a:lvl3pPr lvl="2" rtl="0">
              <a:spcBef>
                <a:spcPts val="0"/>
              </a:spcBef>
              <a:buSzPts val="900"/>
              <a:buChar char="-"/>
              <a:defRPr sz="900"/>
            </a:lvl3pPr>
            <a:lvl4pPr lvl="3" rtl="0">
              <a:spcBef>
                <a:spcPts val="0"/>
              </a:spcBef>
              <a:buSzPts val="900"/>
              <a:buChar char="-"/>
              <a:defRPr sz="900"/>
            </a:lvl4pPr>
            <a:lvl5pPr lvl="4" rtl="0">
              <a:spcBef>
                <a:spcPts val="0"/>
              </a:spcBef>
              <a:buSzPts val="900"/>
              <a:buChar char="-"/>
              <a:defRPr sz="900"/>
            </a:lvl5pPr>
            <a:lvl6pPr lvl="5" rtl="0">
              <a:spcBef>
                <a:spcPts val="0"/>
              </a:spcBef>
              <a:buSzPts val="900"/>
              <a:buChar char="-"/>
              <a:defRPr sz="900"/>
            </a:lvl6pPr>
            <a:lvl7pPr lvl="6" rtl="0">
              <a:spcBef>
                <a:spcPts val="0"/>
              </a:spcBef>
              <a:buSzPts val="900"/>
              <a:buChar char="-"/>
              <a:defRPr sz="900"/>
            </a:lvl7pPr>
            <a:lvl8pPr lvl="7" rtl="0">
              <a:spcBef>
                <a:spcPts val="0"/>
              </a:spcBef>
              <a:buSzPts val="900"/>
              <a:buChar char="-"/>
              <a:defRPr sz="900"/>
            </a:lvl8pPr>
            <a:lvl9pPr lvl="8" rtl="0">
              <a:spcBef>
                <a:spcPts val="0"/>
              </a:spcBef>
              <a:buSzPts val="900"/>
              <a:buChar char="-"/>
              <a:defRPr sz="900"/>
            </a:lvl9pPr>
          </a:lstStyle>
          <a:p>
            <a:endParaRPr/>
          </a:p>
        </p:txBody>
      </p:sp>
      <p:sp>
        <p:nvSpPr>
          <p:cNvPr id="78" name="Shape 78"/>
          <p:cNvSpPr txBox="1">
            <a:spLocks noGrp="1"/>
          </p:cNvSpPr>
          <p:nvPr>
            <p:ph type="body" idx="3"/>
          </p:nvPr>
        </p:nvSpPr>
        <p:spPr>
          <a:xfrm>
            <a:off x="6832686" y="575500"/>
            <a:ext cx="1789800" cy="3981000"/>
          </a:xfrm>
          <a:prstGeom prst="rect">
            <a:avLst/>
          </a:prstGeom>
        </p:spPr>
        <p:txBody>
          <a:bodyPr wrap="square" lIns="91425" tIns="91425" rIns="91425" bIns="91425" anchor="t" anchorCtr="0"/>
          <a:lstStyle>
            <a:lvl1pPr lvl="0" rtl="0">
              <a:spcBef>
                <a:spcPts val="0"/>
              </a:spcBef>
              <a:buSzPts val="900"/>
              <a:buChar char="▪"/>
              <a:defRPr sz="900"/>
            </a:lvl1pPr>
            <a:lvl2pPr lvl="1" rtl="0">
              <a:spcBef>
                <a:spcPts val="0"/>
              </a:spcBef>
              <a:buSzPts val="900"/>
              <a:buChar char="-"/>
              <a:defRPr sz="900"/>
            </a:lvl2pPr>
            <a:lvl3pPr lvl="2" rtl="0">
              <a:spcBef>
                <a:spcPts val="0"/>
              </a:spcBef>
              <a:buSzPts val="900"/>
              <a:buChar char="-"/>
              <a:defRPr sz="900"/>
            </a:lvl3pPr>
            <a:lvl4pPr lvl="3" rtl="0">
              <a:spcBef>
                <a:spcPts val="0"/>
              </a:spcBef>
              <a:buSzPts val="900"/>
              <a:buChar char="-"/>
              <a:defRPr sz="900"/>
            </a:lvl4pPr>
            <a:lvl5pPr lvl="4" rtl="0">
              <a:spcBef>
                <a:spcPts val="0"/>
              </a:spcBef>
              <a:buSzPts val="900"/>
              <a:buChar char="-"/>
              <a:defRPr sz="900"/>
            </a:lvl5pPr>
            <a:lvl6pPr lvl="5" rtl="0">
              <a:spcBef>
                <a:spcPts val="0"/>
              </a:spcBef>
              <a:buSzPts val="900"/>
              <a:buChar char="-"/>
              <a:defRPr sz="900"/>
            </a:lvl6pPr>
            <a:lvl7pPr lvl="6" rtl="0">
              <a:spcBef>
                <a:spcPts val="0"/>
              </a:spcBef>
              <a:buSzPts val="900"/>
              <a:buChar char="-"/>
              <a:defRPr sz="900"/>
            </a:lvl7pPr>
            <a:lvl8pPr lvl="7" rtl="0">
              <a:spcBef>
                <a:spcPts val="0"/>
              </a:spcBef>
              <a:buSzPts val="900"/>
              <a:buChar char="-"/>
              <a:defRPr sz="900"/>
            </a:lvl8pPr>
            <a:lvl9pPr lvl="8" rtl="0">
              <a:spcBef>
                <a:spcPts val="0"/>
              </a:spcBef>
              <a:buSzPts val="900"/>
              <a:buChar char="-"/>
              <a:defRPr sz="900"/>
            </a:lvl9pPr>
          </a:lstStyle>
          <a:p>
            <a:endParaRPr/>
          </a:p>
        </p:txBody>
      </p:sp>
      <p:sp>
        <p:nvSpPr>
          <p:cNvPr id="79" name="Shape 79"/>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83" name="Shape 83"/>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84" name="Shape 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wrap="square" lIns="91425" tIns="91425" rIns="91425" bIns="91425" anchor="t" anchorCtr="0"/>
          <a:lstStyle>
            <a:lvl1pPr lvl="0">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wrap="square" lIns="91425" tIns="91425" rIns="91425" bIns="91425" anchor="t" anchorCtr="0"/>
          <a:lstStyle>
            <a:lvl1pPr lvl="0">
              <a:lnSpc>
                <a:spcPct val="115000"/>
              </a:lnSpc>
              <a:spcBef>
                <a:spcPts val="600"/>
              </a:spcBef>
              <a:buClr>
                <a:srgbClr val="CCCCCC"/>
              </a:buClr>
              <a:buSzPts val="1400"/>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7" r:id="rId6"/>
    <p:sldLayoutId id="2147483658" r:id="rId7"/>
    <p:sldLayoutId id="2147483659"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www.kaggle.com/c/web-traffic-time-series-forecasting" TargetMode="External"/><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duarte.com/slidedo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idx="4294967295"/>
          </p:nvPr>
        </p:nvSpPr>
        <p:spPr>
          <a:xfrm>
            <a:off x="685800" y="2802542"/>
            <a:ext cx="7772400" cy="1159800"/>
          </a:xfrm>
          <a:prstGeom prst="rect">
            <a:avLst/>
          </a:prstGeom>
        </p:spPr>
        <p:txBody>
          <a:bodyPr wrap="square" lIns="91425" tIns="91425" rIns="91425" bIns="91425" anchor="t" anchorCtr="0">
            <a:noAutofit/>
          </a:bodyPr>
          <a:lstStyle/>
          <a:p>
            <a:pPr marL="0" lvl="0" indent="0" rtl="0">
              <a:spcBef>
                <a:spcPts val="0"/>
              </a:spcBef>
              <a:buNone/>
            </a:pPr>
            <a:r>
              <a:rPr lang="en-US" sz="7200" b="1" dirty="0" smtClean="0"/>
              <a:t>Network Discovery</a:t>
            </a:r>
            <a:endParaRPr lang="en" sz="7200" b="1" dirty="0"/>
          </a:p>
        </p:txBody>
      </p:sp>
      <p:sp>
        <p:nvSpPr>
          <p:cNvPr id="162" name="Shape 162"/>
          <p:cNvSpPr txBox="1">
            <a:spLocks noGrp="1"/>
          </p:cNvSpPr>
          <p:nvPr>
            <p:ph type="subTitle" idx="4294967295"/>
          </p:nvPr>
        </p:nvSpPr>
        <p:spPr>
          <a:xfrm>
            <a:off x="685800" y="3868754"/>
            <a:ext cx="7772400" cy="784800"/>
          </a:xfrm>
          <a:prstGeom prst="rect">
            <a:avLst/>
          </a:prstGeom>
        </p:spPr>
        <p:txBody>
          <a:bodyPr wrap="square" lIns="91425" tIns="91425" rIns="91425" bIns="91425" anchor="t" anchorCtr="0">
            <a:noAutofit/>
          </a:bodyPr>
          <a:lstStyle/>
          <a:p>
            <a:pPr lvl="0">
              <a:spcBef>
                <a:spcPts val="0"/>
              </a:spcBef>
              <a:buNone/>
            </a:pPr>
            <a:r>
              <a:rPr lang="en-US" altLang="zh-CN" dirty="0">
                <a:solidFill>
                  <a:schemeClr val="bg1"/>
                </a:solidFill>
              </a:rPr>
              <a:t>a novel view for feature engineering</a:t>
            </a:r>
            <a:r>
              <a:rPr lang="zh-CN" altLang="zh-CN" dirty="0">
                <a:solidFill>
                  <a:schemeClr val="bg1"/>
                </a:solidFill>
              </a:rPr>
              <a:t> </a:t>
            </a:r>
            <a:endParaRPr lang="en" dirty="0">
              <a:solidFill>
                <a:schemeClr val="bg1"/>
              </a:solidFill>
            </a:endParaRPr>
          </a:p>
        </p:txBody>
      </p:sp>
      <p:grpSp>
        <p:nvGrpSpPr>
          <p:cNvPr id="163" name="Shape 163"/>
          <p:cNvGrpSpPr/>
          <p:nvPr/>
        </p:nvGrpSpPr>
        <p:grpSpPr>
          <a:xfrm>
            <a:off x="6791059" y="345962"/>
            <a:ext cx="1590883" cy="1590858"/>
            <a:chOff x="6643075" y="3664250"/>
            <a:chExt cx="407950" cy="407975"/>
          </a:xfrm>
        </p:grpSpPr>
        <p:sp>
          <p:nvSpPr>
            <p:cNvPr id="164" name="Shape 164"/>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5" name="Shape 165"/>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166" name="Shape 166"/>
          <p:cNvGrpSpPr/>
          <p:nvPr/>
        </p:nvGrpSpPr>
        <p:grpSpPr>
          <a:xfrm rot="1508271">
            <a:off x="798753" y="1851401"/>
            <a:ext cx="654063" cy="654026"/>
            <a:chOff x="576250" y="4319400"/>
            <a:chExt cx="442075" cy="442050"/>
          </a:xfrm>
        </p:grpSpPr>
        <p:sp>
          <p:nvSpPr>
            <p:cNvPr id="167" name="Shape 167"/>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8" name="Shape 168"/>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9" name="Shape 169"/>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0" name="Shape 170"/>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71" name="Shape 171"/>
          <p:cNvSpPr/>
          <p:nvPr/>
        </p:nvSpPr>
        <p:spPr>
          <a:xfrm>
            <a:off x="6410281" y="713293"/>
            <a:ext cx="248676" cy="23744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rot="2697569">
            <a:off x="8048925" y="1928866"/>
            <a:ext cx="377468" cy="36042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8347545" y="1723093"/>
            <a:ext cx="151199" cy="144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rot="1280187">
            <a:off x="6238008" y="1429475"/>
            <a:ext cx="151179" cy="144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5" name="Shape 17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a:t>
            </a:fld>
            <a:endParaRPr lang="en"/>
          </a:p>
        </p:txBody>
      </p:sp>
      <p:sp>
        <p:nvSpPr>
          <p:cNvPr id="176" name="Shape 176"/>
          <p:cNvSpPr/>
          <p:nvPr/>
        </p:nvSpPr>
        <p:spPr>
          <a:xfrm>
            <a:off x="1635350" y="1665933"/>
            <a:ext cx="5956025" cy="1074500"/>
          </a:xfrm>
          <a:custGeom>
            <a:avLst/>
            <a:gdLst/>
            <a:ahLst/>
            <a:cxnLst/>
            <a:rect l="0" t="0" r="0" b="0"/>
            <a:pathLst>
              <a:path w="238241" h="42980" extrusionOk="0">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w="9525" cap="flat" cmpd="sng">
            <a:solidFill>
              <a:srgbClr val="FFFFFF"/>
            </a:solidFill>
            <a:prstDash val="dash"/>
            <a:round/>
            <a:headEnd type="none" w="lg" len="lg"/>
            <a:tailEnd type="none" w="lg" len="lg"/>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0" name="Shape 330"/>
              <p:cNvSpPr txBox="1">
                <a:spLocks noGrp="1"/>
              </p:cNvSpPr>
              <p:nvPr>
                <p:ph type="ctrTitle" idx="4294967295"/>
              </p:nvPr>
            </p:nvSpPr>
            <p:spPr>
              <a:xfrm>
                <a:off x="685800" y="1964342"/>
                <a:ext cx="7772400" cy="1159800"/>
              </a:xfrm>
              <a:prstGeom prst="rect">
                <a:avLst/>
              </a:prstGeom>
            </p:spPr>
            <p:txBody>
              <a:bodyPr wrap="square" lIns="91425" tIns="91425" rIns="91425" bIns="91425" anchor="t" anchorCtr="0">
                <a:noAutofit/>
              </a:bodyPr>
              <a:lstStyle/>
              <a:p>
                <a:pPr lvl="0" algn="ctr"/>
                <a:r>
                  <a:rPr lang="is-IS" altLang="zh-CN" sz="6000" dirty="0" smtClean="0"/>
                  <a:t>145,063</a:t>
                </a:r>
                <a14:m>
                  <m:oMath xmlns:m="http://schemas.openxmlformats.org/officeDocument/2006/math">
                    <m:r>
                      <a:rPr lang="is-IS" altLang="zh-CN" sz="6000" i="1" smtClean="0">
                        <a:latin typeface="Cambria Math" charset="0"/>
                        <a:ea typeface="Cambria Math" charset="0"/>
                        <a:cs typeface="Cambria Math" charset="0"/>
                      </a:rPr>
                      <m:t>×</m:t>
                    </m:r>
                  </m:oMath>
                </a14:m>
                <a:r>
                  <a:rPr lang="en-US" sz="6000" b="1" dirty="0" smtClean="0"/>
                  <a:t>551</a:t>
                </a:r>
                <a:endParaRPr lang="en" sz="6000" b="1" dirty="0"/>
              </a:p>
            </p:txBody>
          </p:sp>
        </mc:Choice>
        <mc:Fallback xmlns="">
          <p:sp>
            <p:nvSpPr>
              <p:cNvPr id="330" name="Shape 330"/>
              <p:cNvSpPr txBox="1">
                <a:spLocks noGrp="1" noRot="1" noChangeAspect="1" noMove="1" noResize="1" noEditPoints="1" noAdjustHandles="1" noChangeArrowheads="1" noChangeShapeType="1" noTextEdit="1"/>
              </p:cNvSpPr>
              <p:nvPr>
                <p:ph type="ctrTitle" idx="4294967295"/>
              </p:nvPr>
            </p:nvSpPr>
            <p:spPr>
              <a:xfrm>
                <a:off x="685800" y="1964342"/>
                <a:ext cx="7772400" cy="1159800"/>
              </a:xfrm>
              <a:prstGeom prst="rect">
                <a:avLst/>
              </a:prstGeom>
              <a:blipFill rotWithShape="0">
                <a:blip r:embed="rId3"/>
                <a:stretch>
                  <a:fillRect t="-12105" b="-26842"/>
                </a:stretch>
              </a:blipFill>
            </p:spPr>
            <p:txBody>
              <a:bodyPr/>
              <a:lstStyle/>
              <a:p>
                <a:r>
                  <a:rPr lang="zh-CN" altLang="en-US">
                    <a:noFill/>
                  </a:rPr>
                  <a:t> </a:t>
                </a:r>
              </a:p>
            </p:txBody>
          </p:sp>
        </mc:Fallback>
      </mc:AlternateContent>
      <p:sp>
        <p:nvSpPr>
          <p:cNvPr id="331" name="Shape 331"/>
          <p:cNvSpPr txBox="1">
            <a:spLocks noGrp="1"/>
          </p:cNvSpPr>
          <p:nvPr>
            <p:ph type="subTitle" idx="4294967295"/>
          </p:nvPr>
        </p:nvSpPr>
        <p:spPr>
          <a:xfrm>
            <a:off x="685800" y="2916253"/>
            <a:ext cx="7772400" cy="784800"/>
          </a:xfrm>
          <a:prstGeom prst="rect">
            <a:avLst/>
          </a:prstGeom>
        </p:spPr>
        <p:txBody>
          <a:bodyPr wrap="square" lIns="91425" tIns="91425" rIns="91425" bIns="91425" anchor="t" anchorCtr="0">
            <a:noAutofit/>
          </a:bodyPr>
          <a:lstStyle/>
          <a:p>
            <a:pPr lvl="0" algn="ctr">
              <a:spcBef>
                <a:spcPts val="0"/>
              </a:spcBef>
              <a:buNone/>
            </a:pPr>
            <a:r>
              <a:rPr lang="en-US" dirty="0">
                <a:solidFill>
                  <a:srgbClr val="FFFFFF"/>
                </a:solidFill>
              </a:rPr>
              <a:t>D</a:t>
            </a:r>
            <a:r>
              <a:rPr lang="en-US" dirty="0" smtClean="0">
                <a:solidFill>
                  <a:srgbClr val="FFFFFF"/>
                </a:solidFill>
              </a:rPr>
              <a:t>ata downloaded from </a:t>
            </a:r>
            <a:r>
              <a:rPr lang="en-US" altLang="zh-CN" dirty="0">
                <a:hlinkClick r:id="rId4"/>
              </a:rPr>
              <a:t>https://www.kaggle.com/c/web-traffic-time-series-forecasting</a:t>
            </a:r>
            <a:endParaRPr lang="en" dirty="0">
              <a:solidFill>
                <a:srgbClr val="FFFFFF"/>
              </a:solidFill>
            </a:endParaRPr>
          </a:p>
        </p:txBody>
      </p:sp>
      <p:sp>
        <p:nvSpPr>
          <p:cNvPr id="332" name="Shape 33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10</a:t>
            </a:fld>
            <a:endParaRPr lang="en"/>
          </a:p>
        </p:txBody>
      </p:sp>
      <p:grpSp>
        <p:nvGrpSpPr>
          <p:cNvPr id="333" name="Shape 333"/>
          <p:cNvGrpSpPr/>
          <p:nvPr/>
        </p:nvGrpSpPr>
        <p:grpSpPr>
          <a:xfrm>
            <a:off x="4193157" y="1338806"/>
            <a:ext cx="757693" cy="549894"/>
            <a:chOff x="3932350" y="3714775"/>
            <a:chExt cx="439650" cy="319075"/>
          </a:xfrm>
        </p:grpSpPr>
        <p:sp>
          <p:nvSpPr>
            <p:cNvPr id="334" name="Shape 334"/>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5" name="Shape 335"/>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6" name="Shape 336"/>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7" name="Shape 337"/>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8" name="Shape 338"/>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CCCCCC"/>
                </a:solidFill>
              </a:rPr>
              <a:t>11</a:t>
            </a:fld>
            <a:endParaRPr lang="en">
              <a:solidFill>
                <a:srgbClr val="CCCCCC"/>
              </a:solidFill>
            </a:endParaRPr>
          </a:p>
        </p:txBody>
      </p:sp>
      <p:sp>
        <p:nvSpPr>
          <p:cNvPr id="344" name="Shape 344"/>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marL="0" lvl="0" indent="0">
              <a:spcBef>
                <a:spcPts val="0"/>
              </a:spcBef>
              <a:buNone/>
            </a:pPr>
            <a:r>
              <a:rPr lang="en-US" dirty="0" smtClean="0"/>
              <a:t>The Estimation of Precision Matrix</a:t>
            </a:r>
            <a:endParaRPr lang="en" dirty="0"/>
          </a:p>
        </p:txBody>
      </p:sp>
      <p:sp>
        <p:nvSpPr>
          <p:cNvPr id="348" name="Shape 348"/>
          <p:cNvSpPr/>
          <p:nvPr/>
        </p:nvSpPr>
        <p:spPr>
          <a:xfrm>
            <a:off x="7479934" y="2252270"/>
            <a:ext cx="539172" cy="568452"/>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nvGrpSpPr>
          <p:cNvPr id="349" name="Shape 349"/>
          <p:cNvGrpSpPr/>
          <p:nvPr/>
        </p:nvGrpSpPr>
        <p:grpSpPr>
          <a:xfrm>
            <a:off x="7458387" y="3618777"/>
            <a:ext cx="582244" cy="547800"/>
            <a:chOff x="5972700" y="2330200"/>
            <a:chExt cx="411625" cy="387275"/>
          </a:xfrm>
        </p:grpSpPr>
        <p:sp>
          <p:nvSpPr>
            <p:cNvPr id="350" name="Shape 35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51" name="Shape 35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352" name="Shape 352"/>
          <p:cNvGrpSpPr/>
          <p:nvPr/>
        </p:nvGrpSpPr>
        <p:grpSpPr>
          <a:xfrm>
            <a:off x="7415332" y="940852"/>
            <a:ext cx="668351" cy="513322"/>
            <a:chOff x="568950" y="3686775"/>
            <a:chExt cx="472500" cy="362900"/>
          </a:xfrm>
        </p:grpSpPr>
        <p:sp>
          <p:nvSpPr>
            <p:cNvPr id="353" name="Shape 353"/>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54" name="Shape 354"/>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55" name="Shape 355"/>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3553690" y="241491"/>
            <a:ext cx="4836839" cy="470516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1847275" y="1704600"/>
            <a:ext cx="5449500" cy="2714700"/>
          </a:xfrm>
          <a:prstGeom prst="rect">
            <a:avLst/>
          </a:prstGeom>
        </p:spPr>
        <p:txBody>
          <a:bodyPr wrap="square" lIns="91425" tIns="91425" rIns="91425" bIns="91425" anchor="t" anchorCtr="0">
            <a:noAutofit/>
          </a:bodyPr>
          <a:lstStyle/>
          <a:p>
            <a:pPr lvl="0">
              <a:buNone/>
            </a:pPr>
            <a:r>
              <a:rPr lang="en-US" altLang="zh-CN" dirty="0" smtClean="0"/>
              <a:t>We </a:t>
            </a:r>
            <a:r>
              <a:rPr lang="en-US" altLang="zh-CN" dirty="0"/>
              <a:t>focus on two things: finding cohesive regions of nodes and detecting relationships between those regions.</a:t>
            </a:r>
            <a:r>
              <a:rPr lang="zh-CN" altLang="zh-CN" dirty="0"/>
              <a:t> </a:t>
            </a:r>
            <a:endParaRPr lang="en" dirty="0"/>
          </a:p>
        </p:txBody>
      </p:sp>
      <p:sp>
        <p:nvSpPr>
          <p:cNvPr id="144" name="Shape 14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marL="0" lvl="0" indent="0">
              <a:spcBef>
                <a:spcPts val="0"/>
              </a:spcBef>
              <a:buNone/>
            </a:pPr>
            <a:r>
              <a:rPr lang="en-US" dirty="0" smtClean="0"/>
              <a:t>Transfer web traffic data into a network structure</a:t>
            </a:r>
            <a:endParaRPr lang="en" dirty="0"/>
          </a:p>
        </p:txBody>
      </p:sp>
      <p:sp>
        <p:nvSpPr>
          <p:cNvPr id="114" name="Shape 114"/>
          <p:cNvSpPr txBox="1">
            <a:spLocks noGrp="1"/>
          </p:cNvSpPr>
          <p:nvPr>
            <p:ph type="body" idx="1"/>
          </p:nvPr>
        </p:nvSpPr>
        <p:spPr>
          <a:xfrm>
            <a:off x="3090625" y="575501"/>
            <a:ext cx="5596200" cy="521780"/>
          </a:xfrm>
          <a:prstGeom prst="rect">
            <a:avLst/>
          </a:prstGeom>
        </p:spPr>
        <p:txBody>
          <a:bodyPr wrap="square" lIns="91425" tIns="91425" rIns="91425" bIns="91425" anchor="t" anchorCtr="0">
            <a:noAutofit/>
          </a:bodyPr>
          <a:lstStyle/>
          <a:p>
            <a:pPr lvl="0">
              <a:buNone/>
            </a:pPr>
            <a:r>
              <a:rPr lang="en-US" altLang="zh-CN" dirty="0"/>
              <a:t>The web traffic can be viewed as a network structure.</a:t>
            </a:r>
            <a:endParaRPr lang="en"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3</a:t>
            </a:fld>
            <a:endParaRPr lang="en"/>
          </a:p>
        </p:txBody>
      </p:sp>
      <p:sp>
        <p:nvSpPr>
          <p:cNvPr id="116" name="Shape 116"/>
          <p:cNvSpPr txBox="1">
            <a:spLocks noGrp="1"/>
          </p:cNvSpPr>
          <p:nvPr>
            <p:ph type="body" idx="2"/>
          </p:nvPr>
        </p:nvSpPr>
        <p:spPr>
          <a:xfrm>
            <a:off x="3090625" y="1097281"/>
            <a:ext cx="5596200" cy="3306732"/>
          </a:xfrm>
          <a:prstGeom prst="rect">
            <a:avLst/>
          </a:prstGeom>
        </p:spPr>
        <p:txBody>
          <a:bodyPr wrap="square" lIns="91425" tIns="91425" rIns="91425" bIns="91425" anchor="t" anchorCtr="0">
            <a:noAutofit/>
          </a:bodyPr>
          <a:lstStyle/>
          <a:p>
            <a:pPr>
              <a:buNone/>
            </a:pPr>
            <a:r>
              <a:rPr lang="en-US" altLang="zh-CN" sz="2000" dirty="0"/>
              <a:t>The web traffic can be viewed as a network structure. Each Wikipedia articles are organized into multiple homogeneous genres, which we can regard as regions, and complex interactions exist between articles within and across different regions, which we can regard as edges.</a:t>
            </a:r>
            <a:r>
              <a:rPr lang="en-US" altLang="zh-CN" dirty="0"/>
              <a:t> </a:t>
            </a:r>
            <a:endParaRPr lang="zh-CN" altLang="zh-CN" dirty="0"/>
          </a:p>
          <a:p>
            <a:pPr marL="0" lvl="0" indent="-69850">
              <a:spcBef>
                <a:spcPts val="0"/>
              </a:spcBef>
              <a:spcAft>
                <a:spcPts val="1000"/>
              </a:spcAft>
              <a:buClr>
                <a:schemeClr val="dk1"/>
              </a:buClr>
              <a:buSzPts val="1100"/>
              <a:buFont typeface="Arial"/>
              <a:buNone/>
            </a:pPr>
            <a:endParaRPr lang="en" b="1" u="sng" dirty="0">
              <a:solidFill>
                <a:srgbClr val="F67031"/>
              </a:solidFill>
              <a:hlinkClick r:id="rId3"/>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marL="0" lvl="0" indent="0">
              <a:spcBef>
                <a:spcPts val="0"/>
              </a:spcBef>
              <a:buNone/>
            </a:pPr>
            <a:r>
              <a:rPr lang="en-US" dirty="0" smtClean="0"/>
              <a:t>Concept of direct edge</a:t>
            </a:r>
            <a:endParaRPr lang="en" dirty="0"/>
          </a:p>
        </p:txBody>
      </p:sp>
      <p:sp>
        <p:nvSpPr>
          <p:cNvPr id="150" name="Shape 150"/>
          <p:cNvSpPr txBox="1">
            <a:spLocks noGrp="1"/>
          </p:cNvSpPr>
          <p:nvPr>
            <p:ph type="body" idx="1"/>
          </p:nvPr>
        </p:nvSpPr>
        <p:spPr>
          <a:xfrm>
            <a:off x="3090625" y="575500"/>
            <a:ext cx="5596200" cy="2765100"/>
          </a:xfrm>
          <a:prstGeom prst="rect">
            <a:avLst/>
          </a:prstGeom>
        </p:spPr>
        <p:txBody>
          <a:bodyPr wrap="square" lIns="91425" tIns="91425" rIns="91425" bIns="91425" anchor="t" anchorCtr="0">
            <a:noAutofit/>
          </a:bodyPr>
          <a:lstStyle/>
          <a:p>
            <a:pPr marL="0" lvl="0" indent="0" rtl="0">
              <a:spcBef>
                <a:spcPts val="0"/>
              </a:spcBef>
              <a:buNone/>
            </a:pPr>
            <a:r>
              <a:rPr lang="en-US" sz="1600" dirty="0" smtClean="0"/>
              <a:t>According to the observation, page view of article A may have a cohesive change with the change of article C, which means their coefficient is positive.</a:t>
            </a:r>
          </a:p>
          <a:p>
            <a:pPr marL="0" lvl="0" indent="0" rtl="0">
              <a:spcBef>
                <a:spcPts val="0"/>
              </a:spcBef>
              <a:buNone/>
            </a:pPr>
            <a:r>
              <a:rPr lang="en-US" sz="1600" dirty="0" smtClean="0"/>
              <a:t>However, this coherent maybe caused due to the relationship between AB and AC, which means the edge between A and C  is not a direct connection.</a:t>
            </a:r>
            <a:endParaRPr lang="en" sz="1600" dirty="0"/>
          </a:p>
        </p:txBody>
      </p:sp>
      <p:sp>
        <p:nvSpPr>
          <p:cNvPr id="151" name="Shape 15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4</a:t>
            </a:fld>
            <a:endParaRPr lang="en"/>
          </a:p>
        </p:txBody>
      </p:sp>
      <p:sp>
        <p:nvSpPr>
          <p:cNvPr id="152" name="Shape 152"/>
          <p:cNvSpPr/>
          <p:nvPr/>
        </p:nvSpPr>
        <p:spPr>
          <a:xfrm>
            <a:off x="5031488" y="3016175"/>
            <a:ext cx="1660800" cy="1660800"/>
          </a:xfrm>
          <a:prstGeom prst="ellipse">
            <a:avLst/>
          </a:prstGeom>
          <a:solidFill>
            <a:srgbClr val="F67031"/>
          </a:solidFill>
          <a:ln>
            <a:noFill/>
          </a:ln>
        </p:spPr>
        <p:txBody>
          <a:bodyPr wrap="square" lIns="91425" tIns="91425" rIns="91425" bIns="91425" anchor="ctr" anchorCtr="0">
            <a:noAutofit/>
          </a:bodyPr>
          <a:lstStyle/>
          <a:p>
            <a:pPr marL="0" lvl="0" indent="0" algn="ctr">
              <a:spcBef>
                <a:spcPts val="0"/>
              </a:spcBef>
              <a:buNone/>
            </a:pPr>
            <a:r>
              <a:rPr lang="en-US" sz="1200" b="1" dirty="0" smtClean="0">
                <a:solidFill>
                  <a:srgbClr val="FFFFFF"/>
                </a:solidFill>
                <a:latin typeface="Nunito Sans"/>
                <a:ea typeface="Nunito Sans"/>
                <a:cs typeface="Nunito Sans"/>
                <a:sym typeface="Nunito Sans"/>
              </a:rPr>
              <a:t>Article B</a:t>
            </a:r>
            <a:endParaRPr lang="en" sz="1200" b="1" dirty="0">
              <a:solidFill>
                <a:srgbClr val="FFFFFF"/>
              </a:solidFill>
              <a:latin typeface="Nunito Sans"/>
              <a:ea typeface="Nunito Sans"/>
              <a:cs typeface="Nunito Sans"/>
              <a:sym typeface="Nunito Sans"/>
            </a:endParaRPr>
          </a:p>
        </p:txBody>
      </p:sp>
      <p:sp>
        <p:nvSpPr>
          <p:cNvPr id="153" name="Shape 153"/>
          <p:cNvSpPr/>
          <p:nvPr/>
        </p:nvSpPr>
        <p:spPr>
          <a:xfrm>
            <a:off x="6895975" y="3016175"/>
            <a:ext cx="1660800" cy="1660800"/>
          </a:xfrm>
          <a:prstGeom prst="ellipse">
            <a:avLst/>
          </a:prstGeom>
          <a:solidFill>
            <a:srgbClr val="ED0036"/>
          </a:solidFill>
          <a:ln>
            <a:noFill/>
          </a:ln>
        </p:spPr>
        <p:txBody>
          <a:bodyPr wrap="square" lIns="91425" tIns="91425" rIns="91425" bIns="91425" anchor="ctr" anchorCtr="0">
            <a:noAutofit/>
          </a:bodyPr>
          <a:lstStyle/>
          <a:p>
            <a:pPr marL="0" lvl="0" indent="0" algn="ctr">
              <a:spcBef>
                <a:spcPts val="0"/>
              </a:spcBef>
              <a:buNone/>
            </a:pPr>
            <a:r>
              <a:rPr lang="en-US" sz="1200" b="1" dirty="0" smtClean="0">
                <a:solidFill>
                  <a:srgbClr val="FFFFFF"/>
                </a:solidFill>
                <a:latin typeface="Nunito Sans"/>
                <a:ea typeface="Nunito Sans"/>
                <a:cs typeface="Nunito Sans"/>
                <a:sym typeface="Nunito Sans"/>
              </a:rPr>
              <a:t>Article C</a:t>
            </a:r>
            <a:endParaRPr lang="en" sz="1200" b="1" dirty="0">
              <a:solidFill>
                <a:srgbClr val="FFFFFF"/>
              </a:solidFill>
              <a:latin typeface="Nunito Sans"/>
              <a:ea typeface="Nunito Sans"/>
              <a:cs typeface="Nunito Sans"/>
              <a:sym typeface="Nunito Sans"/>
            </a:endParaRPr>
          </a:p>
        </p:txBody>
      </p:sp>
      <p:sp>
        <p:nvSpPr>
          <p:cNvPr id="154" name="Shape 154"/>
          <p:cNvSpPr/>
          <p:nvPr/>
        </p:nvSpPr>
        <p:spPr>
          <a:xfrm>
            <a:off x="3167000" y="3016175"/>
            <a:ext cx="1660800" cy="1660800"/>
          </a:xfrm>
          <a:prstGeom prst="ellipse">
            <a:avLst/>
          </a:prstGeom>
          <a:solidFill>
            <a:srgbClr val="FFA400"/>
          </a:solidFill>
          <a:ln>
            <a:noFill/>
          </a:ln>
        </p:spPr>
        <p:txBody>
          <a:bodyPr wrap="square" lIns="91425" tIns="91425" rIns="91425" bIns="91425" anchor="ctr" anchorCtr="0">
            <a:noAutofit/>
          </a:bodyPr>
          <a:lstStyle/>
          <a:p>
            <a:pPr marL="0" lvl="0" indent="0" algn="ctr">
              <a:spcBef>
                <a:spcPts val="0"/>
              </a:spcBef>
              <a:buNone/>
            </a:pPr>
            <a:r>
              <a:rPr lang="en-US" sz="1200" b="1" dirty="0" smtClean="0">
                <a:solidFill>
                  <a:srgbClr val="FFFFFF"/>
                </a:solidFill>
                <a:latin typeface="Nunito Sans"/>
                <a:ea typeface="Nunito Sans"/>
                <a:cs typeface="Nunito Sans"/>
                <a:sym typeface="Nunito Sans"/>
              </a:rPr>
              <a:t>Article A</a:t>
            </a:r>
            <a:endParaRPr lang="en" sz="1200" b="1" dirty="0">
              <a:solidFill>
                <a:srgbClr val="FFFFFF"/>
              </a:solidFill>
              <a:latin typeface="Nunito Sans"/>
              <a:ea typeface="Nunito Sans"/>
              <a:cs typeface="Nunito Sans"/>
              <a:sym typeface="Nunito Sans"/>
            </a:endParaRPr>
          </a:p>
        </p:txBody>
      </p:sp>
      <p:cxnSp>
        <p:nvCxnSpPr>
          <p:cNvPr id="155" name="Shape 155"/>
          <p:cNvCxnSpPr/>
          <p:nvPr/>
        </p:nvCxnSpPr>
        <p:spPr>
          <a:xfrm>
            <a:off x="4473377" y="3856125"/>
            <a:ext cx="909900" cy="0"/>
          </a:xfrm>
          <a:prstGeom prst="straightConnector1">
            <a:avLst/>
          </a:prstGeom>
          <a:noFill/>
          <a:ln w="19050" cap="flat" cmpd="sng">
            <a:solidFill>
              <a:srgbClr val="FFFFFF"/>
            </a:solidFill>
            <a:prstDash val="solid"/>
            <a:round/>
            <a:headEnd type="oval" w="med" len="med"/>
            <a:tailEnd type="triangle" w="med" len="med"/>
          </a:ln>
        </p:spPr>
      </p:cxnSp>
      <p:cxnSp>
        <p:nvCxnSpPr>
          <p:cNvPr id="156" name="Shape 156"/>
          <p:cNvCxnSpPr/>
          <p:nvPr/>
        </p:nvCxnSpPr>
        <p:spPr>
          <a:xfrm>
            <a:off x="6292952" y="3856125"/>
            <a:ext cx="909900" cy="0"/>
          </a:xfrm>
          <a:prstGeom prst="straightConnector1">
            <a:avLst/>
          </a:prstGeom>
          <a:noFill/>
          <a:ln w="19050" cap="flat" cmpd="sng">
            <a:solidFill>
              <a:srgbClr val="FFFFFF"/>
            </a:solidFill>
            <a:prstDash val="solid"/>
            <a:round/>
            <a:headEnd type="oval" w="med" len="med"/>
            <a:tailEnd type="triangl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3090625" y="575500"/>
            <a:ext cx="5596200" cy="503492"/>
          </a:xfrm>
          <a:prstGeom prst="rect">
            <a:avLst/>
          </a:prstGeom>
        </p:spPr>
        <p:txBody>
          <a:bodyPr wrap="square" lIns="91425" tIns="91425" rIns="91425" bIns="91425" anchor="t" anchorCtr="0">
            <a:noAutofit/>
          </a:bodyPr>
          <a:lstStyle/>
          <a:p>
            <a:pPr marL="0" lvl="0" indent="0">
              <a:spcBef>
                <a:spcPts val="0"/>
              </a:spcBef>
              <a:buNone/>
            </a:pPr>
            <a:r>
              <a:rPr lang="en-US" smtClean="0"/>
              <a:t>They are limited due to some reasons.</a:t>
            </a:r>
            <a:endParaRPr lang="en" dirty="0"/>
          </a:p>
        </p:txBody>
      </p:sp>
      <p:sp>
        <p:nvSpPr>
          <p:cNvPr id="182" name="Shape 182"/>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marL="0" lvl="0" indent="0">
              <a:spcBef>
                <a:spcPts val="0"/>
              </a:spcBef>
              <a:buNone/>
            </a:pPr>
            <a:r>
              <a:rPr lang="en-US" dirty="0" smtClean="0"/>
              <a:t>Related Works</a:t>
            </a:r>
            <a:endParaRPr lang="en" dirty="0"/>
          </a:p>
        </p:txBody>
      </p:sp>
      <p:sp>
        <p:nvSpPr>
          <p:cNvPr id="183" name="Shape 183"/>
          <p:cNvSpPr txBox="1">
            <a:spLocks noGrp="1"/>
          </p:cNvSpPr>
          <p:nvPr>
            <p:ph type="body" idx="2"/>
          </p:nvPr>
        </p:nvSpPr>
        <p:spPr>
          <a:xfrm>
            <a:off x="3090625" y="1078992"/>
            <a:ext cx="2727000" cy="3477383"/>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sz="1600" b="1" dirty="0" smtClean="0"/>
              <a:t>Edge Detection: </a:t>
            </a:r>
            <a:r>
              <a:rPr lang="en-US" sz="1600" b="1" dirty="0" err="1" smtClean="0"/>
              <a:t>GLasso</a:t>
            </a:r>
            <a:endParaRPr lang="en" sz="1600" b="1" dirty="0"/>
          </a:p>
          <a:p>
            <a:pPr marL="0" lvl="0" indent="-69850">
              <a:spcBef>
                <a:spcPts val="0"/>
              </a:spcBef>
              <a:buClr>
                <a:schemeClr val="dk1"/>
              </a:buClr>
              <a:buSzPts val="1100"/>
              <a:buFont typeface="Arial"/>
              <a:buNone/>
            </a:pPr>
            <a:r>
              <a:rPr lang="en-US" sz="1600" dirty="0" smtClean="0"/>
              <a:t>Assume that groups labels are known, which are not given in ground-truth data.</a:t>
            </a:r>
            <a:endParaRPr lang="en" sz="1600" dirty="0"/>
          </a:p>
          <a:p>
            <a:pPr marL="0" lvl="0" indent="-69850">
              <a:spcBef>
                <a:spcPts val="0"/>
              </a:spcBef>
              <a:buClr>
                <a:schemeClr val="dk1"/>
              </a:buClr>
              <a:buSzPts val="1100"/>
              <a:buFont typeface="Arial"/>
              <a:buNone/>
            </a:pPr>
            <a:endParaRPr dirty="0"/>
          </a:p>
          <a:p>
            <a:pPr marL="0" lvl="0" indent="0">
              <a:spcBef>
                <a:spcPts val="0"/>
              </a:spcBef>
              <a:buNone/>
            </a:pPr>
            <a:endParaRPr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5</a:t>
            </a:fld>
            <a:endParaRPr lang="en"/>
          </a:p>
        </p:txBody>
      </p:sp>
      <p:sp>
        <p:nvSpPr>
          <p:cNvPr id="185" name="Shape 185"/>
          <p:cNvSpPr txBox="1">
            <a:spLocks noGrp="1"/>
          </p:cNvSpPr>
          <p:nvPr>
            <p:ph type="body" idx="3"/>
          </p:nvPr>
        </p:nvSpPr>
        <p:spPr>
          <a:xfrm>
            <a:off x="5959749" y="1078992"/>
            <a:ext cx="2727000" cy="3477383"/>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sz="1600" b="1" dirty="0" smtClean="0"/>
              <a:t>Clustering: K-Means, Spectral Clustering</a:t>
            </a:r>
            <a:endParaRPr lang="en" sz="1600" b="1" dirty="0"/>
          </a:p>
          <a:p>
            <a:pPr marL="0" lvl="0" indent="-69850">
              <a:spcBef>
                <a:spcPts val="0"/>
              </a:spcBef>
              <a:buClr>
                <a:schemeClr val="dk1"/>
              </a:buClr>
              <a:buSzPts val="1100"/>
              <a:buFont typeface="Arial"/>
              <a:buNone/>
            </a:pPr>
            <a:r>
              <a:rPr lang="en-US" sz="1600" dirty="0" smtClean="0"/>
              <a:t>Infer groups without considering edges or assume that edges are given.</a:t>
            </a:r>
            <a:endParaRPr lang="en" sz="1600" dirty="0"/>
          </a:p>
          <a:p>
            <a:pPr marL="0" lvl="0" indent="-69850">
              <a:spcBef>
                <a:spcPts val="0"/>
              </a:spcBef>
              <a:buClr>
                <a:schemeClr val="dk1"/>
              </a:buClr>
              <a:buSzPts val="1100"/>
              <a:buFont typeface="Arial"/>
              <a:buNone/>
            </a:pPr>
            <a:endParaRPr dirty="0"/>
          </a:p>
          <a:p>
            <a:pPr marL="0" lvl="0" indent="0">
              <a:spcBef>
                <a:spcPts val="0"/>
              </a:spcBef>
              <a:buNone/>
            </a:pPr>
            <a:endParaRPr dirty="0"/>
          </a:p>
        </p:txBody>
      </p:sp>
      <p:grpSp>
        <p:nvGrpSpPr>
          <p:cNvPr id="199" name="Shape 199"/>
          <p:cNvGrpSpPr/>
          <p:nvPr/>
        </p:nvGrpSpPr>
        <p:grpSpPr>
          <a:xfrm>
            <a:off x="6687470" y="2223751"/>
            <a:ext cx="445255" cy="246182"/>
            <a:chOff x="531800" y="5071350"/>
            <a:chExt cx="529750" cy="292900"/>
          </a:xfrm>
        </p:grpSpPr>
        <p:sp>
          <p:nvSpPr>
            <p:cNvPr id="200" name="Shape 200"/>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1" name="Shape 201"/>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2" name="Shape 202"/>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3" name="Shape 203"/>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4" name="Shape 204"/>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5" name="Shape 205"/>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6" name="Shape 206"/>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marL="0" lvl="0" indent="0" rtl="0">
              <a:spcBef>
                <a:spcPts val="0"/>
              </a:spcBef>
              <a:buNone/>
            </a:pPr>
            <a:r>
              <a:rPr lang="en-US" dirty="0" smtClean="0"/>
              <a:t>A new model for network discovery</a:t>
            </a:r>
            <a:endParaRPr lang="en" dirty="0"/>
          </a:p>
        </p:txBody>
      </p:sp>
      <p:sp>
        <p:nvSpPr>
          <p:cNvPr id="309" name="Shape 309"/>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6</a:t>
            </a:fld>
            <a:endParaRPr lang="en"/>
          </a:p>
        </p:txBody>
      </p:sp>
      <mc:AlternateContent xmlns:mc="http://schemas.openxmlformats.org/markup-compatibility/2006" xmlns:a14="http://schemas.microsoft.com/office/drawing/2010/main">
        <mc:Choice Requires="a14">
          <p:sp>
            <p:nvSpPr>
              <p:cNvPr id="310" name="Shape 310"/>
              <p:cNvSpPr txBox="1">
                <a:spLocks noGrp="1"/>
              </p:cNvSpPr>
              <p:nvPr>
                <p:ph type="body" idx="1"/>
              </p:nvPr>
            </p:nvSpPr>
            <p:spPr>
              <a:xfrm>
                <a:off x="3090625" y="575500"/>
                <a:ext cx="5596200" cy="1059000"/>
              </a:xfrm>
              <a:prstGeom prst="rect">
                <a:avLst/>
              </a:prstGeom>
            </p:spPr>
            <p:txBody>
              <a:bodyPr wrap="square" lIns="91425" tIns="91425" rIns="91425" bIns="91425" anchor="t" anchorCtr="0">
                <a:noAutofit/>
              </a:bodyPr>
              <a:lstStyle/>
              <a:p>
                <a:pPr>
                  <a:buNone/>
                </a:pPr>
                <a:r>
                  <a:rPr lang="en-US" altLang="zh-CN" sz="1600" dirty="0"/>
                  <a:t>W</a:t>
                </a:r>
                <a:r>
                  <a:rPr lang="en-US" altLang="zh-CN" sz="1600" dirty="0" smtClean="0"/>
                  <a:t>e </a:t>
                </a:r>
                <a:r>
                  <a:rPr lang="en-US" altLang="zh-CN" sz="1600" dirty="0"/>
                  <a:t>propose a combination model of graphical lasso and matrix tri-factorization with complex constraints</a:t>
                </a:r>
                <a:r>
                  <a:rPr lang="en-US" altLang="zh-CN" sz="1600" dirty="0" smtClean="0"/>
                  <a:t>. </a:t>
                </a:r>
              </a:p>
              <a:p>
                <a:pPr>
                  <a:buNone/>
                </a:pPr>
                <a:r>
                  <a:rPr lang="en-US" altLang="zh-CN" sz="1600" dirty="0" smtClean="0"/>
                  <a:t>This </a:t>
                </a:r>
                <a:r>
                  <a:rPr lang="en-US" altLang="zh-CN" sz="1600" dirty="0"/>
                  <a:t>is an unsupervised machine learning method, which can discover nodes and edges of web traffic network collectively.</a:t>
                </a:r>
                <a:r>
                  <a:rPr lang="en-US" altLang="zh-CN" dirty="0"/>
                  <a:t> </a:t>
                </a:r>
                <a:endParaRPr lang="en-US" altLang="zh-CN" dirty="0" smtClean="0"/>
              </a:p>
              <a:p>
                <a:pPr>
                  <a:buNone/>
                </a:pPr>
                <a:endParaRPr lang="en-US" altLang="zh-CN" i="1" dirty="0"/>
              </a:p>
              <a:p>
                <a:pPr>
                  <a:buNone/>
                </a:pPr>
                <a:endParaRPr lang="en-US" altLang="zh-CN" i="1" dirty="0" smtClean="0"/>
              </a:p>
              <a:p>
                <a:pPr>
                  <a:buNone/>
                </a:pPr>
                <a14:m>
                  <m:oMathPara xmlns:m="http://schemas.openxmlformats.org/officeDocument/2006/math">
                    <m:oMathParaPr>
                      <m:jc m:val="centerGroup"/>
                    </m:oMathParaPr>
                    <m:oMath xmlns:m="http://schemas.openxmlformats.org/officeDocument/2006/math">
                      <m:func>
                        <m:funcPr>
                          <m:ctrlPr>
                            <a:rPr lang="zh-CN" altLang="zh-CN" i="1" smtClean="0">
                              <a:latin typeface="Cambria Math" charset="0"/>
                            </a:rPr>
                          </m:ctrlPr>
                        </m:funcPr>
                        <m:fName>
                          <m:limLow>
                            <m:limLowPr>
                              <m:ctrlPr>
                                <a:rPr lang="zh-CN" altLang="zh-CN" i="1">
                                  <a:latin typeface="Cambria Math" charset="0"/>
                                </a:rPr>
                              </m:ctrlPr>
                            </m:limLowPr>
                            <m:e>
                              <m:r>
                                <m:rPr>
                                  <m:sty m:val="p"/>
                                </m:rPr>
                                <a:rPr lang="en-US" altLang="zh-CN">
                                  <a:latin typeface="Cambria Math" charset="0"/>
                                </a:rPr>
                                <m:t>argmin</m:t>
                              </m:r>
                            </m:e>
                            <m:lim>
                              <m:r>
                                <m:rPr>
                                  <m:sty m:val="p"/>
                                </m:rPr>
                                <a:rPr lang="en-US" altLang="zh-CN">
                                  <a:latin typeface="Cambria Math" charset="0"/>
                                </a:rPr>
                                <m:t>Θ</m:t>
                              </m:r>
                              <m:r>
                                <a:rPr lang="en-US" altLang="zh-CN" i="1">
                                  <a:latin typeface="Cambria Math" charset="0"/>
                                </a:rPr>
                                <m:t>, </m:t>
                              </m:r>
                              <m:r>
                                <a:rPr lang="en-US" altLang="zh-CN" i="1">
                                  <a:latin typeface="Cambria Math" charset="0"/>
                                </a:rPr>
                                <m:t>𝐻</m:t>
                              </m:r>
                            </m:lim>
                          </m:limLow>
                        </m:fName>
                        <m:e>
                          <m:r>
                            <a:rPr lang="en-US" altLang="zh-CN" i="1">
                              <a:latin typeface="Cambria Math" charset="0"/>
                            </a:rPr>
                            <m:t>−</m:t>
                          </m:r>
                          <m:r>
                            <a:rPr lang="en-US" altLang="zh-CN" i="1">
                              <a:latin typeface="Cambria Math" charset="0"/>
                            </a:rPr>
                            <m:t>𝑙𝑜𝑔</m:t>
                          </m:r>
                          <m:d>
                            <m:dPr>
                              <m:begChr m:val="|"/>
                              <m:endChr m:val="|"/>
                              <m:ctrlPr>
                                <a:rPr lang="zh-CN" altLang="zh-CN" i="1">
                                  <a:latin typeface="Cambria Math" charset="0"/>
                                </a:rPr>
                              </m:ctrlPr>
                            </m:dPr>
                            <m:e>
                              <m:r>
                                <m:rPr>
                                  <m:sty m:val="p"/>
                                </m:rPr>
                                <a:rPr lang="en-US" altLang="zh-CN">
                                  <a:latin typeface="Cambria Math" charset="0"/>
                                </a:rPr>
                                <m:t>Θ</m:t>
                              </m:r>
                            </m:e>
                          </m:d>
                        </m:e>
                      </m:func>
                      <m:r>
                        <a:rPr lang="en-US" altLang="zh-CN" i="1">
                          <a:latin typeface="Cambria Math" charset="0"/>
                        </a:rPr>
                        <m:t>+</m:t>
                      </m:r>
                      <m:r>
                        <a:rPr lang="en-US" altLang="zh-CN" i="1">
                          <a:latin typeface="Cambria Math" charset="0"/>
                        </a:rPr>
                        <m:t>𝑡𝑟</m:t>
                      </m:r>
                      <m:d>
                        <m:dPr>
                          <m:ctrlPr>
                            <a:rPr lang="zh-CN" altLang="zh-CN" i="1">
                              <a:latin typeface="Cambria Math" charset="0"/>
                            </a:rPr>
                          </m:ctrlPr>
                        </m:dPr>
                        <m:e>
                          <m:sSup>
                            <m:sSupPr>
                              <m:ctrlPr>
                                <a:rPr lang="zh-CN" altLang="zh-CN" i="1">
                                  <a:latin typeface="Cambria Math" charset="0"/>
                                </a:rPr>
                              </m:ctrlPr>
                            </m:sSupPr>
                            <m:e>
                              <m:r>
                                <a:rPr lang="en-US" altLang="zh-CN" i="1">
                                  <a:latin typeface="Cambria Math" charset="0"/>
                                </a:rPr>
                                <m:t>𝐻</m:t>
                              </m:r>
                            </m:e>
                            <m:sup>
                              <m:r>
                                <a:rPr lang="en-US" altLang="zh-CN" i="1">
                                  <a:latin typeface="Cambria Math" charset="0"/>
                                </a:rPr>
                                <m:t>𝑇</m:t>
                              </m:r>
                            </m:sup>
                          </m:sSup>
                          <m:r>
                            <a:rPr lang="en-US" altLang="zh-CN" i="1">
                              <a:latin typeface="Cambria Math" charset="0"/>
                            </a:rPr>
                            <m:t>𝑆𝐻</m:t>
                          </m:r>
                          <m:d>
                            <m:dPr>
                              <m:ctrlPr>
                                <a:rPr lang="zh-CN" altLang="zh-CN" i="1">
                                  <a:latin typeface="Cambria Math" charset="0"/>
                                </a:rPr>
                              </m:ctrlPr>
                            </m:dPr>
                            <m:e>
                              <m:r>
                                <m:rPr>
                                  <m:sty m:val="p"/>
                                </m:rPr>
                                <a:rPr lang="en-US" altLang="zh-CN">
                                  <a:latin typeface="Cambria Math" charset="0"/>
                                </a:rPr>
                                <m:t>Θ</m:t>
                              </m:r>
                              <m:r>
                                <a:rPr lang="en-US" altLang="zh-CN" i="1">
                                  <a:latin typeface="Cambria Math" charset="0"/>
                                </a:rPr>
                                <m:t>−</m:t>
                              </m:r>
                              <m:r>
                                <m:rPr>
                                  <m:sty m:val="p"/>
                                </m:rPr>
                                <a:rPr lang="en-US" altLang="zh-CN">
                                  <a:latin typeface="Cambria Math" charset="0"/>
                                </a:rPr>
                                <m:t>Ι</m:t>
                              </m:r>
                            </m:e>
                          </m:d>
                        </m:e>
                      </m:d>
                      <m:r>
                        <a:rPr lang="en-US" altLang="zh-CN" i="1">
                          <a:latin typeface="Cambria Math" charset="0"/>
                        </a:rPr>
                        <m:t>+</m:t>
                      </m:r>
                      <m:r>
                        <a:rPr lang="en-US" altLang="zh-CN" i="1">
                          <a:latin typeface="Cambria Math" charset="0"/>
                        </a:rPr>
                        <m:t>𝜆</m:t>
                      </m:r>
                      <m:sSub>
                        <m:sSubPr>
                          <m:ctrlPr>
                            <a:rPr lang="zh-CN" altLang="zh-CN" i="1">
                              <a:latin typeface="Cambria Math" charset="0"/>
                            </a:rPr>
                          </m:ctrlPr>
                        </m:sSubPr>
                        <m:e>
                          <m:d>
                            <m:dPr>
                              <m:begChr m:val="‖"/>
                              <m:endChr m:val="‖"/>
                              <m:ctrlPr>
                                <a:rPr lang="zh-CN" altLang="zh-CN" i="1">
                                  <a:latin typeface="Cambria Math" charset="0"/>
                                </a:rPr>
                              </m:ctrlPr>
                            </m:dPr>
                            <m:e>
                              <m:r>
                                <m:rPr>
                                  <m:sty m:val="p"/>
                                </m:rPr>
                                <a:rPr lang="en-US" altLang="zh-CN">
                                  <a:latin typeface="Cambria Math" charset="0"/>
                                </a:rPr>
                                <m:t>Θ</m:t>
                              </m:r>
                            </m:e>
                          </m:d>
                        </m:e>
                        <m:sub>
                          <m:r>
                            <a:rPr lang="en-US" altLang="zh-CN" i="1">
                              <a:latin typeface="Cambria Math" charset="0"/>
                            </a:rPr>
                            <m:t>1</m:t>
                          </m:r>
                        </m:sub>
                      </m:sSub>
                      <m:r>
                        <a:rPr lang="en-US" altLang="zh-CN" i="1">
                          <a:latin typeface="Cambria Math" charset="0"/>
                        </a:rPr>
                        <m:t>   </m:t>
                      </m:r>
                    </m:oMath>
                  </m:oMathPara>
                </a14:m>
                <a:endParaRPr lang="en-US" altLang="zh-CN" i="1" dirty="0" smtClean="0"/>
              </a:p>
              <a:p>
                <a:pPr>
                  <a:buNone/>
                </a:pPr>
                <a14:m>
                  <m:oMathPara xmlns:m="http://schemas.openxmlformats.org/officeDocument/2006/math">
                    <m:oMathParaPr>
                      <m:jc m:val="centerGroup"/>
                    </m:oMathParaPr>
                    <m:oMath xmlns:m="http://schemas.openxmlformats.org/officeDocument/2006/math">
                      <m:r>
                        <a:rPr lang="en-US" altLang="zh-CN" i="1">
                          <a:latin typeface="Cambria Math" charset="0"/>
                        </a:rPr>
                        <m:t>𝑠</m:t>
                      </m:r>
                      <m:r>
                        <a:rPr lang="en-US" altLang="zh-CN" i="1">
                          <a:latin typeface="Cambria Math" charset="0"/>
                        </a:rPr>
                        <m:t>.</m:t>
                      </m:r>
                      <m:r>
                        <a:rPr lang="en-US" altLang="zh-CN" i="1">
                          <a:latin typeface="Cambria Math" charset="0"/>
                        </a:rPr>
                        <m:t>𝑡</m:t>
                      </m:r>
                      <m:r>
                        <a:rPr lang="en-US" altLang="zh-CN" i="1">
                          <a:latin typeface="Cambria Math" charset="0"/>
                        </a:rPr>
                        <m:t>. </m:t>
                      </m:r>
                      <m:sSup>
                        <m:sSupPr>
                          <m:ctrlPr>
                            <a:rPr lang="zh-CN" altLang="zh-CN" i="1">
                              <a:latin typeface="Cambria Math" charset="0"/>
                            </a:rPr>
                          </m:ctrlPr>
                        </m:sSupPr>
                        <m:e>
                          <m:r>
                            <a:rPr lang="en-US" altLang="zh-CN" i="1">
                              <a:latin typeface="Cambria Math" charset="0"/>
                            </a:rPr>
                            <m:t>𝐻</m:t>
                          </m:r>
                        </m:e>
                        <m:sup>
                          <m:r>
                            <a:rPr lang="en-US" altLang="zh-CN" i="1">
                              <a:latin typeface="Cambria Math" charset="0"/>
                            </a:rPr>
                            <m:t>𝑇</m:t>
                          </m:r>
                        </m:sup>
                      </m:sSup>
                      <m:r>
                        <a:rPr lang="en-US" altLang="zh-CN" i="1">
                          <a:latin typeface="Cambria Math" charset="0"/>
                        </a:rPr>
                        <m:t>𝐻</m:t>
                      </m:r>
                      <m:r>
                        <a:rPr lang="en-US" altLang="zh-CN" i="1">
                          <a:latin typeface="Cambria Math" charset="0"/>
                        </a:rPr>
                        <m:t>=</m:t>
                      </m:r>
                      <m:r>
                        <a:rPr lang="en-US" altLang="zh-CN" i="1">
                          <a:latin typeface="Cambria Math" charset="0"/>
                        </a:rPr>
                        <m:t>𝐼</m:t>
                      </m:r>
                      <m:r>
                        <a:rPr lang="en-US" altLang="zh-CN" i="1">
                          <a:latin typeface="Cambria Math" charset="0"/>
                        </a:rPr>
                        <m:t>, </m:t>
                      </m:r>
                      <m:r>
                        <a:rPr lang="en-US" altLang="zh-CN" i="1">
                          <a:latin typeface="Cambria Math" charset="0"/>
                        </a:rPr>
                        <m:t>𝐻</m:t>
                      </m:r>
                      <m:r>
                        <a:rPr lang="en-US" altLang="zh-CN" i="1">
                          <a:latin typeface="Cambria Math" charset="0"/>
                        </a:rPr>
                        <m:t>≥0, </m:t>
                      </m:r>
                      <m:r>
                        <m:rPr>
                          <m:sty m:val="p"/>
                        </m:rPr>
                        <a:rPr lang="en-US" altLang="zh-CN">
                          <a:latin typeface="Cambria Math" charset="0"/>
                        </a:rPr>
                        <m:t>Θ</m:t>
                      </m:r>
                      <m:r>
                        <a:rPr lang="en-US" altLang="zh-CN" i="1">
                          <a:latin typeface="Cambria Math" charset="0"/>
                        </a:rPr>
                        <m:t>&gt;0 (1)</m:t>
                      </m:r>
                    </m:oMath>
                  </m:oMathPara>
                </a14:m>
                <a:endParaRPr lang="zh-CN" altLang="zh-CN" dirty="0"/>
              </a:p>
              <a:p>
                <a:pPr marL="0" lvl="0" indent="0">
                  <a:spcBef>
                    <a:spcPts val="0"/>
                  </a:spcBef>
                  <a:buNone/>
                </a:pPr>
                <a:endParaRPr lang="en" dirty="0"/>
              </a:p>
            </p:txBody>
          </p:sp>
        </mc:Choice>
        <mc:Fallback xmlns="">
          <p:sp>
            <p:nvSpPr>
              <p:cNvPr id="310" name="Shape 310"/>
              <p:cNvSpPr txBox="1">
                <a:spLocks noGrp="1" noRot="1" noChangeAspect="1" noMove="1" noResize="1" noEditPoints="1" noAdjustHandles="1" noChangeArrowheads="1" noChangeShapeType="1" noTextEdit="1"/>
              </p:cNvSpPr>
              <p:nvPr>
                <p:ph type="body" idx="1"/>
              </p:nvPr>
            </p:nvSpPr>
            <p:spPr>
              <a:xfrm>
                <a:off x="3090625" y="575500"/>
                <a:ext cx="5596200" cy="1059000"/>
              </a:xfrm>
              <a:prstGeom prst="rect">
                <a:avLst/>
              </a:prstGeom>
              <a:blipFill rotWithShape="0">
                <a:blip r:embed="rId3"/>
                <a:stretch>
                  <a:fillRect l="-654" b="-15632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5" name="Shape 375"/>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marL="0" lvl="0" indent="0" rtl="0">
              <a:spcBef>
                <a:spcPts val="0"/>
              </a:spcBef>
              <a:buNone/>
            </a:pPr>
            <a:r>
              <a:rPr lang="en-US" dirty="0" smtClean="0"/>
              <a:t>Real Precision Matrix of Toy </a:t>
            </a:r>
            <a:r>
              <a:rPr lang="en-US" dirty="0"/>
              <a:t>D</a:t>
            </a:r>
            <a:r>
              <a:rPr lang="en-US" dirty="0" smtClean="0"/>
              <a:t>ataset</a:t>
            </a:r>
            <a:endParaRPr lang="en" dirty="0"/>
          </a:p>
        </p:txBody>
      </p:sp>
      <p:sp>
        <p:nvSpPr>
          <p:cNvPr id="379" name="Shape 379"/>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7</a:t>
            </a:fld>
            <a:endParaRPr lang="en"/>
          </a:p>
        </p:txBody>
      </p:sp>
      <p:pic>
        <p:nvPicPr>
          <p:cNvPr id="61" name="图片 60"/>
          <p:cNvPicPr/>
          <p:nvPr/>
        </p:nvPicPr>
        <p:blipFill>
          <a:blip r:embed="rId3">
            <a:extLst>
              <a:ext uri="{28A0092B-C50C-407E-A947-70E740481C1C}">
                <a14:useLocalDpi xmlns:a14="http://schemas.microsoft.com/office/drawing/2010/main" val="0"/>
              </a:ext>
            </a:extLst>
          </a:blip>
          <a:srcRect/>
          <a:stretch>
            <a:fillRect/>
          </a:stretch>
        </p:blipFill>
        <p:spPr bwMode="auto">
          <a:xfrm>
            <a:off x="3634148" y="696652"/>
            <a:ext cx="4574669" cy="373869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7" name="Shape 43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FFFF"/>
                </a:solidFill>
              </a:rPr>
              <a:t>8</a:t>
            </a:fld>
            <a:endParaRPr lang="en">
              <a:solidFill>
                <a:srgbClr val="FFFFFF"/>
              </a:solidFill>
            </a:endParaRPr>
          </a:p>
        </p:txBody>
      </p:sp>
      <p:sp>
        <p:nvSpPr>
          <p:cNvPr id="438" name="Shape 438"/>
          <p:cNvSpPr txBox="1">
            <a:spLocks noGrp="1"/>
          </p:cNvSpPr>
          <p:nvPr>
            <p:ph type="title"/>
          </p:nvPr>
        </p:nvSpPr>
        <p:spPr>
          <a:xfrm>
            <a:off x="234450" y="575500"/>
            <a:ext cx="2046300" cy="1364100"/>
          </a:xfrm>
          <a:prstGeom prst="rect">
            <a:avLst/>
          </a:prstGeom>
        </p:spPr>
        <p:txBody>
          <a:bodyPr wrap="square" lIns="91425" tIns="91425" rIns="91425" bIns="91425" anchor="b" anchorCtr="0">
            <a:noAutofit/>
          </a:bodyPr>
          <a:lstStyle/>
          <a:p>
            <a:pPr marL="0" lvl="0" indent="0">
              <a:spcBef>
                <a:spcPts val="0"/>
              </a:spcBef>
              <a:buNone/>
            </a:pPr>
            <a:r>
              <a:rPr lang="en-US" dirty="0" smtClean="0"/>
              <a:t>Comparison of Clustering</a:t>
            </a:r>
            <a:endParaRPr lang="en" dirty="0"/>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887806" y="368566"/>
            <a:ext cx="1724891" cy="1609471"/>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5054467" y="381274"/>
            <a:ext cx="1651569" cy="1584053"/>
          </a:xfrm>
          <a:prstGeom prst="rect">
            <a:avLst/>
          </a:prstGeom>
          <a:noFill/>
          <a:ln>
            <a:noFill/>
          </a:ln>
        </p:spPr>
      </p:pic>
      <p:pic>
        <p:nvPicPr>
          <p:cNvPr id="9" name="图片 8"/>
          <p:cNvPicPr/>
          <p:nvPr/>
        </p:nvPicPr>
        <p:blipFill>
          <a:blip r:embed="rId5">
            <a:extLst>
              <a:ext uri="{28A0092B-C50C-407E-A947-70E740481C1C}">
                <a14:useLocalDpi xmlns:a14="http://schemas.microsoft.com/office/drawing/2010/main" val="0"/>
              </a:ext>
            </a:extLst>
          </a:blip>
          <a:srcRect/>
          <a:stretch>
            <a:fillRect/>
          </a:stretch>
        </p:blipFill>
        <p:spPr bwMode="auto">
          <a:xfrm>
            <a:off x="7147807" y="393984"/>
            <a:ext cx="1684192" cy="1545616"/>
          </a:xfrm>
          <a:prstGeom prst="rect">
            <a:avLst/>
          </a:prstGeom>
          <a:noFill/>
          <a:ln>
            <a:noFill/>
          </a:ln>
        </p:spPr>
      </p:pic>
      <p:pic>
        <p:nvPicPr>
          <p:cNvPr id="10" name="图片 9"/>
          <p:cNvPicPr/>
          <p:nvPr/>
        </p:nvPicPr>
        <p:blipFill>
          <a:blip r:embed="rId6">
            <a:extLst>
              <a:ext uri="{28A0092B-C50C-407E-A947-70E740481C1C}">
                <a14:useLocalDpi xmlns:a14="http://schemas.microsoft.com/office/drawing/2010/main" val="0"/>
              </a:ext>
            </a:extLst>
          </a:blip>
          <a:srcRect/>
          <a:stretch>
            <a:fillRect/>
          </a:stretch>
        </p:blipFill>
        <p:spPr bwMode="auto">
          <a:xfrm>
            <a:off x="2907723" y="2660073"/>
            <a:ext cx="1704974" cy="1537855"/>
          </a:xfrm>
          <a:prstGeom prst="rect">
            <a:avLst/>
          </a:prstGeom>
          <a:noFill/>
          <a:ln>
            <a:noFill/>
          </a:ln>
        </p:spPr>
      </p:pic>
      <p:pic>
        <p:nvPicPr>
          <p:cNvPr id="11" name="图片 10"/>
          <p:cNvPicPr/>
          <p:nvPr/>
        </p:nvPicPr>
        <p:blipFill>
          <a:blip r:embed="rId6">
            <a:extLst>
              <a:ext uri="{28A0092B-C50C-407E-A947-70E740481C1C}">
                <a14:useLocalDpi xmlns:a14="http://schemas.microsoft.com/office/drawing/2010/main" val="0"/>
              </a:ext>
            </a:extLst>
          </a:blip>
          <a:srcRect/>
          <a:stretch>
            <a:fillRect/>
          </a:stretch>
        </p:blipFill>
        <p:spPr bwMode="auto">
          <a:xfrm>
            <a:off x="5110558" y="2701637"/>
            <a:ext cx="1595477" cy="1496291"/>
          </a:xfrm>
          <a:prstGeom prst="rect">
            <a:avLst/>
          </a:prstGeom>
          <a:noFill/>
          <a:ln>
            <a:noFill/>
          </a:ln>
        </p:spPr>
      </p:pic>
      <p:pic>
        <p:nvPicPr>
          <p:cNvPr id="12" name="图片 11"/>
          <p:cNvPicPr/>
          <p:nvPr/>
        </p:nvPicPr>
        <p:blipFill>
          <a:blip r:embed="rId7">
            <a:extLst>
              <a:ext uri="{28A0092B-C50C-407E-A947-70E740481C1C}">
                <a14:useLocalDpi xmlns:a14="http://schemas.microsoft.com/office/drawing/2010/main" val="0"/>
              </a:ext>
            </a:extLst>
          </a:blip>
          <a:srcRect/>
          <a:stretch>
            <a:fillRect/>
          </a:stretch>
        </p:blipFill>
        <p:spPr bwMode="auto">
          <a:xfrm>
            <a:off x="7117295" y="2701637"/>
            <a:ext cx="1714704" cy="1496291"/>
          </a:xfrm>
          <a:prstGeom prst="rect">
            <a:avLst/>
          </a:prstGeom>
          <a:noFill/>
          <a:ln>
            <a:noFill/>
          </a:ln>
        </p:spPr>
      </p:pic>
      <p:sp>
        <p:nvSpPr>
          <p:cNvPr id="2" name="矩形 1"/>
          <p:cNvSpPr/>
          <p:nvPr/>
        </p:nvSpPr>
        <p:spPr>
          <a:xfrm>
            <a:off x="5110357" y="2048416"/>
            <a:ext cx="1539788" cy="400110"/>
          </a:xfrm>
          <a:prstGeom prst="rect">
            <a:avLst/>
          </a:prstGeom>
        </p:spPr>
        <p:txBody>
          <a:bodyPr wrap="square">
            <a:spAutoFit/>
          </a:bodyPr>
          <a:lstStyle/>
          <a:p>
            <a:pPr algn="ctr"/>
            <a:r>
              <a:rPr lang="en-US" altLang="zh-CN" sz="1000" dirty="0" err="1">
                <a:solidFill>
                  <a:schemeClr val="bg1"/>
                </a:solidFill>
              </a:rPr>
              <a:t>PurityScore</a:t>
            </a:r>
            <a:r>
              <a:rPr lang="en-US" altLang="zh-CN" sz="1000" dirty="0">
                <a:solidFill>
                  <a:schemeClr val="bg1"/>
                </a:solidFill>
              </a:rPr>
              <a:t> on different sample size</a:t>
            </a:r>
            <a:r>
              <a:rPr lang="zh-CN" altLang="zh-CN" sz="1000" dirty="0">
                <a:solidFill>
                  <a:schemeClr val="bg1"/>
                </a:solidFill>
              </a:rPr>
              <a:t> </a:t>
            </a:r>
            <a:endParaRPr lang="zh-CN" altLang="en-US" sz="1000" dirty="0">
              <a:solidFill>
                <a:schemeClr val="bg1"/>
              </a:solidFill>
            </a:endParaRPr>
          </a:p>
        </p:txBody>
      </p:sp>
      <p:sp>
        <p:nvSpPr>
          <p:cNvPr id="3" name="矩形 2"/>
          <p:cNvSpPr/>
          <p:nvPr/>
        </p:nvSpPr>
        <p:spPr>
          <a:xfrm>
            <a:off x="2867891" y="2048416"/>
            <a:ext cx="1775316" cy="400110"/>
          </a:xfrm>
          <a:prstGeom prst="rect">
            <a:avLst/>
          </a:prstGeom>
        </p:spPr>
        <p:txBody>
          <a:bodyPr wrap="square">
            <a:spAutoFit/>
          </a:bodyPr>
          <a:lstStyle/>
          <a:p>
            <a:pPr algn="ctr"/>
            <a:r>
              <a:rPr lang="en-US" altLang="zh-CN" sz="1000" dirty="0" err="1">
                <a:solidFill>
                  <a:schemeClr val="bg1"/>
                </a:solidFill>
                <a:latin typeface="等线" charset="0"/>
                <a:cs typeface="Times New Roman" charset="0"/>
              </a:rPr>
              <a:t>HomoScore</a:t>
            </a:r>
            <a:r>
              <a:rPr lang="en-US" altLang="zh-CN" sz="1000" dirty="0">
                <a:solidFill>
                  <a:schemeClr val="bg1"/>
                </a:solidFill>
                <a:latin typeface="等线" charset="0"/>
                <a:cs typeface="Times New Roman" charset="0"/>
              </a:rPr>
              <a:t> on different sample size</a:t>
            </a:r>
            <a:r>
              <a:rPr lang="zh-CN" altLang="zh-CN" sz="1000" dirty="0">
                <a:solidFill>
                  <a:schemeClr val="bg1"/>
                </a:solidFill>
              </a:rPr>
              <a:t> </a:t>
            </a:r>
            <a:endParaRPr lang="zh-CN" altLang="en-US" sz="1000" dirty="0">
              <a:solidFill>
                <a:schemeClr val="bg1"/>
              </a:solidFill>
            </a:endParaRPr>
          </a:p>
        </p:txBody>
      </p:sp>
      <p:sp>
        <p:nvSpPr>
          <p:cNvPr id="4" name="矩形 3"/>
          <p:cNvSpPr/>
          <p:nvPr/>
        </p:nvSpPr>
        <p:spPr>
          <a:xfrm>
            <a:off x="7117295" y="2048416"/>
            <a:ext cx="1762944" cy="400110"/>
          </a:xfrm>
          <a:prstGeom prst="rect">
            <a:avLst/>
          </a:prstGeom>
        </p:spPr>
        <p:txBody>
          <a:bodyPr wrap="square">
            <a:spAutoFit/>
          </a:bodyPr>
          <a:lstStyle/>
          <a:p>
            <a:pPr algn="ctr"/>
            <a:r>
              <a:rPr lang="en-US" altLang="zh-CN" sz="1000" dirty="0" err="1" smtClean="0">
                <a:solidFill>
                  <a:schemeClr val="bg1"/>
                </a:solidFill>
                <a:latin typeface="等线" charset="0"/>
                <a:cs typeface="Times New Roman" charset="0"/>
              </a:rPr>
              <a:t>NmiScore</a:t>
            </a:r>
            <a:r>
              <a:rPr lang="en-US" altLang="zh-CN" sz="1000" dirty="0" smtClean="0">
                <a:solidFill>
                  <a:schemeClr val="bg1"/>
                </a:solidFill>
                <a:latin typeface="等线" charset="0"/>
                <a:cs typeface="Times New Roman" charset="0"/>
              </a:rPr>
              <a:t> on different sample size</a:t>
            </a:r>
            <a:r>
              <a:rPr lang="zh-CN" altLang="zh-CN" sz="1000" dirty="0" smtClean="0">
                <a:solidFill>
                  <a:schemeClr val="bg1"/>
                </a:solidFill>
              </a:rPr>
              <a:t> </a:t>
            </a:r>
            <a:endParaRPr lang="zh-CN" altLang="en-US" sz="1000" dirty="0">
              <a:solidFill>
                <a:schemeClr val="bg1"/>
              </a:solidFill>
            </a:endParaRPr>
          </a:p>
        </p:txBody>
      </p:sp>
      <p:sp>
        <p:nvSpPr>
          <p:cNvPr id="5" name="矩形 4"/>
          <p:cNvSpPr/>
          <p:nvPr/>
        </p:nvSpPr>
        <p:spPr>
          <a:xfrm>
            <a:off x="3177310" y="4312634"/>
            <a:ext cx="1366982" cy="400110"/>
          </a:xfrm>
          <a:prstGeom prst="rect">
            <a:avLst/>
          </a:prstGeom>
        </p:spPr>
        <p:txBody>
          <a:bodyPr wrap="square">
            <a:spAutoFit/>
          </a:bodyPr>
          <a:lstStyle/>
          <a:p>
            <a:pPr algn="ctr"/>
            <a:r>
              <a:rPr lang="en-US" altLang="zh-CN" sz="1000" dirty="0" err="1">
                <a:solidFill>
                  <a:schemeClr val="bg1"/>
                </a:solidFill>
                <a:latin typeface="等线" charset="0"/>
                <a:cs typeface="Times New Roman" charset="0"/>
              </a:rPr>
              <a:t>HomoScore</a:t>
            </a:r>
            <a:r>
              <a:rPr lang="en-US" altLang="zh-CN" sz="1000" dirty="0">
                <a:solidFill>
                  <a:schemeClr val="bg1"/>
                </a:solidFill>
                <a:latin typeface="等线" charset="0"/>
                <a:cs typeface="Times New Roman" charset="0"/>
              </a:rPr>
              <a:t> on different beta</a:t>
            </a:r>
            <a:r>
              <a:rPr lang="zh-CN" altLang="zh-CN" sz="1000" dirty="0">
                <a:solidFill>
                  <a:schemeClr val="bg1"/>
                </a:solidFill>
              </a:rPr>
              <a:t> </a:t>
            </a:r>
            <a:endParaRPr lang="zh-CN" altLang="en-US" sz="1000" dirty="0">
              <a:solidFill>
                <a:schemeClr val="bg1"/>
              </a:solidFill>
            </a:endParaRPr>
          </a:p>
        </p:txBody>
      </p:sp>
      <p:sp>
        <p:nvSpPr>
          <p:cNvPr id="6" name="矩形 5"/>
          <p:cNvSpPr/>
          <p:nvPr/>
        </p:nvSpPr>
        <p:spPr>
          <a:xfrm>
            <a:off x="5268166" y="4312634"/>
            <a:ext cx="1224169" cy="400110"/>
          </a:xfrm>
          <a:prstGeom prst="rect">
            <a:avLst/>
          </a:prstGeom>
        </p:spPr>
        <p:txBody>
          <a:bodyPr wrap="square">
            <a:spAutoFit/>
          </a:bodyPr>
          <a:lstStyle/>
          <a:p>
            <a:pPr algn="ctr"/>
            <a:r>
              <a:rPr lang="en-US" altLang="zh-CN" sz="1000" dirty="0" err="1">
                <a:solidFill>
                  <a:schemeClr val="bg1"/>
                </a:solidFill>
                <a:latin typeface="等线" charset="0"/>
                <a:cs typeface="Times New Roman" charset="0"/>
              </a:rPr>
              <a:t>PurityScore</a:t>
            </a:r>
            <a:r>
              <a:rPr lang="en-US" altLang="zh-CN" sz="1000" dirty="0">
                <a:solidFill>
                  <a:schemeClr val="bg1"/>
                </a:solidFill>
                <a:latin typeface="等线" charset="0"/>
                <a:cs typeface="Times New Roman" charset="0"/>
              </a:rPr>
              <a:t> on different beta</a:t>
            </a:r>
            <a:r>
              <a:rPr lang="zh-CN" altLang="zh-CN" sz="1000" dirty="0">
                <a:solidFill>
                  <a:schemeClr val="bg1"/>
                </a:solidFill>
              </a:rPr>
              <a:t> </a:t>
            </a:r>
            <a:endParaRPr lang="zh-CN" altLang="en-US" sz="1000" dirty="0">
              <a:solidFill>
                <a:schemeClr val="bg1"/>
              </a:solidFill>
            </a:endParaRPr>
          </a:p>
        </p:txBody>
      </p:sp>
      <p:sp>
        <p:nvSpPr>
          <p:cNvPr id="13" name="矩形 12"/>
          <p:cNvSpPr/>
          <p:nvPr/>
        </p:nvSpPr>
        <p:spPr>
          <a:xfrm>
            <a:off x="7488237" y="4311886"/>
            <a:ext cx="1068547" cy="400110"/>
          </a:xfrm>
          <a:prstGeom prst="rect">
            <a:avLst/>
          </a:prstGeom>
        </p:spPr>
        <p:txBody>
          <a:bodyPr wrap="square">
            <a:spAutoFit/>
          </a:bodyPr>
          <a:lstStyle/>
          <a:p>
            <a:r>
              <a:rPr lang="en-US" altLang="zh-CN" sz="1000" dirty="0" err="1">
                <a:solidFill>
                  <a:schemeClr val="bg1"/>
                </a:solidFill>
                <a:latin typeface="等线" charset="0"/>
                <a:cs typeface="Times New Roman" charset="0"/>
              </a:rPr>
              <a:t>NmiScore</a:t>
            </a:r>
            <a:r>
              <a:rPr lang="en-US" altLang="zh-CN" sz="1000" dirty="0">
                <a:solidFill>
                  <a:schemeClr val="bg1"/>
                </a:solidFill>
                <a:latin typeface="等线" charset="0"/>
                <a:cs typeface="Times New Roman" charset="0"/>
              </a:rPr>
              <a:t> on different beta</a:t>
            </a:r>
            <a:r>
              <a:rPr lang="zh-CN" altLang="zh-CN" sz="1000" dirty="0">
                <a:solidFill>
                  <a:schemeClr val="bg1"/>
                </a:solidFill>
              </a:rPr>
              <a:t> </a:t>
            </a:r>
            <a:endParaRPr lang="zh-CN" altLang="en-US" sz="10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6" name="Shape 446"/>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FFFF"/>
                </a:solidFill>
              </a:rPr>
              <a:t>9</a:t>
            </a:fld>
            <a:endParaRPr lang="en">
              <a:solidFill>
                <a:srgbClr val="FFFFFF"/>
              </a:solidFill>
            </a:endParaRPr>
          </a:p>
        </p:txBody>
      </p:sp>
      <p:sp>
        <p:nvSpPr>
          <p:cNvPr id="447" name="Shape 447"/>
          <p:cNvSpPr txBox="1">
            <a:spLocks noGrp="1"/>
          </p:cNvSpPr>
          <p:nvPr>
            <p:ph type="title"/>
          </p:nvPr>
        </p:nvSpPr>
        <p:spPr>
          <a:xfrm>
            <a:off x="234450" y="575500"/>
            <a:ext cx="2046300" cy="1364100"/>
          </a:xfrm>
          <a:prstGeom prst="rect">
            <a:avLst/>
          </a:prstGeom>
        </p:spPr>
        <p:txBody>
          <a:bodyPr wrap="square" lIns="91425" tIns="91425" rIns="91425" bIns="91425" anchor="b" anchorCtr="0">
            <a:noAutofit/>
          </a:bodyPr>
          <a:lstStyle/>
          <a:p>
            <a:pPr marL="0" lvl="0" indent="0">
              <a:spcBef>
                <a:spcPts val="0"/>
              </a:spcBef>
              <a:buNone/>
            </a:pPr>
            <a:r>
              <a:rPr lang="en-US" dirty="0" smtClean="0"/>
              <a:t>Comparison of </a:t>
            </a:r>
            <a:r>
              <a:rPr lang="en-US" dirty="0"/>
              <a:t>E</a:t>
            </a:r>
            <a:r>
              <a:rPr lang="en-US" dirty="0" smtClean="0"/>
              <a:t>dge </a:t>
            </a:r>
            <a:r>
              <a:rPr lang="en-US" dirty="0"/>
              <a:t>D</a:t>
            </a:r>
            <a:r>
              <a:rPr lang="en-US" dirty="0" smtClean="0"/>
              <a:t>etection</a:t>
            </a:r>
            <a:endParaRPr lang="en" dirty="0"/>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4092286" y="467590"/>
            <a:ext cx="3619500" cy="2400300"/>
          </a:xfrm>
          <a:prstGeom prst="rect">
            <a:avLst/>
          </a:prstGeom>
          <a:noFill/>
          <a:ln>
            <a:noFill/>
          </a:ln>
        </p:spPr>
      </p:pic>
      <p:sp>
        <p:nvSpPr>
          <p:cNvPr id="3" name="矩形 2"/>
          <p:cNvSpPr/>
          <p:nvPr/>
        </p:nvSpPr>
        <p:spPr>
          <a:xfrm>
            <a:off x="4546536" y="3078730"/>
            <a:ext cx="2710999" cy="307777"/>
          </a:xfrm>
          <a:prstGeom prst="rect">
            <a:avLst/>
          </a:prstGeom>
        </p:spPr>
        <p:txBody>
          <a:bodyPr wrap="none">
            <a:spAutoFit/>
          </a:bodyPr>
          <a:lstStyle/>
          <a:p>
            <a:pPr algn="ctr"/>
            <a:r>
              <a:rPr lang="en-US" altLang="zh-CN" dirty="0">
                <a:solidFill>
                  <a:schemeClr val="bg1"/>
                </a:solidFill>
                <a:latin typeface="等线" charset="0"/>
                <a:cs typeface="Times New Roman" charset="0"/>
              </a:rPr>
              <a:t>Edge Accuracy on different beta</a:t>
            </a:r>
            <a:r>
              <a:rPr lang="zh-CN" altLang="zh-CN" dirty="0">
                <a:solidFill>
                  <a:schemeClr val="bg1"/>
                </a:solidFill>
              </a:rPr>
              <a:t> </a:t>
            </a:r>
            <a:endParaRPr lang="zh-CN" altLang="en-US" dirty="0">
              <a:solidFill>
                <a:schemeClr val="bg1"/>
              </a:solidFill>
            </a:endParaRPr>
          </a:p>
        </p:txBody>
      </p:sp>
      <p:grpSp>
        <p:nvGrpSpPr>
          <p:cNvPr id="16" name="Shape 620"/>
          <p:cNvGrpSpPr/>
          <p:nvPr/>
        </p:nvGrpSpPr>
        <p:grpSpPr>
          <a:xfrm>
            <a:off x="5741835" y="3705229"/>
            <a:ext cx="320399" cy="320378"/>
            <a:chOff x="1951075" y="2333250"/>
            <a:chExt cx="381200" cy="381175"/>
          </a:xfrm>
        </p:grpSpPr>
        <p:sp>
          <p:nvSpPr>
            <p:cNvPr id="17" name="Shape 621"/>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8" name="Shape 622"/>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 name="Shape 623"/>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 name="Shape 624"/>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320</Words>
  <Application>Microsoft Macintosh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Cambria Math</vt:lpstr>
      <vt:lpstr>Georgia</vt:lpstr>
      <vt:lpstr>Nunito Sans</vt:lpstr>
      <vt:lpstr>Times New Roman</vt:lpstr>
      <vt:lpstr>等线</vt:lpstr>
      <vt:lpstr>Arial</vt:lpstr>
      <vt:lpstr>Ulysses template</vt:lpstr>
      <vt:lpstr>Network Discovery</vt:lpstr>
      <vt:lpstr>PowerPoint Presentation</vt:lpstr>
      <vt:lpstr>Transfer web traffic data into a network structure</vt:lpstr>
      <vt:lpstr>Concept of direct edge</vt:lpstr>
      <vt:lpstr>Related Works</vt:lpstr>
      <vt:lpstr>A new model for network discovery</vt:lpstr>
      <vt:lpstr>Real Precision Matrix of Toy Dataset</vt:lpstr>
      <vt:lpstr>Comparison of Clustering</vt:lpstr>
      <vt:lpstr>Comparison of Edge Detection</vt:lpstr>
      <vt:lpstr>145,063×551</vt:lpstr>
      <vt:lpstr>The Estimation of Precision Matrix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(OR SLIDEDOC) TITLE</dc:title>
  <cp:lastModifiedBy>Dekun Geng</cp:lastModifiedBy>
  <cp:revision>12</cp:revision>
  <dcterms:modified xsi:type="dcterms:W3CDTF">2017-12-07T21:56:08Z</dcterms:modified>
</cp:coreProperties>
</file>