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75" r:id="rId3"/>
    <p:sldId id="260" r:id="rId4"/>
    <p:sldId id="284" r:id="rId5"/>
    <p:sldId id="288" r:id="rId6"/>
    <p:sldId id="281" r:id="rId7"/>
    <p:sldId id="286" r:id="rId8"/>
    <p:sldId id="292" r:id="rId9"/>
    <p:sldId id="291" r:id="rId10"/>
    <p:sldId id="289" r:id="rId11"/>
    <p:sldId id="287" r:id="rId12"/>
    <p:sldId id="282" r:id="rId13"/>
    <p:sldId id="290" r:id="rId14"/>
    <p:sldId id="294" r:id="rId15"/>
    <p:sldId id="264" r:id="rId16"/>
    <p:sldId id="295" r:id="rId17"/>
    <p:sldId id="296" r:id="rId18"/>
    <p:sldId id="283" r:id="rId19"/>
    <p:sldId id="267" r:id="rId20"/>
    <p:sldId id="276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B0B0B0"/>
    <a:srgbClr val="6C92C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3957" autoAdjust="0"/>
  </p:normalViewPr>
  <p:slideViewPr>
    <p:cSldViewPr snapToGrid="0" showGuides="1">
      <p:cViewPr>
        <p:scale>
          <a:sx n="66" d="100"/>
          <a:sy n="66" d="100"/>
        </p:scale>
        <p:origin x="69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49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3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1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02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7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85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0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1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6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1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7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4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5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5345" y="3222532"/>
            <a:ext cx="73613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House Price Prediction</a:t>
            </a:r>
            <a:endParaRPr lang="zh-CN" altLang="en-US" sz="60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8432" y="1956093"/>
            <a:ext cx="23551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DS 502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3038075" y="5210110"/>
            <a:ext cx="6115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zh-CN" sz="2400" b="1" dirty="0"/>
              <a:t>Team 17</a:t>
            </a:r>
          </a:p>
          <a:p>
            <a:pPr>
              <a:lnSpc>
                <a:spcPts val="3600"/>
              </a:lnSpc>
            </a:pPr>
            <a:r>
              <a:rPr lang="en-US" altLang="zh-CN" sz="2400" b="1" dirty="0" err="1"/>
              <a:t>Weiqing</a:t>
            </a:r>
            <a:r>
              <a:rPr lang="en-US" altLang="zh-CN" sz="2400" b="1" dirty="0"/>
              <a:t> Li       </a:t>
            </a:r>
            <a:r>
              <a:rPr lang="en-US" altLang="zh-CN" sz="2400" b="1" dirty="0" err="1"/>
              <a:t>Dekun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Geng</a:t>
            </a:r>
            <a:r>
              <a:rPr lang="en-US" altLang="zh-CN" sz="2400" b="1" dirty="0"/>
              <a:t>       Yang Tao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73535E52-7E44-4899-8F77-ADFEF48C97B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4" t="21154" b="4488"/>
          <a:stretch/>
        </p:blipFill>
        <p:spPr bwMode="auto">
          <a:xfrm>
            <a:off x="1861231" y="163285"/>
            <a:ext cx="7877856" cy="6531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951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14589" y="710429"/>
            <a:ext cx="628452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OverallQual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GrLivArea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YearBuilt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YearRemodAdd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GarageYrBlt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BsmtFinSF1 * </a:t>
            </a:r>
            <a:r>
              <a:rPr lang="en-US" altLang="zh-CN" sz="2400" dirty="0" err="1"/>
              <a:t>BsmtFullBath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TotalBsmtSF</a:t>
            </a:r>
            <a:r>
              <a:rPr lang="en-US" altLang="zh-CN" sz="2400" dirty="0"/>
              <a:t> * X1stFlrSF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X2ndFlrSF * </a:t>
            </a:r>
            <a:r>
              <a:rPr lang="en-US" altLang="zh-CN" sz="2400" dirty="0" err="1"/>
              <a:t>GrLivArea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X2ndFlrSF * </a:t>
            </a:r>
            <a:r>
              <a:rPr lang="en-US" altLang="zh-CN" sz="2400" dirty="0" err="1"/>
              <a:t>HalfBath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X2ndFlrSF * </a:t>
            </a:r>
            <a:r>
              <a:rPr lang="en-US" altLang="zh-CN" sz="2400" dirty="0" err="1"/>
              <a:t>FullBath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X2ndFlrSF * </a:t>
            </a:r>
            <a:r>
              <a:rPr lang="en-US" altLang="zh-CN" sz="2400" dirty="0" err="1"/>
              <a:t>TotRmsAbvGr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GrLivArea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FullBath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GrLivArea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TotalBsmtSF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GarageYrBlt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GarageCars</a:t>
            </a:r>
            <a:endParaRPr lang="zh-CN" altLang="zh-CN" sz="2400" dirty="0"/>
          </a:p>
          <a:p>
            <a:endParaRPr lang="en-US" altLang="zh-CN" sz="2400" dirty="0"/>
          </a:p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45623" y="110265"/>
            <a:ext cx="24958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C</a:t>
            </a:r>
            <a:r>
              <a:rPr lang="en-US" altLang="zh-CN" sz="3600" b="1" dirty="0">
                <a:solidFill>
                  <a:srgbClr val="48A2A0"/>
                </a:solidFill>
                <a:cs typeface="+mn-ea"/>
              </a:rPr>
              <a:t>orrelation</a:t>
            </a:r>
          </a:p>
          <a:p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4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2492419"/>
            <a:ext cx="6318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Feature Engineering - Lasso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Linear Regression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Random Forest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XGBoost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819992" y="1787094"/>
            <a:ext cx="1707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Models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81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26820" y="448348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Lasso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C49B2D2-EB3E-45EF-98DC-A37E64DB4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615" y="448348"/>
            <a:ext cx="6157684" cy="6157684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B7618D76-A72F-4D00-A910-733E002A6653}"/>
              </a:ext>
            </a:extLst>
          </p:cNvPr>
          <p:cNvSpPr/>
          <p:nvPr/>
        </p:nvSpPr>
        <p:spPr>
          <a:xfrm>
            <a:off x="9869714" y="5719778"/>
            <a:ext cx="2292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8A2A0"/>
                </a:solidFill>
                <a:cs typeface="+mn-ea"/>
                <a:sym typeface="+mn-lt"/>
              </a:rPr>
              <a:t>Lambda=281</a:t>
            </a:r>
            <a:endParaRPr lang="zh-CN" altLang="en-US" sz="28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204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0020" y="224499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Lasso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1429E9-9C95-4723-B704-1A5BE53AE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8059"/>
              </p:ext>
            </p:extLst>
          </p:nvPr>
        </p:nvGraphicFramePr>
        <p:xfrm>
          <a:off x="1226820" y="1466821"/>
          <a:ext cx="4257153" cy="4351336"/>
        </p:xfrm>
        <a:graphic>
          <a:graphicData uri="http://schemas.openxmlformats.org/drawingml/2006/table">
            <a:tbl>
              <a:tblPr/>
              <a:tblGrid>
                <a:gridCol w="1305067">
                  <a:extLst>
                    <a:ext uri="{9D8B030D-6E8A-4147-A177-3AD203B41FA5}">
                      <a16:colId xmlns:a16="http://schemas.microsoft.com/office/drawing/2014/main" val="1287883616"/>
                    </a:ext>
                  </a:extLst>
                </a:gridCol>
                <a:gridCol w="1455651">
                  <a:extLst>
                    <a:ext uri="{9D8B030D-6E8A-4147-A177-3AD203B41FA5}">
                      <a16:colId xmlns:a16="http://schemas.microsoft.com/office/drawing/2014/main" val="695636613"/>
                    </a:ext>
                  </a:extLst>
                </a:gridCol>
                <a:gridCol w="1496435">
                  <a:extLst>
                    <a:ext uri="{9D8B030D-6E8A-4147-A177-3AD203B41FA5}">
                      <a16:colId xmlns:a16="http://schemas.microsoft.com/office/drawing/2014/main" val="3778229915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(Intercept)   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MSZoning              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LotFrontage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925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-5.829838e+05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-6.282371e+03    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4.896984e+00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501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    LotArea   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Street                   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LotShape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545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5.450050e-01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3.362577e+04 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-1.529167e+03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005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LandContour 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  LotConfig            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LandSlope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187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-4.924609e+02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-2.352634e+00  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-1.322996e+02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389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Neighborhood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  Condition2       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BldgType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943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-1.939768e+02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-4.739957e+03  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-8.751606e+02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589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OverallQual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OverallCond           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  YearBuilt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964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-1.889713e+01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8.070050e+03   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1.733180e+02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9320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  RoofStyle    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RoofMatl               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 Exterior2nd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70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-2.963215e+02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-2.517580e+03  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-1.121893e+01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265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  MasVnrType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  MasVnrArea       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ExterQual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4143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4.304220e+03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1.095773e+01      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   -5.732028e+03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750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  ExterCond  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Foundation            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BsmtQual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614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9.772344e+02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-2.072490e+03     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  -8.163616e+03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4975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BsmtFinType1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BsmtFinSF1      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BsmtFinSF2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87417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8.062700e+02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1.335974e+00   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1.478744e+00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700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  BsmtUnfSF  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    Heating             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HeatingQC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2366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-4.920934e+00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-2.537431e+03     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    -1.797482e+03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79986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  Electrical        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X2ndFlrSF               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LowQualFinSF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908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1.454621e+03 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-3.398747e+01       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  -6.721986e+01 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624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F333735-BE4E-4FF2-8757-749C0812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95649"/>
              </p:ext>
            </p:extLst>
          </p:nvPr>
        </p:nvGraphicFramePr>
        <p:xfrm>
          <a:off x="6318737" y="1466821"/>
          <a:ext cx="4257153" cy="4351336"/>
        </p:xfrm>
        <a:graphic>
          <a:graphicData uri="http://schemas.openxmlformats.org/drawingml/2006/table">
            <a:tbl>
              <a:tblPr/>
              <a:tblGrid>
                <a:gridCol w="1305067">
                  <a:extLst>
                    <a:ext uri="{9D8B030D-6E8A-4147-A177-3AD203B41FA5}">
                      <a16:colId xmlns:a16="http://schemas.microsoft.com/office/drawing/2014/main" val="2136891429"/>
                    </a:ext>
                  </a:extLst>
                </a:gridCol>
                <a:gridCol w="1455651">
                  <a:extLst>
                    <a:ext uri="{9D8B030D-6E8A-4147-A177-3AD203B41FA5}">
                      <a16:colId xmlns:a16="http://schemas.microsoft.com/office/drawing/2014/main" val="2954263701"/>
                    </a:ext>
                  </a:extLst>
                </a:gridCol>
                <a:gridCol w="1496435">
                  <a:extLst>
                    <a:ext uri="{9D8B030D-6E8A-4147-A177-3AD203B41FA5}">
                      <a16:colId xmlns:a16="http://schemas.microsoft.com/office/drawing/2014/main" val="59168266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  GrLivArea  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BsmtFullBath          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 BsmtHalfBath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906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-7.708308e-01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-3.811554e+03     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  -3.790915e+02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5408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    FullBath    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BedroomAbvGr         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KitchenAbvGr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768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-3.199190e+03 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-6.842280e+03   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-1.500204e+04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9398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KitchenQual    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TotRmsAbvGrd        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Functional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628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-7.343990e+03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3.275203e+03     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  2.644124e+03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43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  Fireplaces      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GarageType           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 GarageYrBlt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9287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1.421483e+03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2.109724e+02     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  1.045589e+02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1894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GarageFinish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GarageArea         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   GarageCond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156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1.539300e+03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3.671830e+00      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   -3.346074e+02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86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  PavedDrive    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WoodDeckSF     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   OpenPorchSF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169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3.793755e+03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2.218694e+00    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   8.330252e+00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6058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EnclosedPorch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X3SsnPorch      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   ScreenPorch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16262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-4.068948e-01  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4.831392e+00      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   5.253292e+01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487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      PoolQC   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Fence                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 MiscFeature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191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1.663007e+04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1.988279e+03      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      -5.752141e+03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2450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      MiscVal    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YrSold                 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   SaleType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1831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9.896720e+00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3.655679e+01      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     -8.050931e+02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08908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SaleCondition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livarea_qual          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      bsmtFin_Bsmtfb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595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6.211596e+03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    6.597914e+00       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    1.596383e+01     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1683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 X2ndFlrSF_livarea 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livarea_TotRmsAbvGr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32274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       1.546996e-02  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    1.331264e-02 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5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82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2388" y="1781103"/>
            <a:ext cx="3837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Linear Regression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pic>
        <p:nvPicPr>
          <p:cNvPr id="38" name="图片 37" descr="图片包含 屏幕截图&#10;&#10;已生成高可信度的说明">
            <a:extLst>
              <a:ext uri="{FF2B5EF4-FFF2-40B4-BE49-F238E27FC236}">
                <a16:creationId xmlns:a16="http://schemas.microsoft.com/office/drawing/2014/main" id="{ADA36E98-B5F0-4CA7-9601-93269422B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3185967"/>
            <a:ext cx="5670340" cy="1233714"/>
          </a:xfrm>
          <a:prstGeom prst="rect">
            <a:avLst/>
          </a:prstGeom>
        </p:spPr>
      </p:pic>
      <p:pic>
        <p:nvPicPr>
          <p:cNvPr id="42" name="图片 41" descr="图片包含 文字, 地图&#10;&#10;已生成极高可信度的说明">
            <a:extLst>
              <a:ext uri="{FF2B5EF4-FFF2-40B4-BE49-F238E27FC236}">
                <a16:creationId xmlns:a16="http://schemas.microsoft.com/office/drawing/2014/main" id="{39DD1CD9-83D9-4CF3-90A5-4B3281D5B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7194"/>
            <a:ext cx="5943612" cy="5943612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D8947302-51A2-461F-B3AD-4AE5C78010F5}"/>
              </a:ext>
            </a:extLst>
          </p:cNvPr>
          <p:cNvSpPr/>
          <p:nvPr/>
        </p:nvSpPr>
        <p:spPr>
          <a:xfrm>
            <a:off x="152388" y="491660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RMSE: 0.</a:t>
            </a:r>
            <a:r>
              <a:rPr lang="en-US" altLang="zh-CN" sz="2800" dirty="0"/>
              <a:t>1834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273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2388" y="1781103"/>
            <a:ext cx="3345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Random Forest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27DE48-0A0D-4C06-807B-8FC961EE71D1}"/>
              </a:ext>
            </a:extLst>
          </p:cNvPr>
          <p:cNvSpPr/>
          <p:nvPr/>
        </p:nvSpPr>
        <p:spPr>
          <a:xfrm>
            <a:off x="830527" y="404680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RMSE: 0.1540.</a:t>
            </a:r>
          </a:p>
        </p:txBody>
      </p:sp>
      <p:pic>
        <p:nvPicPr>
          <p:cNvPr id="4" name="图片 3" descr="图片包含 地图, 文字&#10;&#10;已生成高可信度的说明">
            <a:extLst>
              <a:ext uri="{FF2B5EF4-FFF2-40B4-BE49-F238E27FC236}">
                <a16:creationId xmlns:a16="http://schemas.microsoft.com/office/drawing/2014/main" id="{AE61EC4C-8D15-44A2-981E-119D28E3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7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4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13487" y="460392"/>
            <a:ext cx="1965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48A2A0"/>
                </a:solidFill>
                <a:cs typeface="+mn-ea"/>
                <a:sym typeface="+mn-lt"/>
              </a:rPr>
              <a:t>XGBoost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2424C0-0061-4B1D-B253-C7925BF7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8217"/>
            <a:ext cx="8418287" cy="36327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636FAB-C310-4E85-B8E9-F1BFC12E9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098" y="875657"/>
            <a:ext cx="3918856" cy="57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3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37707" y="2776388"/>
            <a:ext cx="40062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48A2A0"/>
                </a:solidFill>
                <a:cs typeface="+mn-ea"/>
                <a:sym typeface="+mn-lt"/>
              </a:rPr>
              <a:t>Conclusion</a:t>
            </a:r>
            <a:endParaRPr lang="zh-CN" altLang="en-US" sz="6000" dirty="0">
              <a:solidFill>
                <a:srgbClr val="48A2A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67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2860"/>
          <p:cNvSpPr>
            <a:spLocks noEditPoints="1"/>
          </p:cNvSpPr>
          <p:nvPr/>
        </p:nvSpPr>
        <p:spPr bwMode="auto">
          <a:xfrm>
            <a:off x="3866525" y="2975388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6" name="Freeform 2860"/>
          <p:cNvSpPr>
            <a:spLocks noEditPoints="1"/>
          </p:cNvSpPr>
          <p:nvPr/>
        </p:nvSpPr>
        <p:spPr bwMode="auto">
          <a:xfrm>
            <a:off x="7931945" y="3126044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7" name="Freeform 2860"/>
          <p:cNvSpPr>
            <a:spLocks noEditPoints="1"/>
          </p:cNvSpPr>
          <p:nvPr/>
        </p:nvSpPr>
        <p:spPr bwMode="auto">
          <a:xfrm>
            <a:off x="7698462" y="339080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8" name="Freeform 2860"/>
          <p:cNvSpPr>
            <a:spLocks noEditPoints="1"/>
          </p:cNvSpPr>
          <p:nvPr/>
        </p:nvSpPr>
        <p:spPr bwMode="auto">
          <a:xfrm>
            <a:off x="6286465" y="264831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9" name="Freeform 2860"/>
          <p:cNvSpPr>
            <a:spLocks noEditPoints="1"/>
          </p:cNvSpPr>
          <p:nvPr/>
        </p:nvSpPr>
        <p:spPr bwMode="auto">
          <a:xfrm>
            <a:off x="5808869" y="290272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0" name="Freeform 2860"/>
          <p:cNvSpPr>
            <a:spLocks noEditPoints="1"/>
          </p:cNvSpPr>
          <p:nvPr/>
        </p:nvSpPr>
        <p:spPr bwMode="auto">
          <a:xfrm>
            <a:off x="5106783" y="381834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Freeform 2860"/>
          <p:cNvSpPr>
            <a:spLocks noEditPoints="1"/>
          </p:cNvSpPr>
          <p:nvPr/>
        </p:nvSpPr>
        <p:spPr bwMode="auto">
          <a:xfrm>
            <a:off x="4680730" y="427445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44023" y="448348"/>
            <a:ext cx="2478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Conclusion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D49CB04C-1A30-46D5-A47B-F3C2676B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19" y="2264370"/>
            <a:ext cx="8794299" cy="25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910172" y="3921236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16279" y="3195454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5269" y="3286983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5507" y="4555385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cs typeface="+mn-ea"/>
                <a:sym typeface="+mn-lt"/>
              </a:rPr>
              <a:t>Introduction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7818" y="42207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  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0984" y="4402816"/>
            <a:ext cx="2627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cs typeface="+mn-ea"/>
              </a:rPr>
              <a:t>Data </a:t>
            </a:r>
          </a:p>
          <a:p>
            <a:pPr algn="ctr"/>
            <a:r>
              <a:rPr lang="en-US" altLang="zh-CN" sz="2400" b="1" dirty="0">
                <a:cs typeface="+mn-ea"/>
              </a:rPr>
              <a:t>Pre-processing</a:t>
            </a:r>
          </a:p>
          <a:p>
            <a:pPr algn="ctr"/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04564" y="423476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    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56035" y="4551373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cs typeface="+mn-ea"/>
                <a:sym typeface="+mn-lt"/>
              </a:rPr>
              <a:t>Models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41553" y="425985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60299" y="4544813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cs typeface="+mn-ea"/>
                <a:sym typeface="+mn-lt"/>
              </a:rPr>
              <a:t>Conclusion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CONTENT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214189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5657" y="3305718"/>
            <a:ext cx="813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3921236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75579" y="3214189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16484" y="3305718"/>
            <a:ext cx="813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3921236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55229" y="3189105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20148" y="3280634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3921236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7175" y="1666571"/>
            <a:ext cx="4057650" cy="0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284220"/>
            <a:ext cx="6318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Motivation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Data Description</a:t>
            </a:r>
          </a:p>
          <a:p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819992" y="2213920"/>
            <a:ext cx="2718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Introduction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075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07532" y="2286001"/>
            <a:ext cx="2573868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9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0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02932" y="2286001"/>
            <a:ext cx="2017324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323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075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07532" y="4478379"/>
            <a:ext cx="1940494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69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90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02932" y="4478379"/>
            <a:ext cx="1493068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323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31528" y="2309225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00834" y="2309225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76%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65347" y="4500203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80%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31447" y="4500203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Motivation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pic>
        <p:nvPicPr>
          <p:cNvPr id="1028" name="Picture 4" descr="home appraisal">
            <a:extLst>
              <a:ext uri="{FF2B5EF4-FFF2-40B4-BE49-F238E27FC236}">
                <a16:creationId xmlns:a16="http://schemas.microsoft.com/office/drawing/2014/main" id="{85C2B5DD-40AA-4425-9B5F-5BF5EC5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67" y="1646671"/>
            <a:ext cx="7070663" cy="407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69C9CD7-220A-403D-835F-FF94DFB13CA2}"/>
              </a:ext>
            </a:extLst>
          </p:cNvPr>
          <p:cNvSpPr txBox="1"/>
          <p:nvPr/>
        </p:nvSpPr>
        <p:spPr>
          <a:xfrm>
            <a:off x="8078195" y="2647779"/>
            <a:ext cx="40408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cs typeface="+mn-ea"/>
              </a:rPr>
              <a:t>Linear?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+mn-ea"/>
              </a:rPr>
              <a:t>Non-linear?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cs typeface="+mn-ea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cs typeface="+mn-ea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86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226820" y="1354807"/>
            <a:ext cx="1096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8A2A0"/>
                </a:solidFill>
                <a:cs typeface="+mn-ea"/>
              </a:rPr>
              <a:t>Real estate properties Los Angeles, Orange and Ventura, California</a:t>
            </a:r>
            <a:endParaRPr lang="zh-CN" altLang="en-US" sz="2800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05791" y="4306031"/>
            <a:ext cx="10677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The rest of the transactions between October 15 and December 31, 2016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5791" y="2694707"/>
            <a:ext cx="10805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Transactions before October 15, 2016, plus some of the transactions after October 15, 2016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05791" y="5961891"/>
            <a:ext cx="57690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Character: 43     Integer: 36</a:t>
            </a: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53111" y="2152058"/>
            <a:ext cx="1808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48A2A0"/>
                </a:solidFill>
                <a:cs typeface="+mn-ea"/>
              </a:rPr>
              <a:t>Train Data</a:t>
            </a:r>
            <a:endParaRPr lang="zh-CN" altLang="en-US" sz="2800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53111" y="3805208"/>
            <a:ext cx="165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48A2A0"/>
                </a:solidFill>
                <a:cs typeface="+mn-ea"/>
                <a:sym typeface="+mn-lt"/>
              </a:rPr>
              <a:t>Test Data</a:t>
            </a:r>
            <a:endParaRPr lang="zh-CN" altLang="en-US" sz="2800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26820" y="434445"/>
            <a:ext cx="3650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48A2A0"/>
                </a:solidFill>
                <a:cs typeface="+mn-ea"/>
                <a:sym typeface="+mn-lt"/>
              </a:rPr>
              <a:t>Data Description</a:t>
            </a:r>
            <a:endParaRPr lang="zh-CN" altLang="en-US" sz="36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40EA32-428F-43AC-9055-CE19B2EA20D6}"/>
              </a:ext>
            </a:extLst>
          </p:cNvPr>
          <p:cNvSpPr txBox="1"/>
          <p:nvPr/>
        </p:nvSpPr>
        <p:spPr>
          <a:xfrm>
            <a:off x="1253111" y="5410361"/>
            <a:ext cx="2298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48A2A0"/>
                </a:solidFill>
                <a:cs typeface="+mn-ea"/>
                <a:sym typeface="+mn-lt"/>
              </a:rPr>
              <a:t>79 Predictors</a:t>
            </a:r>
          </a:p>
          <a:p>
            <a:r>
              <a:rPr lang="en-US" altLang="zh-CN" sz="2800" b="1" dirty="0">
                <a:solidFill>
                  <a:srgbClr val="6C92C0"/>
                </a:solidFill>
                <a:cs typeface="+mn-ea"/>
                <a:sym typeface="+mn-lt"/>
              </a:rPr>
              <a:t>    </a:t>
            </a:r>
            <a:endParaRPr lang="zh-CN" altLang="en-US" sz="2800" b="1" dirty="0">
              <a:solidFill>
                <a:srgbClr val="6C92C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3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8121" y="2921168"/>
            <a:ext cx="72096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48A2A0"/>
                </a:solidFill>
                <a:cs typeface="+mn-ea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58485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6C3ADC-720B-43B8-A1D3-C8400BE1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377"/>
            <a:ext cx="12192000" cy="58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09936EB5-3020-4E23-A278-FDB5A0AF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7" y="161471"/>
            <a:ext cx="9802586" cy="65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文字, 地图&#10;&#10;已生成极高可信度的说明">
            <a:extLst>
              <a:ext uri="{FF2B5EF4-FFF2-40B4-BE49-F238E27FC236}">
                <a16:creationId xmlns:a16="http://schemas.microsoft.com/office/drawing/2014/main" id="{05D2AB8C-0058-4269-91A7-97ADB17A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35" y="146957"/>
            <a:ext cx="9846129" cy="65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38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6092B9C-B958-4D2E-8B7D-0283A7BC845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AkUE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QJFB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AkUE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CRQ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CRQ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CRQ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CRQ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QJFBKSO3Wo0EIAAB9IAAAKQAAAHVuaXZlcnNhbC9za2luX2N1c3RvbWl6YXRpb25fc2V0dGluZ3MueG1stVrrbuJKEv6/T9FidaRd6ShczC0rhpWxm8QaYjjYSWZ2tbIa3AErtptjN8zkiB/7NPtg+yRb3baDTYDYmVk8icbVVV9V160vZBA/e6G2jTkLvD8I91hoUc69cBUP/4TQYMl8Fs0iGlMe1w+URy902TcjfGKCBtSYk9AlkauJ0XjYQGP5Qf2e2tf78NYetVuo18Yt3Ec67mgwdq3o14oGY3qrqQ3qRxAJbkSXNOSnUQf1wuhbASOMacSN0KXfh0qROz9UnMFNRFwP+OJhty2efaZ1r7fFg9rNTq+D9y1VUZQu0jp6U2/se73rntpEuNHuNJT9qN9SWgpqdjrN6+6+2Wt1FHgbX3cBpY2vu6jda7db+r6FWyCNVHWkt7R9T7luNlXQhvvX2n48HvUaDdRsNpW2vu90lfGogYBbAQxV6QsHKroyUrp7daQ2+woaa+PRuL3HOu5qHdRv4W6jsW+PRkqjcXDuYXZ5dx2opaeTufMdwJMhODkqcqt+IrkGy20UAbNNg41POEWe+6k2m2MLm7ZqG1OzlualzOGMKzOnSE2IQA5JQIcLhp5IuEK/e4O6JGSj0op8GeTpUv9iyzkLr5Ys5GDaVciigPi14Z+TTEnnUUaS7WhURe6JLOlBXU9+yoqluiB74bkktGTBhoQvE7ZiVwuyfF5FbBu6pcxcv2xo5HvhM3A3rnsavqjI92JucBoU7MN98ZQX20B3iqkwr4vFU0rSJwvqZxob8lNB7qDyfY8cie682ONSVG2K55LohqxoMQB9VTyXZULQUoxaTzzvC3H6nQO7Ioq9dZHdJy80KipJmuNFKbbZbqrm0yZiK+Hsotz7gX6V8xn0mnAlLGyIp5SQmKBQWCpKqdvk/PUjxvT1uJcMAtACwc03l5SUtLeRo03vZqr51ZlMb6bOyLipDbWkKpEoy7+0uv3vzU73r4N6KlcSybpTJ5MiFpJgnUY5LNOeTycOAOKJY+Ivdm0oflcWnd7bE8PEtWH6n8oAsAI81IbidxnR+/kclgvHmhg6dgzLMae29MsE21ivDb+yLVqTHUWcoZ1HvyG+pgjasxdRFPueKwdEy/bCLS2hT5/eqYbpwCJlzw1NLlJDi0XRy68SmWz5GpJnTWLkejFZ+NSVaiFF5LhoL6Bd7sYQ/ONrDzhZQLzwqoz2ufpomDeOPZ1OLAebekapDXHoIj0iQlN1oLlq4TlgRARW7Y+JOzL7JAJSfb8yyK1xczuBH1sYcuut1j788A9YM8MQkhkNSwhC4uA5ZJ1lPU7nuvAhKEQEbUgcf2ORW0iafOhKYBumNoXU1Owcvi1gMmwIvBcuIXXokpfAu8OWpd5gZzT9AjkOtTmtKDT9DCX5uaLQV2xBDWGrhJipPhg3ctsmyjArkKwGl0Tku/+CyHIJcsKbO49tY6AID0OZyGqMryprsvBv9xBIQ52cqfYEGJwt31bejoIpkQvLXAld0IY0rIvs+u3e+IczVo0J1h1IN3366NiySwqlAXlBIeOIuDsSLila0CXZQiW8wJjruXJMRF6a8PvW+wMRnvafX9LWZer4yy8fMKnQ8E5YBttkUAbblA1/T7twWzqDDxoicv2sFWUc8GETLA2b6tyY/pwQxV6w9ZMu/TMC9Wpc1WC9a8eP+6t82P4PxlhJCx4Z0NFGHqskhGElFksOLJ5+JUHDHIO6WdLPoeGL82glAHOaYpgM/QDMA3iuYMgDeLQaxCMeWYYNm61HuhCnjxLCslaTqJ2Otzgj+hSO46+luqBPDPZLPiW7ZCMDa5cMf5ko57ZKhaXFNuwJGG4C5ipJKkD1vUCcocrB3t9hJ39dUJzPI9v6rqxu33uWKwL4eRvQt/uwp4gFkuqTOMvrZFH6+w8akkxxnuidVdtAvBZo6Vjl6vOHImZhda7dOppqalicKEQ9++XloDqETya25UzUkUCAMgkIX65hFX4S57zyWMmJQMdjFfDSyVuURMv1f//9n/IwR/YkVJRS/1YVB4pfdE38ivdPk3Ea/6sEjq2OiqLypaRgeqDKRMufr2wDEvSnHFlIsiwFLBBXXKVUQwmkYVRtW9Vu76BKLFkUbBvBXrAiyJ06/wyNT+71a8M7Ej1D47QZ86sCSc+L3OSVbTgccbfc90JaUfyHVyIxeduYOaquy7M/1KjvLZ+T5deFA0x6zYd8tqqCp92qJnTnI0jqerw6plzcsq4FLSF5PzSE3cm17pVwuFDxCfRwXrifCXnE/Jm42Xp7lQsM4iIO0njII3Gkz97yHPGafUtjN3wifgxsedIx6wxsmInNYgpZpB1zz0XtuHnclHLM+MB8WBe0ZDo56CL9WErTRvLmN6/glfbGcjhmpUM50w/EY36Tfudv+HPEY35LrClTONe9tel4KC+aXceNSJSnl4kd8NBQdqmUJ3sr8ggLJuJaNs5NJCUUOQPm0qFcG20voGk5C1re4PoZiwfh6/blTsgsXuS0Y/G1Q2HgkL71y/k74B736fnklvOAEsy7Wr6fqoCU51QJJF8fHDsjoSL+sqGfanAQIcu16PRxDaUYn2rCnckXM+fkNlk/E+0sJymtuSwayH4u23kllaHo4tVUsaTYLwsN6m/8NKhfitAghT0fwHAbLGiEIQc86HJphIrEPPs6uwp7kDvSI7kzo3kAvgbsEM5IWSXkCIXEktuqrFqSl/w47C2559MdzVpVjpBzzuX5D2KojsvJrfIJfeL59E4plasg7XWHXCz2wBz9rJQ8keWVHI1ULDpOFrGc/YlulS0+BxtPLEdZmxbpnu/QjB9FvX5CFfCe8/6gnl9moUe9+XL1mAaigHf2Lwz+B1BLAwQUAAIACACRJFB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kSRQSpXukX5LAAAAawAAABsAAAB1bml2ZXJzYWwvdW5pdmVyc2FsLnBuZy54bWyzsa/IzVEoSy0qzszPs1Uy1DNQsrfj5bIpKEoty0wtV6gAigEFIUBJoRLINUJwyzNTSjKAQgbmZgjBjNTM9IwSWyULA3O4oD7QTABQSwECAAAUAAIACACQJFBKFQ6tKGQEAAAHEQAAHQAAAAAAAAABAAAAAAAAAAAAdW5pdmVyc2FsL2NvbW1vbl9tZXNzYWdlcy5sbmdQSwECAAAUAAIACACQJFBKCH4LIykDAACGDAAAJwAAAAAAAAABAAAAAACfBAAAdW5pdmVyc2FsL2ZsYXNoX3B1Ymxpc2hpbmdfc2V0dGluZ3MueG1sUEsBAgAAFAACAAgAkCRQSrX8CWS6AgAAVQoAACEAAAAAAAAAAQAAAAAADQgAAHVuaXZlcnNhbC9mbGFzaF9za2luX3NldHRpbmdzLnhtbFBLAQIAABQAAgAIAJAkUEoqlg9n/gIAAJcLAAAmAAAAAAAAAAEAAAAAAAYLAAB1bml2ZXJzYWwvaHRtbF9wdWJsaXNoaW5nX3NldHRpbmdzLnhtbFBLAQIAABQAAgAIAJAkUEpocVKRmgEAAB8GAAAfAAAAAAAAAAEAAAAAAEgOAAB1bml2ZXJzYWwvaHRtbF9za2luX3NldHRpbmdzLmpzUEsBAgAAFAACAAgAkCRQSj08L9HBAAAA5QEAABoAAAAAAAAAAQAAAAAAHxAAAHVuaXZlcnNhbC9pMThuX3ByZXNldHMueG1sUEsBAgAAFAACAAgAkCRQSnL80YFnAAAAawAAABwAAAAAAAAAAQAAAAAAGBEAAHVuaXZlcnNhbC9sb2NhbF9zZXR0aW5ncy54bWxQSwECAAAUAAIACABElFdHI7RO+/sCAACwCAAAFAAAAAAAAAABAAAAAAC5EQAAdW5pdmVyc2FsL3BsYXllci54bWxQSwECAAAUAAIACACQJFBKSO3Wo0EIAAB9IAAAKQAAAAAAAAABAAAAAADmFAAAdW5pdmVyc2FsL3NraW5fY3VzdG9taXphdGlvbl9zZXR0aW5ncy54bWxQSwECAAAUAAIACACRJFBKKoo35ocRAADwYQAAFwAAAAAAAAAAAAAAAABuHQAAdW5pdmVyc2FsL3VuaXZlcnNhbC5wbmdQSwECAAAUAAIACACRJFBKle6RfksAAABrAAAAGwAAAAAAAAABAAAAAAAqLwAAdW5pdmVyc2FsL3VuaXZlcnNhbC5wbmcueG1sUEsFBgAAAAALAAsASQMAAK4vAAAAAA=="/>
  <p:tag name="ISPRING_PRESENTATION_TITLE" val="简约商务汇报通用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304</Words>
  <Application>Microsoft Office PowerPoint</Application>
  <PresentationFormat>宽屏</PresentationFormat>
  <Paragraphs>228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 Light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简约商务汇报通用PPT模板</dc:title>
  <dc:creator>优品PPT</dc:creator>
  <cp:keywords>http:/www.ypppt.com</cp:keywords>
  <dc:description>http://www.ypppt.com/</dc:description>
  <cp:lastModifiedBy>peach</cp:lastModifiedBy>
  <cp:revision>103</cp:revision>
  <dcterms:created xsi:type="dcterms:W3CDTF">2016-01-19T08:46:18Z</dcterms:created>
  <dcterms:modified xsi:type="dcterms:W3CDTF">2017-11-30T04:01:44Z</dcterms:modified>
</cp:coreProperties>
</file>