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69" r:id="rId16"/>
    <p:sldId id="270" r:id="rId17"/>
    <p:sldId id="271" r:id="rId18"/>
    <p:sldId id="272" r:id="rId19"/>
    <p:sldId id="273" r:id="rId20"/>
    <p:sldId id="274" r:id="rId21"/>
    <p:sldId id="275" r:id="rId22"/>
    <p:sldId id="276" r:id="rId23"/>
    <p:sldId id="278" r:id="rId24"/>
    <p:sldId id="280" r:id="rId25"/>
    <p:sldId id="281" r:id="rId26"/>
    <p:sldId id="282" r:id="rId27"/>
    <p:sldId id="277"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212" autoAdjust="0"/>
  </p:normalViewPr>
  <p:slideViewPr>
    <p:cSldViewPr snapToGrid="0">
      <p:cViewPr varScale="1">
        <p:scale>
          <a:sx n="68" d="100"/>
          <a:sy n="68" d="100"/>
        </p:scale>
        <p:origin x="120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EF3B6-3E08-4162-AA10-9FD4FE22D405}" type="datetimeFigureOut">
              <a:rPr lang="en-US" smtClean="0"/>
              <a:t>5/7/2018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9FEDD-E9E7-43E0-B0B3-C7628F5325A5}" type="slidenum">
              <a:rPr lang="en-US" smtClean="0"/>
              <a:t>‹#›</a:t>
            </a:fld>
            <a:endParaRPr lang="en-US"/>
          </a:p>
        </p:txBody>
      </p:sp>
    </p:spTree>
    <p:extLst>
      <p:ext uri="{BB962C8B-B14F-4D97-AF65-F5344CB8AC3E}">
        <p14:creationId xmlns:p14="http://schemas.microsoft.com/office/powerpoint/2010/main" val="346331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Loại</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học</a:t>
            </a:r>
            <a:r>
              <a:rPr lang="en-US" dirty="0" smtClean="0"/>
              <a:t> </a:t>
            </a:r>
            <a:r>
              <a:rPr lang="en-US" dirty="0" err="1" smtClean="0"/>
              <a:t>hỏi</a:t>
            </a:r>
            <a:r>
              <a:rPr lang="en-US" dirty="0" smtClean="0"/>
              <a:t> </a:t>
            </a:r>
            <a:r>
              <a:rPr lang="en-US" dirty="0" err="1" smtClean="0"/>
              <a:t>xử</a:t>
            </a:r>
            <a:r>
              <a:rPr lang="en-US" dirty="0" smtClean="0"/>
              <a:t> </a:t>
            </a:r>
            <a:r>
              <a:rPr lang="en-US" dirty="0" err="1" smtClean="0"/>
              <a:t>lý</a:t>
            </a:r>
            <a:r>
              <a:rPr lang="en-US" dirty="0" smtClean="0"/>
              <a:t> :(</a:t>
            </a:r>
            <a:r>
              <a:rPr lang="en-US" dirty="0" err="1" smtClean="0"/>
              <a:t>ví</a:t>
            </a:r>
            <a:r>
              <a:rPr lang="en-US" dirty="0" smtClean="0"/>
              <a:t> </a:t>
            </a:r>
            <a:r>
              <a:rPr lang="en-US" dirty="0" err="1" smtClean="0"/>
              <a:t>dụ</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dự</a:t>
            </a:r>
            <a:r>
              <a:rPr lang="en-US" dirty="0" smtClean="0"/>
              <a:t> </a:t>
            </a:r>
            <a:r>
              <a:rPr lang="en-US" dirty="0" err="1" smtClean="0"/>
              <a:t>đoán</a:t>
            </a:r>
            <a:r>
              <a:rPr lang="en-US" dirty="0" smtClean="0"/>
              <a:t>, </a:t>
            </a:r>
            <a:r>
              <a:rPr lang="en-US" dirty="0" err="1" smtClean="0"/>
              <a:t>tổng</a:t>
            </a:r>
            <a:r>
              <a:rPr lang="en-US" dirty="0" smtClean="0"/>
              <a:t> </a:t>
            </a:r>
            <a:r>
              <a:rPr lang="en-US" dirty="0" err="1" smtClean="0"/>
              <a:t>hợp</a:t>
            </a:r>
            <a:r>
              <a:rPr lang="en-US" dirty="0" smtClean="0"/>
              <a:t>, </a:t>
            </a:r>
            <a:r>
              <a:rPr lang="en-US" dirty="0" err="1" smtClean="0"/>
              <a:t>tính</a:t>
            </a:r>
            <a:r>
              <a:rPr lang="en-US" dirty="0" smtClean="0"/>
              <a:t> </a:t>
            </a:r>
            <a:r>
              <a:rPr lang="en-US" dirty="0" err="1" smtClean="0"/>
              <a:t>quen</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tính</a:t>
            </a:r>
            <a:r>
              <a:rPr lang="en-US" dirty="0" smtClean="0"/>
              <a:t> </a:t>
            </a:r>
            <a:r>
              <a:rPr lang="en-US" dirty="0" err="1" smtClean="0"/>
              <a:t>nhất</a:t>
            </a:r>
            <a:r>
              <a:rPr lang="en-US" dirty="0" smtClean="0"/>
              <a:t> </a:t>
            </a:r>
            <a:r>
              <a:rPr lang="en-US" dirty="0" err="1" smtClean="0"/>
              <a:t>quán</a:t>
            </a:r>
            <a:r>
              <a:rPr lang="en-US" dirty="0" smtClean="0"/>
              <a:t>” [25]) </a:t>
            </a:r>
          </a:p>
          <a:p>
            <a:r>
              <a:rPr lang="en-US" dirty="0" err="1" smtClean="0"/>
              <a:t>Loại</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xử</a:t>
            </a:r>
            <a:r>
              <a:rPr lang="en-US" dirty="0" smtClean="0"/>
              <a:t> </a:t>
            </a:r>
            <a:r>
              <a:rPr lang="en-US" dirty="0" err="1" smtClean="0"/>
              <a:t>lý</a:t>
            </a:r>
            <a:r>
              <a:rPr lang="en-US" dirty="0" smtClean="0"/>
              <a:t> </a:t>
            </a:r>
            <a:r>
              <a:rPr lang="en-US" dirty="0" err="1" smtClean="0"/>
              <a:t>các</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tắc</a:t>
            </a:r>
            <a:r>
              <a:rPr lang="en-US" dirty="0" smtClean="0"/>
              <a:t> (</a:t>
            </a:r>
            <a:r>
              <a:rPr lang="en-US" dirty="0" err="1" smtClean="0"/>
              <a:t>ví</a:t>
            </a:r>
            <a:r>
              <a:rPr lang="en-US" dirty="0" smtClean="0"/>
              <a:t> </a:t>
            </a:r>
            <a:r>
              <a:rPr lang="en-US" dirty="0" err="1" smtClean="0"/>
              <a:t>dụ</a:t>
            </a:r>
            <a:r>
              <a:rPr lang="en-US" dirty="0" smtClean="0"/>
              <a:t>: “</a:t>
            </a:r>
            <a:r>
              <a:rPr lang="en-US" dirty="0" err="1" smtClean="0"/>
              <a:t>chủ</a:t>
            </a:r>
            <a:r>
              <a:rPr lang="en-US" dirty="0" smtClean="0"/>
              <a:t> </a:t>
            </a:r>
            <a:r>
              <a:rPr lang="en-US" dirty="0" err="1" smtClean="0"/>
              <a:t>động</a:t>
            </a:r>
            <a:r>
              <a:rPr lang="en-US" dirty="0" smtClean="0"/>
              <a:t> </a:t>
            </a:r>
            <a:r>
              <a:rPr lang="en-US" dirty="0" err="1" smtClean="0"/>
              <a:t>hội</a:t>
            </a:r>
            <a:r>
              <a:rPr lang="en-US" dirty="0" smtClean="0"/>
              <a:t> </a:t>
            </a:r>
            <a:r>
              <a:rPr lang="en-US" dirty="0" err="1" smtClean="0"/>
              <a:t>thoại</a:t>
            </a:r>
            <a:r>
              <a:rPr lang="en-US" dirty="0" smtClean="0"/>
              <a:t>, </a:t>
            </a:r>
            <a:r>
              <a:rPr lang="en-US" dirty="0" err="1" smtClean="0"/>
              <a:t>đa</a:t>
            </a:r>
            <a:r>
              <a:rPr lang="en-US" dirty="0" smtClean="0"/>
              <a:t> </a:t>
            </a:r>
            <a:r>
              <a:rPr lang="en-US" dirty="0" err="1" smtClean="0"/>
              <a:t>luồng</a:t>
            </a:r>
            <a:r>
              <a:rPr lang="en-US" dirty="0" smtClean="0"/>
              <a:t>, </a:t>
            </a:r>
            <a:r>
              <a:rPr lang="en-US" dirty="0" err="1" smtClean="0"/>
              <a:t>khả</a:t>
            </a:r>
            <a:r>
              <a:rPr lang="en-US" dirty="0" smtClean="0"/>
              <a:t> </a:t>
            </a:r>
            <a:r>
              <a:rPr lang="en-US" dirty="0" err="1" smtClean="0"/>
              <a:t>năng</a:t>
            </a:r>
            <a:r>
              <a:rPr lang="en-US" dirty="0" smtClean="0"/>
              <a:t> di </a:t>
            </a:r>
            <a:r>
              <a:rPr lang="en-US" dirty="0" err="1" smtClean="0"/>
              <a:t>chuyển</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thay</a:t>
            </a:r>
            <a:r>
              <a:rPr lang="en-US" dirty="0" smtClean="0"/>
              <a:t> </a:t>
            </a:r>
            <a:r>
              <a:rPr lang="en-US" dirty="0" err="1" smtClean="0"/>
              <a:t>thế</a:t>
            </a:r>
            <a:r>
              <a:rPr lang="en-US" dirty="0" smtClean="0"/>
              <a:t>, </a:t>
            </a:r>
            <a:r>
              <a:rPr lang="en-US" dirty="0" err="1" smtClean="0"/>
              <a:t>tùy</a:t>
            </a:r>
            <a:r>
              <a:rPr lang="en-US" dirty="0" smtClean="0"/>
              <a:t> </a:t>
            </a:r>
            <a:r>
              <a:rPr lang="en-US" dirty="0" err="1" smtClean="0"/>
              <a:t>chỉnh</a:t>
            </a:r>
            <a:r>
              <a:rPr lang="en-US" dirty="0" smtClean="0"/>
              <a:t>” )</a:t>
            </a:r>
          </a:p>
          <a:p>
            <a:r>
              <a:rPr lang="en-US" dirty="0" err="1" smtClean="0"/>
              <a:t>Loại</a:t>
            </a:r>
            <a:r>
              <a:rPr lang="en-US" dirty="0" smtClean="0"/>
              <a:t> </a:t>
            </a:r>
            <a:r>
              <a:rPr lang="en-US" dirty="0" err="1" smtClean="0"/>
              <a:t>danh</a:t>
            </a:r>
            <a:r>
              <a:rPr lang="en-US" dirty="0" smtClean="0"/>
              <a:t> </a:t>
            </a:r>
            <a:r>
              <a:rPr lang="en-US" dirty="0" err="1" smtClean="0"/>
              <a:t>mục</a:t>
            </a:r>
            <a:r>
              <a:rPr lang="en-US" dirty="0" smtClean="0"/>
              <a:t> </a:t>
            </a:r>
            <a:r>
              <a:rPr lang="en-US" dirty="0" err="1" smtClean="0"/>
              <a:t>mạnh</a:t>
            </a:r>
            <a:r>
              <a:rPr lang="en-US" dirty="0" smtClean="0"/>
              <a:t> </a:t>
            </a:r>
            <a:r>
              <a:rPr lang="en-US" dirty="0" err="1" smtClean="0"/>
              <a:t>mẽ</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ví</a:t>
            </a:r>
            <a:r>
              <a:rPr lang="en-US" dirty="0" smtClean="0"/>
              <a:t> </a:t>
            </a:r>
            <a:r>
              <a:rPr lang="en-US" dirty="0" err="1" smtClean="0"/>
              <a:t>dụ</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quan</a:t>
            </a:r>
            <a:r>
              <a:rPr lang="en-US" dirty="0" smtClean="0"/>
              <a:t> </a:t>
            </a:r>
            <a:r>
              <a:rPr lang="en-US" dirty="0" err="1" smtClean="0"/>
              <a:t>sát</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phục</a:t>
            </a:r>
            <a:r>
              <a:rPr lang="en-US" dirty="0" smtClean="0"/>
              <a:t> </a:t>
            </a:r>
            <a:r>
              <a:rPr lang="en-US" dirty="0" err="1" smtClean="0"/>
              <a:t>hồi</a:t>
            </a:r>
            <a:r>
              <a:rPr lang="en-US" dirty="0" smtClean="0"/>
              <a:t>) </a:t>
            </a:r>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4</a:t>
            </a:fld>
            <a:endParaRPr lang="en-US"/>
          </a:p>
        </p:txBody>
      </p:sp>
    </p:spTree>
    <p:extLst>
      <p:ext uri="{BB962C8B-B14F-4D97-AF65-F5344CB8AC3E}">
        <p14:creationId xmlns:p14="http://schemas.microsoft.com/office/powerpoint/2010/main" val="1593501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19</a:t>
            </a:fld>
            <a:endParaRPr lang="en-US"/>
          </a:p>
        </p:txBody>
      </p:sp>
    </p:spTree>
    <p:extLst>
      <p:ext uri="{BB962C8B-B14F-4D97-AF65-F5344CB8AC3E}">
        <p14:creationId xmlns:p14="http://schemas.microsoft.com/office/powerpoint/2010/main" val="3611342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20</a:t>
            </a:fld>
            <a:endParaRPr lang="en-US"/>
          </a:p>
        </p:txBody>
      </p:sp>
    </p:spTree>
    <p:extLst>
      <p:ext uri="{BB962C8B-B14F-4D97-AF65-F5344CB8AC3E}">
        <p14:creationId xmlns:p14="http://schemas.microsoft.com/office/powerpoint/2010/main" val="320106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dirty="0" err="1" smtClean="0"/>
              <a:t>ví</a:t>
            </a:r>
            <a:r>
              <a:rPr lang="en-US" dirty="0" smtClean="0"/>
              <a:t> </a:t>
            </a:r>
            <a:r>
              <a:rPr lang="en-US" dirty="0" err="1" smtClean="0"/>
              <a:t>dụ</a:t>
            </a:r>
            <a:r>
              <a:rPr lang="en-US" dirty="0" smtClean="0"/>
              <a:t>: </a:t>
            </a:r>
            <a:r>
              <a:rPr lang="en-US" dirty="0" err="1" smtClean="0"/>
              <a:t>thời</a:t>
            </a:r>
            <a:r>
              <a:rPr lang="en-US" dirty="0" smtClean="0"/>
              <a:t> </a:t>
            </a:r>
            <a:r>
              <a:rPr lang="en-US" dirty="0" err="1" smtClean="0"/>
              <a:t>gian</a:t>
            </a:r>
            <a:r>
              <a:rPr lang="en-US" dirty="0" smtClean="0"/>
              <a:t> </a:t>
            </a:r>
            <a:r>
              <a:rPr lang="en-US" dirty="0" err="1" smtClean="0"/>
              <a:t>để</a:t>
            </a:r>
            <a:r>
              <a:rPr lang="en-US" dirty="0" smtClean="0"/>
              <a:t> </a:t>
            </a:r>
            <a:r>
              <a:rPr lang="en-US" dirty="0" err="1" smtClean="0"/>
              <a:t>hoàn</a:t>
            </a:r>
            <a:r>
              <a:rPr lang="en-US" dirty="0" smtClean="0"/>
              <a:t> </a:t>
            </a:r>
            <a:r>
              <a:rPr lang="en-US" dirty="0" err="1" smtClean="0"/>
              <a:t>thành</a:t>
            </a:r>
            <a:r>
              <a:rPr lang="en-US" dirty="0" smtClean="0"/>
              <a:t> </a:t>
            </a:r>
            <a:r>
              <a:rPr lang="en-US" dirty="0" err="1" smtClean="0"/>
              <a:t>một</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cụ</a:t>
            </a:r>
            <a:r>
              <a:rPr lang="en-US" dirty="0" smtClean="0"/>
              <a:t> </a:t>
            </a:r>
            <a:r>
              <a:rPr lang="en-US" dirty="0" err="1" smtClean="0"/>
              <a:t>thể</a:t>
            </a:r>
            <a:endParaRPr lang="en-US" dirty="0" smtClean="0"/>
          </a:p>
          <a:p>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5</a:t>
            </a:fld>
            <a:endParaRPr lang="en-US"/>
          </a:p>
        </p:txBody>
      </p:sp>
    </p:spTree>
    <p:extLst>
      <p:ext uri="{BB962C8B-B14F-4D97-AF65-F5344CB8AC3E}">
        <p14:creationId xmlns:p14="http://schemas.microsoft.com/office/powerpoint/2010/main" val="3765109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nhiệm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lệnh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nhớ</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vọng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lòng</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The usability engineering process involves specifying the usability criteria, writing down formally this in usability specification, and then assessing the system against such criteria </a:t>
            </a:r>
          </a:p>
          <a:p>
            <a:r>
              <a:rPr lang="en-US" sz="1200" kern="1200" dirty="0" smtClean="0">
                <a:solidFill>
                  <a:schemeClr val="tx1"/>
                </a:solidFill>
                <a:effectLst/>
                <a:latin typeface="+mn-lt"/>
                <a:ea typeface="+mn-ea"/>
                <a:cs typeface="+mn-cs"/>
              </a:rPr>
              <a:t>Usability metrics are used for measuring quantitative usability aspects of the targeted system.</a:t>
            </a:r>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7</a:t>
            </a:fld>
            <a:endParaRPr lang="en-US"/>
          </a:p>
        </p:txBody>
      </p:sp>
    </p:spTree>
    <p:extLst>
      <p:ext uri="{BB962C8B-B14F-4D97-AF65-F5344CB8AC3E}">
        <p14:creationId xmlns:p14="http://schemas.microsoft.com/office/powerpoint/2010/main" val="840419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Các</a:t>
            </a:r>
            <a:r>
              <a:rPr lang="en-US" dirty="0" smtClean="0"/>
              <a:t> </a:t>
            </a:r>
            <a:r>
              <a:rPr lang="en-US" dirty="0" err="1" smtClean="0"/>
              <a:t>mục</a:t>
            </a:r>
            <a:r>
              <a:rPr lang="en-US" dirty="0" smtClean="0"/>
              <a:t> </a:t>
            </a:r>
            <a:r>
              <a:rPr lang="en-US" dirty="0" err="1" smtClean="0"/>
              <a:t>tiêu</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trong</a:t>
            </a:r>
            <a:r>
              <a:rPr lang="en-US" dirty="0" smtClean="0"/>
              <a:t> </a:t>
            </a:r>
            <a:r>
              <a:rPr lang="en-US" dirty="0" err="1" smtClean="0"/>
              <a:t>giai</a:t>
            </a:r>
            <a:r>
              <a:rPr lang="en-US" dirty="0" smtClean="0"/>
              <a:t> </a:t>
            </a:r>
            <a:r>
              <a:rPr lang="en-US" dirty="0" err="1" smtClean="0"/>
              <a:t>đoạn</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thông</a:t>
            </a:r>
            <a:r>
              <a:rPr lang="en-US" dirty="0" smtClean="0"/>
              <a:t> qua </a:t>
            </a:r>
            <a:r>
              <a:rPr lang="en-US" dirty="0" err="1" smtClean="0"/>
              <a:t>trợ</a:t>
            </a:r>
            <a:r>
              <a:rPr lang="en-US" dirty="0" smtClean="0"/>
              <a:t> </a:t>
            </a:r>
            <a:r>
              <a:rPr lang="en-US" dirty="0" err="1" smtClean="0"/>
              <a:t>giúp</a:t>
            </a:r>
            <a:r>
              <a:rPr lang="en-US" dirty="0" smtClean="0"/>
              <a:t> </a:t>
            </a:r>
            <a:r>
              <a:rPr lang="en-US" dirty="0" err="1" smtClean="0"/>
              <a:t>của</a:t>
            </a:r>
            <a:r>
              <a:rPr lang="en-US" dirty="0" smtClean="0"/>
              <a:t> </a:t>
            </a:r>
            <a:r>
              <a:rPr lang="en-US" dirty="0" err="1" smtClean="0"/>
              <a:t>các</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khác</a:t>
            </a:r>
            <a:r>
              <a:rPr lang="en-US" dirty="0" smtClean="0"/>
              <a:t> </a:t>
            </a:r>
            <a:r>
              <a:rPr lang="en-US" dirty="0" err="1" smtClean="0"/>
              <a:t>nhau</a:t>
            </a:r>
            <a:r>
              <a:rPr lang="en-US" dirty="0" smtClean="0"/>
              <a:t> </a:t>
            </a:r>
            <a:r>
              <a:rPr lang="en-US" dirty="0" err="1" smtClean="0"/>
              <a:t>như</a:t>
            </a:r>
            <a:r>
              <a:rPr lang="en-US" dirty="0" smtClean="0"/>
              <a:t> </a:t>
            </a:r>
            <a:r>
              <a:rPr lang="en-US" dirty="0" err="1" smtClean="0"/>
              <a:t>hồ</a:t>
            </a:r>
            <a:r>
              <a:rPr lang="en-US" dirty="0" smtClean="0"/>
              <a:t> </a:t>
            </a:r>
            <a:r>
              <a:rPr lang="en-US" dirty="0" err="1" smtClean="0"/>
              <a:t>sơ</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nhiệm</a:t>
            </a:r>
            <a:r>
              <a:rPr lang="en-US" dirty="0" smtClean="0"/>
              <a:t> </a:t>
            </a:r>
            <a:r>
              <a:rPr lang="en-US" dirty="0" err="1" smtClean="0"/>
              <a:t>vụ</a:t>
            </a:r>
            <a:r>
              <a:rPr lang="en-US" dirty="0" smtClean="0"/>
              <a:t>, </a:t>
            </a:r>
            <a:r>
              <a:rPr lang="en-US" dirty="0" err="1" smtClean="0"/>
              <a:t>hạn</a:t>
            </a:r>
            <a:r>
              <a:rPr lang="en-US" dirty="0" smtClean="0"/>
              <a:t> </a:t>
            </a:r>
            <a:r>
              <a:rPr lang="en-US" dirty="0" err="1" smtClean="0"/>
              <a:t>chế</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nền</a:t>
            </a:r>
            <a:r>
              <a:rPr lang="en-US" dirty="0" smtClean="0"/>
              <a:t> </a:t>
            </a:r>
            <a:r>
              <a:rPr lang="en-US" dirty="0" err="1" smtClean="0"/>
              <a:t>tảng</a:t>
            </a:r>
            <a:r>
              <a:rPr lang="en-US" dirty="0" smtClean="0"/>
              <a:t> </a:t>
            </a:r>
            <a:r>
              <a:rPr lang="en-US" dirty="0" err="1" smtClean="0"/>
              <a:t>và</a:t>
            </a:r>
            <a:r>
              <a:rPr lang="en-US" dirty="0" smtClean="0"/>
              <a:t> </a:t>
            </a:r>
            <a:r>
              <a:rPr lang="en-US" dirty="0" err="1" smtClean="0"/>
              <a:t>nguyên</a:t>
            </a:r>
            <a:r>
              <a:rPr lang="en-US" dirty="0" smtClean="0"/>
              <a:t> </a:t>
            </a:r>
            <a:r>
              <a:rPr lang="en-US" dirty="0" err="1" smtClean="0"/>
              <a:t>tắc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chung</a:t>
            </a:r>
            <a:r>
              <a:rPr lang="en-US" dirty="0" smtClean="0"/>
              <a:t>.</a:t>
            </a:r>
          </a:p>
          <a:p>
            <a:r>
              <a:rPr lang="en-US" dirty="0" smtClean="0"/>
              <a:t>-</a:t>
            </a:r>
            <a:r>
              <a:rPr lang="en-US" dirty="0" err="1" smtClean="0"/>
              <a:t>Loại</a:t>
            </a:r>
            <a:r>
              <a:rPr lang="en-US" baseline="0" dirty="0" smtClean="0"/>
              <a:t> </a:t>
            </a:r>
            <a:r>
              <a:rPr lang="en-US" baseline="0" dirty="0" err="1" smtClean="0"/>
              <a:t>bỏ</a:t>
            </a:r>
            <a:r>
              <a:rPr lang="en-US" baseline="0" dirty="0" smtClean="0"/>
              <a:t> </a:t>
            </a:r>
            <a:r>
              <a:rPr lang="en-US" baseline="0" dirty="0" err="1" smtClean="0"/>
              <a:t>lỗi</a:t>
            </a:r>
            <a:r>
              <a:rPr lang="en-US" baseline="0" dirty="0" smtClean="0"/>
              <a:t> </a:t>
            </a:r>
          </a:p>
          <a:p>
            <a:r>
              <a:rPr lang="en-US" baseline="0" dirty="0" smtClean="0"/>
              <a:t>-</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được</a:t>
            </a:r>
            <a:r>
              <a:rPr lang="en-US" baseline="0" dirty="0" smtClean="0"/>
              <a:t> </a:t>
            </a:r>
            <a:r>
              <a:rPr lang="en-US" baseline="0" dirty="0" err="1" smtClean="0"/>
              <a:t>trong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a:t>
            </a:r>
          </a:p>
          <a:p>
            <a:r>
              <a:rPr lang="en-US" baseline="0" dirty="0" smtClean="0"/>
              <a:t>-</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giao</a:t>
            </a:r>
            <a:r>
              <a:rPr lang="en-US" baseline="0" dirty="0" smtClean="0"/>
              <a:t> </a:t>
            </a:r>
            <a:r>
              <a:rPr lang="en-US" baseline="0" dirty="0" err="1" smtClean="0"/>
              <a:t>diện</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chi </a:t>
            </a:r>
            <a:r>
              <a:rPr lang="en-US" baseline="0" dirty="0" err="1" smtClean="0"/>
              <a:t>tiết</a:t>
            </a:r>
            <a:r>
              <a:rPr lang="en-US" baseline="0" dirty="0" smtClean="0"/>
              <a:t>.</a:t>
            </a:r>
          </a:p>
          <a:p>
            <a:r>
              <a:rPr lang="en-US" sz="1200" kern="1200" dirty="0" smtClean="0">
                <a:solidFill>
                  <a:schemeClr val="tx1"/>
                </a:solidFill>
                <a:effectLst/>
                <a:latin typeface="+mn-lt"/>
                <a:ea typeface="+mn-ea"/>
                <a:cs typeface="+mn-cs"/>
              </a:rPr>
              <a:t>Deborah Mayhew [77] proposed a life-cycle for managing usability engineering. It describes how to perform usability tasks and their integration in software development life cycle. The Mayhew’s usability life-cycle consists of three phases: requirement analysis, design/testing/development and installation.</a:t>
            </a:r>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8</a:t>
            </a:fld>
            <a:endParaRPr lang="en-US"/>
          </a:p>
        </p:txBody>
      </p:sp>
    </p:spTree>
    <p:extLst>
      <p:ext uri="{BB962C8B-B14F-4D97-AF65-F5344CB8AC3E}">
        <p14:creationId xmlns:p14="http://schemas.microsoft.com/office/powerpoint/2010/main" val="196422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 A usability evaluation process evaluates the targeted system against the de- fined usability criteria using usability metrics. It checks whether the system, and especially its user interface, possesses all those required usability aspects and the extent of these</a:t>
            </a:r>
          </a:p>
          <a:p>
            <a:r>
              <a:rPr lang="en-US" sz="1200" kern="1200" dirty="0" smtClean="0">
                <a:solidFill>
                  <a:schemeClr val="tx1"/>
                </a:solidFill>
                <a:effectLst/>
                <a:latin typeface="+mn-lt"/>
                <a:ea typeface="+mn-ea"/>
                <a:cs typeface="+mn-cs"/>
              </a:rPr>
              <a:t>The process aim is to find usability flaws and errors and refine the product according to the feedback</a:t>
            </a:r>
          </a:p>
          <a:p>
            <a:r>
              <a:rPr lang="en-US" sz="1200" kern="1200" dirty="0" smtClean="0">
                <a:solidFill>
                  <a:schemeClr val="tx1"/>
                </a:solidFill>
                <a:effectLst/>
                <a:latin typeface="+mn-lt"/>
                <a:ea typeface="+mn-ea"/>
                <a:cs typeface="+mn-cs"/>
              </a:rPr>
              <a:t>There are three main sources for performing usability evaluation: users, usability experts/designers, and models </a:t>
            </a:r>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9</a:t>
            </a:fld>
            <a:endParaRPr lang="en-US"/>
          </a:p>
        </p:txBody>
      </p:sp>
    </p:spTree>
    <p:extLst>
      <p:ext uri="{BB962C8B-B14F-4D97-AF65-F5344CB8AC3E}">
        <p14:creationId xmlns:p14="http://schemas.microsoft.com/office/powerpoint/2010/main" val="2550358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xét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chọn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đoạn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xem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người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activities in evaluation process can be separated into three phases; collecting usability data, analyzing the data to identify the usability flaws, and suggesting improvements </a:t>
            </a:r>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10</a:t>
            </a:fld>
            <a:endParaRPr lang="en-US"/>
          </a:p>
        </p:txBody>
      </p:sp>
    </p:spTree>
    <p:extLst>
      <p:ext uri="{BB962C8B-B14F-4D97-AF65-F5344CB8AC3E}">
        <p14:creationId xmlns:p14="http://schemas.microsoft.com/office/powerpoint/2010/main" val="416288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User testing: In this evaluation, end users of the system are asked explicitly to perform different tasks using the system (paper prototype or working prototype). Users’ performance and satisfaction are observed and recorded while they perform tasks, and then it is analyzed to find out usability issues and to suggest improvements.</a:t>
            </a:r>
          </a:p>
          <a:p>
            <a:r>
              <a:rPr lang="en-US" sz="1200" kern="1200" dirty="0" smtClean="0">
                <a:solidFill>
                  <a:schemeClr val="tx1"/>
                </a:solidFill>
                <a:effectLst/>
                <a:latin typeface="+mn-lt"/>
                <a:ea typeface="+mn-ea"/>
                <a:cs typeface="+mn-cs"/>
              </a:rPr>
              <a:t> Usability laboratory: The laboratory that is designed and used for performing usability experiments. </a:t>
            </a:r>
          </a:p>
        </p:txBody>
      </p:sp>
      <p:sp>
        <p:nvSpPr>
          <p:cNvPr id="4" name="Slide Number Placeholder 3"/>
          <p:cNvSpPr>
            <a:spLocks noGrp="1"/>
          </p:cNvSpPr>
          <p:nvPr>
            <p:ph type="sldNum" sz="quarter" idx="10"/>
          </p:nvPr>
        </p:nvSpPr>
        <p:spPr/>
        <p:txBody>
          <a:bodyPr/>
          <a:lstStyle/>
          <a:p>
            <a:fld id="{0E89FEDD-E9E7-43E0-B0B3-C7628F5325A5}" type="slidenum">
              <a:rPr lang="en-US" smtClean="0"/>
              <a:t>11</a:t>
            </a:fld>
            <a:endParaRPr lang="en-US"/>
          </a:p>
        </p:txBody>
      </p:sp>
    </p:spTree>
    <p:extLst>
      <p:ext uri="{BB962C8B-B14F-4D97-AF65-F5344CB8AC3E}">
        <p14:creationId xmlns:p14="http://schemas.microsoft.com/office/powerpoint/2010/main" val="3813565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Controlled experiments: These are also called as experimental evaluation in which experiments are normally performed in laboratory environment and are controlled by evaluator(s).</a:t>
            </a:r>
          </a:p>
          <a:p>
            <a:r>
              <a:rPr lang="en-US" sz="1200" kern="1200" dirty="0" smtClean="0">
                <a:solidFill>
                  <a:schemeClr val="tx1"/>
                </a:solidFill>
                <a:effectLst/>
                <a:latin typeface="+mn-lt"/>
                <a:ea typeface="+mn-ea"/>
                <a:cs typeface="+mn-cs"/>
              </a:rPr>
              <a:t> In these experiments, different aspects like performing tasks, time, and laboratory environment are controlled by evaluators [110]. Analytical evaluation: In this evaluation, experts (e.g., UI expert, system analyst, designers) participate in evaluation testing rather than the end users of the system. Walkthrough, heuristic evaluation, feature inspection are few examples. Predictive evaluation: In this evaluation type, theoretical models are used to predict users’ possible performance on a system.</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12</a:t>
            </a:fld>
            <a:endParaRPr lang="en-US"/>
          </a:p>
        </p:txBody>
      </p:sp>
    </p:spTree>
    <p:extLst>
      <p:ext uri="{BB962C8B-B14F-4D97-AF65-F5344CB8AC3E}">
        <p14:creationId xmlns:p14="http://schemas.microsoft.com/office/powerpoint/2010/main" val="2173940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9FEDD-E9E7-43E0-B0B3-C7628F5325A5}" type="slidenum">
              <a:rPr lang="en-US" smtClean="0"/>
              <a:t>18</a:t>
            </a:fld>
            <a:endParaRPr lang="en-US"/>
          </a:p>
        </p:txBody>
      </p:sp>
    </p:spTree>
    <p:extLst>
      <p:ext uri="{BB962C8B-B14F-4D97-AF65-F5344CB8AC3E}">
        <p14:creationId xmlns:p14="http://schemas.microsoft.com/office/powerpoint/2010/main" val="6658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7B7261-7EA5-4C95-8F92-A6876372164E}"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403854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B7261-7EA5-4C95-8F92-A6876372164E}"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2540285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B7261-7EA5-4C95-8F92-A6876372164E}"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102812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7B7261-7EA5-4C95-8F92-A6876372164E}"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351584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7B7261-7EA5-4C95-8F92-A6876372164E}" type="datetimeFigureOut">
              <a:rPr lang="en-US" smtClean="0"/>
              <a:t>5/7/2018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382155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7B7261-7EA5-4C95-8F92-A6876372164E}"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89136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7B7261-7EA5-4C95-8F92-A6876372164E}" type="datetimeFigureOut">
              <a:rPr lang="en-US" smtClean="0"/>
              <a:t>5/7/2018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56689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7B7261-7EA5-4C95-8F92-A6876372164E}" type="datetimeFigureOut">
              <a:rPr lang="en-US" smtClean="0"/>
              <a:t>5/7/2018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250728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7B7261-7EA5-4C95-8F92-A6876372164E}" type="datetimeFigureOut">
              <a:rPr lang="en-US" smtClean="0"/>
              <a:t>5/7/2018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78966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B7261-7EA5-4C95-8F92-A6876372164E}"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298797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7B7261-7EA5-4C95-8F92-A6876372164E}" type="datetimeFigureOut">
              <a:rPr lang="en-US" smtClean="0"/>
              <a:t>5/7/2018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4DD58E-2BB4-49E7-817B-B0127A0B746C}" type="slidenum">
              <a:rPr lang="en-US" smtClean="0"/>
              <a:t>‹#›</a:t>
            </a:fld>
            <a:endParaRPr lang="en-US"/>
          </a:p>
        </p:txBody>
      </p:sp>
    </p:spTree>
    <p:extLst>
      <p:ext uri="{BB962C8B-B14F-4D97-AF65-F5344CB8AC3E}">
        <p14:creationId xmlns:p14="http://schemas.microsoft.com/office/powerpoint/2010/main" val="414133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B7261-7EA5-4C95-8F92-A6876372164E}" type="datetimeFigureOut">
              <a:rPr lang="en-US" smtClean="0"/>
              <a:t>5/7/2018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DD58E-2BB4-49E7-817B-B0127A0B746C}" type="slidenum">
              <a:rPr lang="en-US" smtClean="0"/>
              <a:t>‹#›</a:t>
            </a:fld>
            <a:endParaRPr lang="en-US"/>
          </a:p>
        </p:txBody>
      </p:sp>
    </p:spTree>
    <p:extLst>
      <p:ext uri="{BB962C8B-B14F-4D97-AF65-F5344CB8AC3E}">
        <p14:creationId xmlns:p14="http://schemas.microsoft.com/office/powerpoint/2010/main" val="2175100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33476"/>
            <a:ext cx="9144000" cy="1068576"/>
          </a:xfrm>
        </p:spPr>
        <p:txBody>
          <a:bodyPr>
            <a:normAutofit fontScale="90000"/>
          </a:bodyPr>
          <a:lstStyle/>
          <a:p>
            <a:r>
              <a:rPr lang="en-US" dirty="0" err="1" smtClean="0"/>
              <a:t>Thuyết</a:t>
            </a:r>
            <a:r>
              <a:rPr lang="en-US" dirty="0" smtClean="0"/>
              <a:t> </a:t>
            </a:r>
            <a:r>
              <a:rPr lang="en-US" dirty="0" err="1" smtClean="0"/>
              <a:t>trình</a:t>
            </a:r>
            <a:r>
              <a:rPr lang="en-US" dirty="0" smtClean="0"/>
              <a:t> </a:t>
            </a:r>
            <a:r>
              <a:rPr lang="en-US" dirty="0" err="1" smtClean="0"/>
              <a:t>Usabilty</a:t>
            </a:r>
            <a:r>
              <a:rPr lang="en-US" dirty="0" smtClean="0"/>
              <a:t> </a:t>
            </a:r>
            <a:r>
              <a:rPr lang="en-US" dirty="0" err="1" smtClean="0"/>
              <a:t>Evalution</a:t>
            </a:r>
            <a:endParaRPr lang="en-US" dirty="0"/>
          </a:p>
        </p:txBody>
      </p:sp>
      <p:sp>
        <p:nvSpPr>
          <p:cNvPr id="3" name="Subtitle 2"/>
          <p:cNvSpPr>
            <a:spLocks noGrp="1"/>
          </p:cNvSpPr>
          <p:nvPr>
            <p:ph type="subTitle" idx="1"/>
          </p:nvPr>
        </p:nvSpPr>
        <p:spPr>
          <a:xfrm>
            <a:off x="1524000" y="2037030"/>
            <a:ext cx="9144000" cy="3220770"/>
          </a:xfrm>
        </p:spPr>
        <p:txBody>
          <a:bodyPr/>
          <a:lstStyle/>
          <a:p>
            <a:pPr algn="l"/>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viên</a:t>
            </a:r>
            <a:r>
              <a:rPr lang="en-US" dirty="0" smtClean="0">
                <a:latin typeface="Times New Roman" panose="02020603050405020304" pitchFamily="18" charset="0"/>
                <a:cs typeface="Times New Roman" panose="02020603050405020304" pitchFamily="18" charset="0"/>
              </a:rPr>
              <a:t>:</a:t>
            </a:r>
          </a:p>
          <a:p>
            <a:pPr algn="l"/>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Võ</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Dương-1552150</a:t>
            </a:r>
          </a:p>
          <a:p>
            <a:pPr algn="l"/>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Khánh</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Lộc-15520432</a:t>
            </a:r>
            <a:endParaRPr lang="en-US" dirty="0" smtClean="0">
              <a:latin typeface="Times New Roman" panose="02020603050405020304" pitchFamily="18" charset="0"/>
              <a:cs typeface="Times New Roman" panose="02020603050405020304" pitchFamily="18" charset="0"/>
            </a:endParaRPr>
          </a:p>
          <a:p>
            <a:pPr algn="l"/>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Huy</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Hảo-15520202</a:t>
            </a:r>
            <a:endParaRPr lang="en-US" dirty="0" smtClean="0">
              <a:latin typeface="Times New Roman" panose="02020603050405020304" pitchFamily="18" charset="0"/>
              <a:cs typeface="Times New Roman" panose="02020603050405020304" pitchFamily="18" charset="0"/>
            </a:endParaRPr>
          </a:p>
          <a:p>
            <a:pPr algn="l"/>
            <a:r>
              <a:rPr lang="en-US" dirty="0" err="1" smtClean="0">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Nguyên</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Khoa-15520380</a:t>
            </a:r>
            <a:endParaRPr lang="en-US" dirty="0" smtClean="0">
              <a:latin typeface="Times New Roman" panose="02020603050405020304" pitchFamily="18" charset="0"/>
              <a:cs typeface="Times New Roman" panose="02020603050405020304" pitchFamily="18" charset="0"/>
            </a:endParaRPr>
          </a:p>
          <a:p>
            <a:pPr algn="l"/>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Sơn</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Hoàng-15520254</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284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Usability Evaluation Process</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chia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đoạn</a:t>
            </a:r>
            <a:r>
              <a:rPr lang="en-US" sz="3200" dirty="0" smtClean="0">
                <a:latin typeface="Times New Roman" panose="02020603050405020304" pitchFamily="18" charset="0"/>
                <a:cs typeface="Times New Roman" panose="02020603050405020304" pitchFamily="18" charset="0"/>
              </a:rPr>
              <a:t>:</a:t>
            </a:r>
          </a:p>
          <a:p>
            <a:pPr lvl="1"/>
            <a:r>
              <a:rPr lang="en-US" sz="3200" dirty="0">
                <a:latin typeface="Times New Roman" panose="02020603050405020304" pitchFamily="18" charset="0"/>
                <a:cs typeface="Times New Roman" panose="02020603050405020304" pitchFamily="18" charset="0"/>
              </a:rPr>
              <a:t>T</a:t>
            </a:r>
            <a:r>
              <a:rPr lang="en-US" sz="3200" dirty="0" smtClean="0">
                <a:latin typeface="Times New Roman" panose="02020603050405020304" pitchFamily="18" charset="0"/>
                <a:cs typeface="Times New Roman" panose="02020603050405020304" pitchFamily="18" charset="0"/>
              </a:rPr>
              <a:t>hu </a:t>
            </a:r>
            <a:r>
              <a:rPr lang="en-US" sz="3200" dirty="0" err="1">
                <a:latin typeface="Times New Roman" panose="02020603050405020304" pitchFamily="18" charset="0"/>
                <a:cs typeface="Times New Roman" panose="02020603050405020304" pitchFamily="18" charset="0"/>
              </a:rPr>
              <a:t>thập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a:p>
            <a:pPr lvl="1"/>
            <a:r>
              <a:rPr lang="en-US" sz="3200" dirty="0" err="1">
                <a:latin typeface="Times New Roman" panose="02020603050405020304" pitchFamily="18" charset="0"/>
                <a:cs typeface="Times New Roman" panose="02020603050405020304" pitchFamily="18" charset="0"/>
              </a:rPr>
              <a:t>P</a:t>
            </a:r>
            <a:r>
              <a:rPr lang="en-US" sz="3200" dirty="0" err="1" smtClean="0">
                <a:latin typeface="Times New Roman" panose="02020603050405020304" pitchFamily="18" charset="0"/>
                <a:cs typeface="Times New Roman" panose="02020603050405020304" pitchFamily="18" charset="0"/>
              </a:rPr>
              <a:t>hân</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dữ</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lỗ</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hổng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khả</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p>
          <a:p>
            <a:pPr lvl="1"/>
            <a:r>
              <a:rPr lang="en-US" sz="3200" dirty="0" err="1" smtClean="0">
                <a:latin typeface="Times New Roman" panose="02020603050405020304" pitchFamily="18" charset="0"/>
                <a:cs typeface="Times New Roman" panose="02020603050405020304" pitchFamily="18" charset="0"/>
              </a:rPr>
              <a:t>Đề</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xuất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cải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tiến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1204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2591"/>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Usability </a:t>
            </a:r>
            <a:r>
              <a:rPr lang="en-US" dirty="0">
                <a:latin typeface="Times New Roman" panose="02020603050405020304" pitchFamily="18" charset="0"/>
                <a:cs typeface="Times New Roman" panose="02020603050405020304" pitchFamily="18" charset="0"/>
              </a:rPr>
              <a:t>Evaluation </a:t>
            </a:r>
            <a:r>
              <a:rPr lang="en-US" dirty="0" smtClean="0">
                <a:latin typeface="Times New Roman" panose="02020603050405020304" pitchFamily="18" charset="0"/>
                <a:cs typeface="Times New Roman" panose="02020603050405020304" pitchFamily="18" charset="0"/>
              </a:rPr>
              <a:t>Terms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Điều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rộng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sở</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hữu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err="1">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197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Usability Evaluation Terms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Thí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824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Usability Evaluation </a:t>
            </a:r>
            <a:r>
              <a:rPr lang="en-US" dirty="0" smtClean="0">
                <a:latin typeface="Times New Roman" panose="02020603050405020304" pitchFamily="18" charset="0"/>
                <a:cs typeface="Times New Roman" panose="02020603050405020304" pitchFamily="18" charset="0"/>
              </a:rPr>
              <a:t>Methods.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tùy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đoạn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triển</a:t>
            </a:r>
            <a:r>
              <a:rPr lang="en-US" sz="3200" dirty="0" smtClean="0">
                <a:latin typeface="Times New Roman" panose="02020603050405020304" pitchFamily="18" charset="0"/>
                <a:cs typeface="Times New Roman" panose="02020603050405020304" pitchFamily="18" charset="0"/>
              </a:rPr>
              <a:t>.</a:t>
            </a:r>
          </a:p>
          <a:p>
            <a:r>
              <a:rPr lang="en-US" sz="3200" dirty="0" smtClean="0">
                <a:latin typeface="Times New Roman" panose="02020603050405020304" pitchFamily="18" charset="0"/>
                <a:cs typeface="Times New Roman" panose="02020603050405020304" pitchFamily="18" charset="0"/>
              </a:rPr>
              <a:t>Dix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phân</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tám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yếu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lựa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đúng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triển</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756285" lvl="1" indent="-286385">
              <a:lnSpc>
                <a:spcPct val="100000"/>
              </a:lnSpc>
              <a:spcBef>
                <a:spcPts val="675"/>
              </a:spcBef>
              <a:buSzPct val="89285"/>
              <a:buChar char="–"/>
              <a:tabLst>
                <a:tab pos="756920" algn="l"/>
              </a:tabLst>
            </a:pPr>
            <a:r>
              <a:rPr lang="en-US" sz="2800" dirty="0" smtClean="0">
                <a:solidFill>
                  <a:srgbClr val="FFFFFF"/>
                </a:solidFill>
                <a:latin typeface="Times New Roman"/>
                <a:cs typeface="Times New Roman"/>
              </a:rPr>
              <a:t>Inquiry</a:t>
            </a:r>
            <a:endParaRPr lang="en-US" sz="2800" dirty="0" smtClean="0">
              <a:latin typeface="Times New Roman"/>
              <a:cs typeface="Times New Roman"/>
            </a:endParaRPr>
          </a:p>
          <a:p>
            <a:endParaRPr lang="en-US" dirty="0"/>
          </a:p>
        </p:txBody>
      </p:sp>
    </p:spTree>
    <p:extLst>
      <p:ext uri="{BB962C8B-B14F-4D97-AF65-F5344CB8AC3E}">
        <p14:creationId xmlns:p14="http://schemas.microsoft.com/office/powerpoint/2010/main" val="989612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Usability Evaluation Methods. </a:t>
            </a:r>
            <a:endParaRPr lang="en-US" dirty="0"/>
          </a:p>
        </p:txBody>
      </p:sp>
      <p:sp>
        <p:nvSpPr>
          <p:cNvPr id="3" name="Content Placeholder 2"/>
          <p:cNvSpPr>
            <a:spLocks noGrp="1"/>
          </p:cNvSpPr>
          <p:nvPr>
            <p:ph idx="1"/>
          </p:nvPr>
        </p:nvSpPr>
        <p:spPr/>
        <p:txBody>
          <a:bodyPr>
            <a:normAutofit/>
          </a:bodyPr>
          <a:lstStyle/>
          <a:p>
            <a:r>
              <a:rPr lang="en-US" dirty="0" err="1" smtClean="0">
                <a:latin typeface="Times New Roman" panose="02020603050405020304" pitchFamily="18" charset="0"/>
                <a:cs typeface="Times New Roman" panose="02020603050405020304" pitchFamily="18" charset="0"/>
              </a:rPr>
              <a:t>Tám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yếu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a:t>
            </a:r>
          </a:p>
          <a:p>
            <a:pPr lvl="1"/>
            <a:r>
              <a:rPr lang="en-US" dirty="0" err="1" smtClean="0">
                <a:latin typeface="Times New Roman" panose="02020603050405020304" pitchFamily="18" charset="0"/>
                <a:cs typeface="Times New Roman" panose="02020603050405020304" pitchFamily="18" charset="0"/>
              </a:rPr>
              <a:t>Giai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Kiểu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lvl="1"/>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chủ</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kỹ</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oại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tin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Mức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ngụ</a:t>
            </a:r>
            <a:r>
              <a:rPr lang="en-US" dirty="0" smtClean="0">
                <a:latin typeface="Times New Roman" panose="02020603050405020304" pitchFamily="18" charset="0"/>
                <a:cs typeface="Times New Roman" panose="02020603050405020304" pitchFamily="18" charset="0"/>
              </a:rPr>
              <a:t> ý.</a:t>
            </a:r>
          </a:p>
          <a:p>
            <a:pPr lvl="1"/>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nguồn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thiết.</a:t>
            </a:r>
            <a:r>
              <a:rPr lang="en-US" spc="-5" dirty="0" err="1" smtClean="0">
                <a:solidFill>
                  <a:srgbClr val="FFFFFF"/>
                </a:solidFill>
                <a:latin typeface="Times New Roman" panose="02020603050405020304" pitchFamily="18" charset="0"/>
                <a:cs typeface="Times New Roman" panose="02020603050405020304" pitchFamily="18" charset="0"/>
              </a:rPr>
              <a:t>Te.sting</a:t>
            </a:r>
            <a:endParaRPr lang="en-US"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6280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Usability Evaluation Methods. </a:t>
            </a:r>
            <a:endParaRPr lang="en-US" dirty="0"/>
          </a:p>
        </p:txBody>
      </p:sp>
      <p:sp>
        <p:nvSpPr>
          <p:cNvPr id="3" name="Content Placeholder 2"/>
          <p:cNvSpPr>
            <a:spLocks noGrp="1"/>
          </p:cNvSpPr>
          <p:nvPr>
            <p:ph idx="1"/>
          </p:nvPr>
        </p:nvSpPr>
        <p:spPr/>
        <p:txBody>
          <a:bodyPr>
            <a:normAutofit/>
          </a:bodyPr>
          <a:lstStyle/>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năng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được</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Heuristic Evaluation.</a:t>
            </a:r>
          </a:p>
          <a:p>
            <a:pPr lvl="1"/>
            <a:r>
              <a:rPr lang="en-US" dirty="0" smtClean="0">
                <a:latin typeface="Times New Roman" panose="02020603050405020304" pitchFamily="18" charset="0"/>
                <a:cs typeface="Times New Roman" panose="02020603050405020304" pitchFamily="18" charset="0"/>
              </a:rPr>
              <a:t>Cognitive Walkthrough.</a:t>
            </a:r>
          </a:p>
          <a:p>
            <a:pPr lvl="1"/>
            <a:r>
              <a:rPr lang="en-US" spc="-5" dirty="0" smtClean="0">
                <a:latin typeface="Times New Roman" panose="02020603050405020304" pitchFamily="18" charset="0"/>
                <a:cs typeface="Times New Roman" panose="02020603050405020304" pitchFamily="18" charset="0"/>
              </a:rPr>
              <a:t>Action</a:t>
            </a:r>
            <a:r>
              <a:rPr lang="en-US" spc="-50" dirty="0" smtClean="0">
                <a:latin typeface="Times New Roman" panose="02020603050405020304" pitchFamily="18" charset="0"/>
                <a:cs typeface="Times New Roman" panose="02020603050405020304" pitchFamily="18" charset="0"/>
              </a:rPr>
              <a:t> </a:t>
            </a:r>
            <a:r>
              <a:rPr lang="en-US" spc="-5" dirty="0" smtClean="0">
                <a:latin typeface="Times New Roman" panose="02020603050405020304" pitchFamily="18" charset="0"/>
                <a:cs typeface="Times New Roman" panose="02020603050405020304" pitchFamily="18" charset="0"/>
              </a:rPr>
              <a:t>Analysis.</a:t>
            </a:r>
          </a:p>
          <a:p>
            <a:pPr lvl="1"/>
            <a:r>
              <a:rPr lang="en-US" dirty="0">
                <a:latin typeface="Times New Roman" panose="02020603050405020304" pitchFamily="18" charset="0"/>
                <a:cs typeface="Times New Roman" panose="02020603050405020304" pitchFamily="18" charset="0"/>
              </a:rPr>
              <a:t>Thinking Aloud </a:t>
            </a:r>
            <a:r>
              <a:rPr lang="en-US" dirty="0" smtClean="0">
                <a:latin typeface="Times New Roman" panose="02020603050405020304" pitchFamily="18" charset="0"/>
                <a:cs typeface="Times New Roman" panose="02020603050405020304" pitchFamily="18" charset="0"/>
              </a:rPr>
              <a:t>Protocol.</a:t>
            </a:r>
          </a:p>
          <a:p>
            <a:pPr lvl="1"/>
            <a:r>
              <a:rPr lang="en-US" dirty="0">
                <a:latin typeface="Times New Roman" panose="02020603050405020304" pitchFamily="18" charset="0"/>
                <a:cs typeface="Times New Roman" panose="02020603050405020304" pitchFamily="18" charset="0"/>
              </a:rPr>
              <a:t>Performance </a:t>
            </a:r>
            <a:r>
              <a:rPr lang="en-US" dirty="0" smtClean="0">
                <a:latin typeface="Times New Roman" panose="02020603050405020304" pitchFamily="18" charset="0"/>
                <a:cs typeface="Times New Roman" panose="02020603050405020304" pitchFamily="18" charset="0"/>
              </a:rPr>
              <a:t>Measurement.</a:t>
            </a:r>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Questionnaires.</a:t>
            </a:r>
          </a:p>
          <a:p>
            <a:pPr lvl="1"/>
            <a:r>
              <a:rPr lang="en-US" dirty="0">
                <a:latin typeface="Times New Roman" panose="02020603050405020304" pitchFamily="18" charset="0"/>
                <a:cs typeface="Times New Roman" panose="02020603050405020304" pitchFamily="18" charset="0"/>
              </a:rPr>
              <a:t>Model-based </a:t>
            </a:r>
            <a:r>
              <a:rPr lang="en-US" dirty="0" smtClean="0">
                <a:latin typeface="Times New Roman" panose="02020603050405020304" pitchFamily="18" charset="0"/>
                <a:cs typeface="Times New Roman" panose="02020603050405020304" pitchFamily="18" charset="0"/>
              </a:rPr>
              <a:t>evaluation.</a:t>
            </a:r>
          </a:p>
        </p:txBody>
      </p:sp>
    </p:spTree>
    <p:extLst>
      <p:ext uri="{BB962C8B-B14F-4D97-AF65-F5344CB8AC3E}">
        <p14:creationId xmlns:p14="http://schemas.microsoft.com/office/powerpoint/2010/main" val="2624004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l" rtl="0">
              <a:lnSpc>
                <a:spcPct val="90000"/>
              </a:lnSpc>
              <a:spcBef>
                <a:spcPct val="0"/>
              </a:spcBef>
            </a:pPr>
            <a:r>
              <a:rPr lang="en-US" sz="4400" dirty="0"/>
              <a:t/>
            </a:r>
            <a:br>
              <a:rPr lang="en-US" sz="4400" dirty="0"/>
            </a:br>
            <a:r>
              <a:rPr lang="en-US" sz="4400" dirty="0" smtClean="0">
                <a:latin typeface="Times New Roman" panose="02020603050405020304" pitchFamily="18" charset="0"/>
                <a:cs typeface="Times New Roman" panose="02020603050405020304" pitchFamily="18" charset="0"/>
              </a:rPr>
              <a:t>Heuristic Evaluation</a:t>
            </a:r>
            <a:r>
              <a:rPr lang="en-US" sz="4400" dirty="0" smtClean="0"/>
              <a:t/>
            </a:r>
            <a:br>
              <a:rPr lang="en-US" sz="4400" dirty="0" smtClean="0"/>
            </a:br>
            <a:endParaRPr lang="en-US" sz="4400" dirty="0"/>
          </a:p>
        </p:txBody>
      </p:sp>
      <p:sp>
        <p:nvSpPr>
          <p:cNvPr id="3" name="Content Placeholder 2"/>
          <p:cNvSpPr>
            <a:spLocks noGrp="1"/>
          </p:cNvSpPr>
          <p:nvPr>
            <p:ph idx="1"/>
          </p:nvPr>
        </p:nvSpPr>
        <p:spPr/>
        <p:txBody>
          <a:bodyPr/>
          <a:lstStyle/>
          <a:p>
            <a:r>
              <a:rPr lang="vi-VN" dirty="0" smtClean="0">
                <a:latin typeface="+mj-lt"/>
              </a:rPr>
              <a:t>Phương pháp không chính thức phổ biến nhất</a:t>
            </a:r>
          </a:p>
          <a:p>
            <a:r>
              <a:rPr lang="vi-VN" dirty="0" smtClean="0">
                <a:latin typeface="+mj-lt"/>
              </a:rPr>
              <a:t>Liên quan đến đánh giá của chuyên gia</a:t>
            </a:r>
            <a:r>
              <a:rPr lang="en-US" dirty="0" smtClean="0">
                <a:latin typeface="+mj-lt"/>
              </a:rPr>
              <a:t>.</a:t>
            </a:r>
          </a:p>
          <a:p>
            <a:r>
              <a:rPr lang="vi-VN" dirty="0" smtClean="0">
                <a:latin typeface="+mj-lt"/>
              </a:rPr>
              <a:t>Họ đánh giá từng yếu tố đối thoại theo khả năng sử dụng</a:t>
            </a:r>
            <a:r>
              <a:rPr lang="en-US" dirty="0" smtClean="0">
                <a:latin typeface="+mj-lt"/>
              </a:rPr>
              <a:t>.</a:t>
            </a:r>
            <a:endParaRPr lang="vi-VN" dirty="0" smtClean="0">
              <a:latin typeface="+mj-lt"/>
            </a:endParaRPr>
          </a:p>
          <a:p>
            <a:r>
              <a:rPr lang="vi-VN" dirty="0" smtClean="0">
                <a:latin typeface="+mj-lt"/>
              </a:rPr>
              <a:t>Người đánh giá trải qua một cuộc đối thoại nhiều lần và so sánh điều đó với các nguyên tắc khả năng sử dụng khác nhau</a:t>
            </a:r>
          </a:p>
          <a:p>
            <a:r>
              <a:rPr lang="vi-VN" dirty="0" smtClean="0">
                <a:latin typeface="+mj-lt"/>
              </a:rPr>
              <a:t>Cuối cùng, tất cả các người đánh giá có thể giao tiếp và chia sẻ phát hiện của họ.</a:t>
            </a:r>
          </a:p>
          <a:p>
            <a:r>
              <a:rPr lang="vi-VN" dirty="0" smtClean="0">
                <a:latin typeface="+mj-lt"/>
              </a:rPr>
              <a:t>Người đánh giá nên có kinh nghiệm tốt nếu không đánh giá heuristic sẽ không được sử dụng.</a:t>
            </a:r>
            <a:endParaRPr lang="en-US" dirty="0">
              <a:latin typeface="+mj-lt"/>
            </a:endParaRPr>
          </a:p>
        </p:txBody>
      </p:sp>
    </p:spTree>
    <p:extLst>
      <p:ext uri="{BB962C8B-B14F-4D97-AF65-F5344CB8AC3E}">
        <p14:creationId xmlns:p14="http://schemas.microsoft.com/office/powerpoint/2010/main" val="1405113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Heuristic Evaluation</a:t>
            </a:r>
            <a:endParaRPr lang="en-US" dirty="0"/>
          </a:p>
        </p:txBody>
      </p:sp>
      <p:sp>
        <p:nvSpPr>
          <p:cNvPr id="3" name="Content Placeholder 2"/>
          <p:cNvSpPr>
            <a:spLocks noGrp="1"/>
          </p:cNvSpPr>
          <p:nvPr>
            <p:ph idx="1"/>
          </p:nvPr>
        </p:nvSpPr>
        <p:spPr/>
        <p:txBody>
          <a:bodyPr>
            <a:normAutofit lnSpcReduction="10000"/>
          </a:bodyPr>
          <a:lstStyle/>
          <a:p>
            <a:pPr fontAlgn="base"/>
            <a:r>
              <a:rPr lang="vi-VN" dirty="0" smtClean="0">
                <a:latin typeface="+mj-lt"/>
              </a:rPr>
              <a:t>Ưu điểm</a:t>
            </a:r>
          </a:p>
          <a:p>
            <a:pPr lvl="1" fontAlgn="base"/>
            <a:r>
              <a:rPr lang="vi-VN" dirty="0" smtClean="0">
                <a:latin typeface="+mj-lt"/>
              </a:rPr>
              <a:t>Áp dụng các nguyên tắc được công nhận và chấp nhận.</a:t>
            </a:r>
          </a:p>
          <a:p>
            <a:pPr lvl="1" fontAlgn="base"/>
            <a:r>
              <a:rPr lang="vi-VN" dirty="0" smtClean="0">
                <a:latin typeface="+mj-lt"/>
              </a:rPr>
              <a:t>Trực quan (kết quả tự phát)</a:t>
            </a:r>
            <a:r>
              <a:rPr lang="en-US" dirty="0" smtClean="0">
                <a:latin typeface="+mj-lt"/>
              </a:rPr>
              <a:t>.</a:t>
            </a:r>
            <a:endParaRPr lang="vi-VN" dirty="0" smtClean="0">
              <a:latin typeface="+mj-lt"/>
            </a:endParaRPr>
          </a:p>
          <a:p>
            <a:pPr lvl="1" fontAlgn="base"/>
            <a:r>
              <a:rPr lang="vi-VN" dirty="0" smtClean="0">
                <a:latin typeface="+mj-lt"/>
              </a:rPr>
              <a:t>Khả năng sử dụng sớm trong quá trình phát triển</a:t>
            </a:r>
            <a:r>
              <a:rPr lang="en-US" dirty="0" smtClean="0">
                <a:latin typeface="+mj-lt"/>
              </a:rPr>
              <a:t>.</a:t>
            </a:r>
            <a:endParaRPr lang="vi-VN" dirty="0" smtClean="0">
              <a:latin typeface="+mj-lt"/>
            </a:endParaRPr>
          </a:p>
          <a:p>
            <a:pPr lvl="1" fontAlgn="base"/>
            <a:r>
              <a:rPr lang="vi-VN" dirty="0" smtClean="0">
                <a:latin typeface="+mj-lt"/>
              </a:rPr>
              <a:t>Xác định hiệu quả các vấn đề lớn và nhỏ</a:t>
            </a:r>
            <a:r>
              <a:rPr lang="en-US" dirty="0" smtClean="0">
                <a:latin typeface="+mj-lt"/>
              </a:rPr>
              <a:t>.</a:t>
            </a:r>
            <a:endParaRPr lang="vi-VN" dirty="0" smtClean="0">
              <a:latin typeface="+mj-lt"/>
            </a:endParaRPr>
          </a:p>
          <a:p>
            <a:pPr lvl="1" fontAlgn="base"/>
            <a:r>
              <a:rPr lang="vi-VN" dirty="0" smtClean="0">
                <a:latin typeface="+mj-lt"/>
              </a:rPr>
              <a:t>Nhanh chóng, HE có thể được sử dụng trong suốt quá trình phát triển</a:t>
            </a:r>
            <a:r>
              <a:rPr lang="en-US" dirty="0" smtClean="0">
                <a:latin typeface="+mj-lt"/>
              </a:rPr>
              <a:t>.</a:t>
            </a:r>
            <a:endParaRPr lang="vi-VN" dirty="0" smtClean="0">
              <a:latin typeface="+mj-lt"/>
            </a:endParaRPr>
          </a:p>
          <a:p>
            <a:pPr fontAlgn="base"/>
            <a:r>
              <a:rPr lang="vi-VN" dirty="0" smtClean="0">
                <a:latin typeface="+mj-lt"/>
              </a:rPr>
              <a:t>Nhược điểm</a:t>
            </a:r>
          </a:p>
          <a:p>
            <a:pPr lvl="1" fontAlgn="base"/>
            <a:r>
              <a:rPr lang="vi-VN" dirty="0" smtClean="0">
                <a:latin typeface="+mj-lt"/>
              </a:rPr>
              <a:t>Phân tách khỏi</a:t>
            </a:r>
            <a:r>
              <a:rPr lang="en-US" dirty="0" smtClean="0">
                <a:latin typeface="+mj-lt"/>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vi-VN" dirty="0" smtClean="0">
                <a:latin typeface="+mj-lt"/>
                <a:cs typeface="Times New Roman" panose="02020603050405020304" pitchFamily="18" charset="0"/>
              </a:rPr>
              <a:t> </a:t>
            </a:r>
            <a:r>
              <a:rPr lang="vi-VN" dirty="0" smtClean="0">
                <a:latin typeface="+mj-lt"/>
              </a:rPr>
              <a:t>người dùng cuối</a:t>
            </a:r>
            <a:r>
              <a:rPr lang="en-US" dirty="0" smtClean="0">
                <a:latin typeface="+mj-lt"/>
              </a:rPr>
              <a:t>.</a:t>
            </a:r>
            <a:endParaRPr lang="vi-VN" dirty="0" smtClean="0">
              <a:latin typeface="+mj-lt"/>
            </a:endParaRPr>
          </a:p>
          <a:p>
            <a:pPr lvl="1" fontAlgn="base"/>
            <a:r>
              <a:rPr lang="vi-VN" dirty="0" smtClean="0">
                <a:latin typeface="+mj-lt"/>
              </a:rPr>
              <a:t>Không xác định hoặc cho phép nhu cầu của người dùng không xác định</a:t>
            </a:r>
            <a:r>
              <a:rPr lang="en-US" dirty="0" smtClean="0">
                <a:latin typeface="+mj-lt"/>
              </a:rPr>
              <a:t>.</a:t>
            </a:r>
            <a:endParaRPr lang="vi-VN" dirty="0" smtClean="0">
              <a:latin typeface="+mj-lt"/>
            </a:endParaRPr>
          </a:p>
          <a:p>
            <a:pPr lvl="1" fontAlgn="base"/>
            <a:r>
              <a:rPr lang="en-US" dirty="0" smtClean="0">
                <a:latin typeface="Times New Roman" panose="02020603050405020304" pitchFamily="18" charset="0"/>
                <a:cs typeface="Times New Roman" panose="02020603050405020304" pitchFamily="18" charset="0"/>
              </a:rPr>
              <a:t>HE</a:t>
            </a:r>
            <a:r>
              <a:rPr lang="en-US" dirty="0" smtClean="0">
                <a:latin typeface="+mj-lt"/>
              </a:rPr>
              <a:t> </a:t>
            </a:r>
            <a:r>
              <a:rPr lang="vi-VN" dirty="0" smtClean="0">
                <a:latin typeface="+mj-lt"/>
              </a:rPr>
              <a:t>không nhất thiết dẫn đến việc đánh giá thiết kế hoàn chỉnh vì không có cơ chế để đảm bảo toàn bộ thiết kế được khám phá.</a:t>
            </a:r>
          </a:p>
          <a:p>
            <a:endParaRPr lang="en-US" dirty="0">
              <a:latin typeface="+mj-lt"/>
            </a:endParaRPr>
          </a:p>
        </p:txBody>
      </p:sp>
    </p:spTree>
    <p:extLst>
      <p:ext uri="{BB962C8B-B14F-4D97-AF65-F5344CB8AC3E}">
        <p14:creationId xmlns:p14="http://schemas.microsoft.com/office/powerpoint/2010/main" val="30522520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Cognitive Walkthrough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walkthroughs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thăm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dò</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664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Cognitive Walkthrough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err="1" smtClean="0">
                <a:latin typeface="Times New Roman" panose="02020603050405020304" pitchFamily="18" charset="0"/>
                <a:cs typeface="Times New Roman" panose="02020603050405020304" pitchFamily="18" charset="0"/>
              </a:rPr>
              <a:t>Bốn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chi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a:t>
            </a:r>
          </a:p>
          <a:p>
            <a:pPr lvl="1"/>
            <a:r>
              <a:rPr lang="en-US" dirty="0" err="1" smtClean="0">
                <a:latin typeface="Times New Roman" panose="02020603050405020304" pitchFamily="18" charset="0"/>
                <a:cs typeface="Times New Roman" panose="02020603050405020304" pitchFamily="18" charset="0"/>
              </a:rPr>
              <a:t>Kịch</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bởi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huỗi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cuối</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err="1">
                <a:latin typeface="Times New Roman" panose="02020603050405020304" pitchFamily="18" charset="0"/>
                <a:cs typeface="Times New Roman" panose="02020603050405020304" pitchFamily="18" charset="0"/>
              </a:rPr>
              <a:t>T</a:t>
            </a:r>
            <a:r>
              <a:rPr lang="en-US" dirty="0" err="1" smtClean="0">
                <a:latin typeface="Times New Roman" panose="02020603050405020304" pitchFamily="18" charset="0"/>
                <a:cs typeface="Times New Roman" panose="02020603050405020304" pitchFamily="18" charset="0"/>
              </a:rPr>
              <a:t>rải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698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ĐỊNH NGHĨA</a:t>
            </a:r>
            <a:endParaRPr lang="en-US" dirty="0"/>
          </a:p>
        </p:txBody>
      </p:sp>
      <p:sp>
        <p:nvSpPr>
          <p:cNvPr id="3" name="Content Placeholder 2"/>
          <p:cNvSpPr>
            <a:spLocks noGrp="1"/>
          </p:cNvSpPr>
          <p:nvPr>
            <p:ph idx="1"/>
          </p:nvPr>
        </p:nvSpPr>
        <p:spPr/>
        <p:txBody>
          <a:bodyPr/>
          <a:lstStyle/>
          <a:p>
            <a:endParaRPr lang="en-US" sz="3200" dirty="0" smtClean="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Theo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chuẩn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quốc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Usability Evaluation(</a:t>
            </a: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đ</a:t>
            </a:r>
            <a:r>
              <a:rPr lang="vi-VN" sz="3200" dirty="0">
                <a:latin typeface="Times New Roman" panose="02020603050405020304" pitchFamily="18" charset="0"/>
                <a:cs typeface="Times New Roman" panose="02020603050405020304" pitchFamily="18" charset="0"/>
              </a:rPr>
              <a:t>ư</a:t>
            </a:r>
            <a:r>
              <a:rPr lang="en-US" sz="3200" dirty="0" err="1">
                <a:latin typeface="Times New Roman" panose="02020603050405020304" pitchFamily="18" charset="0"/>
                <a:cs typeface="Times New Roman" panose="02020603050405020304" pitchFamily="18" charset="0"/>
              </a:rPr>
              <a:t>ợc</a:t>
            </a:r>
            <a:r>
              <a:rPr lang="en-US" sz="3200" dirty="0">
                <a:latin typeface="Times New Roman" panose="02020603050405020304" pitchFamily="18" charset="0"/>
                <a:cs typeface="Times New Roman" panose="02020603050405020304" pitchFamily="18" charset="0"/>
              </a:rPr>
              <a:t> ở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đạt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suất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lòng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yêu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cầu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cụ</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436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Cognitive Walkthrough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dirty="0">
                <a:latin typeface="+mj-lt"/>
              </a:rPr>
              <a:t>Nhược </a:t>
            </a:r>
            <a:r>
              <a:rPr lang="vi-VN" dirty="0" smtClean="0">
                <a:latin typeface="+mj-lt"/>
              </a:rPr>
              <a:t>điểm</a:t>
            </a:r>
            <a:r>
              <a:rPr lang="en-US" dirty="0" smtClean="0">
                <a:latin typeface="+mj-lt"/>
              </a:rPr>
              <a:t> </a:t>
            </a:r>
            <a:r>
              <a:rPr lang="en-US" dirty="0" err="1" smtClean="0">
                <a:latin typeface="+mj-lt"/>
              </a:rPr>
              <a:t>của</a:t>
            </a:r>
            <a:r>
              <a:rPr lang="en-US" dirty="0" smtClean="0">
                <a:latin typeface="+mj-lt"/>
              </a:rPr>
              <a:t> </a:t>
            </a:r>
            <a:r>
              <a:rPr lang="en-US" dirty="0" smtClean="0">
                <a:latin typeface="Times New Roman" panose="02020603050405020304" pitchFamily="18" charset="0"/>
                <a:cs typeface="Times New Roman" panose="02020603050405020304" pitchFamily="18" charset="0"/>
              </a:rPr>
              <a:t>Cognitive Walkthrough</a:t>
            </a:r>
          </a:p>
          <a:p>
            <a:pPr lvl="1"/>
            <a:r>
              <a:rPr lang="vi-VN" dirty="0" smtClean="0">
                <a:latin typeface="+mj-lt"/>
              </a:rPr>
              <a:t>Không có sự tham gia của người dùng cuối.</a:t>
            </a:r>
          </a:p>
          <a:p>
            <a:pPr lvl="1"/>
            <a:r>
              <a:rPr lang="vi-VN" dirty="0" smtClean="0">
                <a:latin typeface="+mj-lt"/>
              </a:rPr>
              <a:t>Với những công việc lớn và phức tạp có thể cần nhiều thời gian.</a:t>
            </a:r>
            <a:endParaRPr lang="en-US" dirty="0">
              <a:latin typeface="+mj-lt"/>
            </a:endParaRPr>
          </a:p>
        </p:txBody>
      </p:sp>
    </p:spTree>
    <p:extLst>
      <p:ext uri="{BB962C8B-B14F-4D97-AF65-F5344CB8AC3E}">
        <p14:creationId xmlns:p14="http://schemas.microsoft.com/office/powerpoint/2010/main" val="3682052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latin typeface="Times New Roman" panose="02020603050405020304" pitchFamily="18" charset="0"/>
                <a:cs typeface="Times New Roman" panose="02020603050405020304" pitchFamily="18" charset="0"/>
              </a:rPr>
              <a:t>Action</a:t>
            </a:r>
            <a:r>
              <a:rPr lang="en-US" spc="-50" dirty="0" smtClean="0">
                <a:latin typeface="Times New Roman" panose="02020603050405020304" pitchFamily="18" charset="0"/>
                <a:cs typeface="Times New Roman" panose="02020603050405020304" pitchFamily="18" charset="0"/>
              </a:rPr>
              <a:t> </a:t>
            </a:r>
            <a:r>
              <a:rPr lang="en-US" spc="-5" dirty="0" smtClean="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fontAlgn="base"/>
            <a:r>
              <a:rPr lang="vi-VN" dirty="0" smtClean="0">
                <a:latin typeface="+mj-lt"/>
              </a:rPr>
              <a:t>Tập trung vào những gì làm hơn những gì họ nó</a:t>
            </a:r>
            <a:r>
              <a:rPr lang="en-US" dirty="0" err="1" smtClean="0">
                <a:latin typeface="+mj-lt"/>
              </a:rPr>
              <a:t>i</a:t>
            </a:r>
            <a:r>
              <a:rPr lang="en-US" dirty="0" smtClean="0">
                <a:latin typeface="+mj-lt"/>
              </a:rPr>
              <a:t>.</a:t>
            </a:r>
          </a:p>
          <a:p>
            <a:pPr fontAlgn="base"/>
            <a:r>
              <a:rPr lang="vi-VN" dirty="0" smtClean="0">
                <a:latin typeface="+mj-lt"/>
              </a:rPr>
              <a:t>Đóng kiểm tra các chuỗi hành động mà người dùng thực hiện để hoàn thành tác vụ</a:t>
            </a:r>
            <a:r>
              <a:rPr lang="en-US" dirty="0" smtClean="0">
                <a:latin typeface="+mj-lt"/>
              </a:rPr>
              <a:t>.</a:t>
            </a:r>
            <a:endParaRPr lang="vi-VN" dirty="0" smtClean="0">
              <a:latin typeface="+mj-lt"/>
            </a:endParaRPr>
          </a:p>
          <a:p>
            <a:pPr fontAlgn="base"/>
            <a:r>
              <a:rPr lang="vi-VN" dirty="0" smtClean="0">
                <a:latin typeface="+mj-lt"/>
              </a:rPr>
              <a:t>Chia công việc thành các hành động riêng lẻ như di chuyển chuột sang menu hoặc gõ trên bàn phím</a:t>
            </a:r>
            <a:r>
              <a:rPr lang="en-US" dirty="0" smtClean="0">
                <a:latin typeface="+mj-lt"/>
              </a:rPr>
              <a:t>.</a:t>
            </a:r>
          </a:p>
          <a:p>
            <a:pPr fontAlgn="base"/>
            <a:r>
              <a:rPr lang="en-US" dirty="0" smtClean="0">
                <a:latin typeface="Times New Roman" panose="02020603050405020304" pitchFamily="18" charset="0"/>
                <a:cs typeface="Times New Roman" panose="02020603050405020304" pitchFamily="18" charset="0"/>
              </a:rPr>
              <a:t>T</a:t>
            </a:r>
            <a:r>
              <a:rPr lang="vi-VN" dirty="0" smtClean="0">
                <a:latin typeface="Times New Roman" panose="02020603050405020304" pitchFamily="18" charset="0"/>
                <a:cs typeface="Times New Roman" panose="02020603050405020304" pitchFamily="18" charset="0"/>
              </a:rPr>
              <a:t>ính thời gian cần thiết để thực hiện tác vụ</a:t>
            </a:r>
            <a:r>
              <a:rPr lang="en-US" dirty="0" smtClean="0">
                <a:latin typeface="Times New Roman" panose="02020603050405020304" pitchFamily="18" charset="0"/>
                <a:cs typeface="Times New Roman" panose="02020603050405020304" pitchFamily="18" charset="0"/>
              </a:rPr>
              <a:t>.</a:t>
            </a:r>
            <a:endParaRPr lang="vi-VN" dirty="0" smtClean="0">
              <a:latin typeface="Times New Roman" panose="02020603050405020304" pitchFamily="18" charset="0"/>
              <a:cs typeface="Times New Roman" panose="02020603050405020304" pitchFamily="18" charset="0"/>
            </a:endParaRPr>
          </a:p>
          <a:p>
            <a:pPr fontAlgn="base"/>
            <a:r>
              <a:rPr lang="vi-VN" dirty="0" smtClean="0">
                <a:latin typeface="+mj-lt"/>
              </a:rPr>
              <a:t>Ưu điểm</a:t>
            </a:r>
          </a:p>
          <a:p>
            <a:pPr lvl="1" fontAlgn="base"/>
            <a:r>
              <a:rPr lang="vi-VN" dirty="0" smtClean="0">
                <a:latin typeface="+mj-lt"/>
              </a:rPr>
              <a:t>Dự đoán chính xác tác vụ sẽ mất bao lâu.</a:t>
            </a:r>
          </a:p>
          <a:p>
            <a:pPr lvl="1" fontAlgn="base"/>
            <a:r>
              <a:rPr lang="vi-VN" dirty="0" smtClean="0">
                <a:latin typeface="+mj-lt"/>
              </a:rPr>
              <a:t>Một cái nhìn sâu sắc về hành vi của người dùng.</a:t>
            </a:r>
          </a:p>
          <a:p>
            <a:pPr fontAlgn="base"/>
            <a:r>
              <a:rPr lang="vi-VN" dirty="0" smtClean="0">
                <a:latin typeface="+mj-lt"/>
              </a:rPr>
              <a:t>Nhược điểm</a:t>
            </a:r>
          </a:p>
          <a:p>
            <a:pPr lvl="1" fontAlgn="base"/>
            <a:r>
              <a:rPr lang="vi-VN" dirty="0" smtClean="0">
                <a:latin typeface="+mj-lt"/>
              </a:rPr>
              <a:t>Tốn thời gian và cần chuyên môn cao</a:t>
            </a:r>
          </a:p>
          <a:p>
            <a:endParaRPr lang="en-US" dirty="0">
              <a:latin typeface="+mj-lt"/>
            </a:endParaRPr>
          </a:p>
        </p:txBody>
      </p:sp>
    </p:spTree>
    <p:extLst>
      <p:ext uri="{BB962C8B-B14F-4D97-AF65-F5344CB8AC3E}">
        <p14:creationId xmlns:p14="http://schemas.microsoft.com/office/powerpoint/2010/main" val="1801614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3200" dirty="0" smtClean="0">
                <a:latin typeface="Times New Roman" panose="02020603050405020304" pitchFamily="18" charset="0"/>
                <a:cs typeface="Times New Roman" panose="02020603050405020304" pitchFamily="18" charset="0"/>
              </a:rPr>
              <a:t>Thinking Aloud Protocol.</a:t>
            </a:r>
          </a:p>
        </p:txBody>
      </p:sp>
      <p:sp>
        <p:nvSpPr>
          <p:cNvPr id="3" name="Content Placeholder 2"/>
          <p:cNvSpPr>
            <a:spLocks noGrp="1"/>
          </p:cNvSpPr>
          <p:nvPr>
            <p:ph idx="1"/>
          </p:nvPr>
        </p:nvSpPr>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Người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to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vi-V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chép</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Ưu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a:t>
            </a:r>
          </a:p>
          <a:p>
            <a:pPr lvl="1"/>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yêu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nhiều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môn</a:t>
            </a:r>
            <a:r>
              <a:rPr lang="en-US" dirty="0" smtClean="0">
                <a:latin typeface="Times New Roman" panose="02020603050405020304" pitchFamily="18" charset="0"/>
                <a:cs typeface="Times New Roman" panose="02020603050405020304" pitchFamily="18" charset="0"/>
              </a:rPr>
              <a:t>. </a:t>
            </a:r>
          </a:p>
          <a:p>
            <a:pPr lvl="1"/>
            <a:r>
              <a:rPr lang="en-US" dirty="0" err="1" smtClean="0">
                <a:latin typeface="Times New Roman" panose="02020603050405020304" pitchFamily="18" charset="0"/>
                <a:cs typeface="Times New Roman" panose="02020603050405020304" pitchFamily="18" charset="0"/>
              </a:rPr>
              <a:t>Hữu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đoạn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đầu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tế</a:t>
            </a:r>
            <a:r>
              <a:rPr lang="en-US" dirty="0" smtClean="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L</a:t>
            </a:r>
            <a:r>
              <a:rPr lang="en-US" dirty="0" err="1" smtClean="0">
                <a:latin typeface="Times New Roman" panose="02020603050405020304" pitchFamily="18" charset="0"/>
                <a:cs typeface="Times New Roman" panose="02020603050405020304" pitchFamily="18" charset="0"/>
              </a:rPr>
              <a:t>ấy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nhóm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thời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ngắn</a:t>
            </a:r>
            <a:r>
              <a:rPr lang="en-US" dirty="0" smtClean="0">
                <a:latin typeface="Times New Roman" panose="02020603050405020304" pitchFamily="18" charset="0"/>
                <a:cs typeface="Times New Roman" panose="02020603050405020304" pitchFamily="18" charset="0"/>
              </a:rPr>
              <a:t>. </a:t>
            </a:r>
            <a:endParaRPr lang="vi-VN"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Nhược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điểm</a:t>
            </a:r>
            <a:r>
              <a:rPr lang="en-US" dirty="0" smtClean="0">
                <a:latin typeface="Times New Roman" panose="02020603050405020304" pitchFamily="18" charset="0"/>
                <a:cs typeface="Times New Roman" panose="02020603050405020304" pitchFamily="18" charset="0"/>
              </a:rPr>
              <a:t>:</a:t>
            </a:r>
          </a:p>
          <a:p>
            <a:pPr lvl="1"/>
            <a:r>
              <a:rPr lang="vi-VN" dirty="0" smtClean="0">
                <a:latin typeface="Times New Roman" panose="02020603050405020304" pitchFamily="18" charset="0"/>
                <a:cs typeface="Times New Roman" panose="02020603050405020304" pitchFamily="18" charset="0"/>
              </a:rPr>
              <a:t>Độ dài của khoảng thời gian phụ thuộc vào độ phức tạp của nhiệm vụ. Kỹ thuật này rất tốn thời gian, vì vậy nó được khuyến khích cho các phân mục của một nhiệm vụ.</a:t>
            </a: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752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Performance Measurement</a:t>
            </a:r>
            <a:endParaRPr lang="en-US" dirty="0"/>
          </a:p>
        </p:txBody>
      </p:sp>
      <p:sp>
        <p:nvSpPr>
          <p:cNvPr id="3" name="Content Placeholder 2"/>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giấy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bút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 quay video,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081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Questionnaires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t>Trong</a:t>
            </a:r>
            <a:r>
              <a:rPr lang="en-US" dirty="0" smtClean="0"/>
              <a:t> </a:t>
            </a:r>
            <a:r>
              <a:rPr lang="en-US" dirty="0" err="1"/>
              <a:t>phương</a:t>
            </a:r>
            <a:r>
              <a:rPr lang="en-US" dirty="0"/>
              <a:t> </a:t>
            </a:r>
            <a:r>
              <a:rPr lang="en-US" dirty="0" err="1"/>
              <a:t>thức</a:t>
            </a:r>
            <a:r>
              <a:rPr lang="en-US" dirty="0"/>
              <a:t> </a:t>
            </a:r>
            <a:r>
              <a:rPr lang="en-US" dirty="0" err="1"/>
              <a:t>này</a:t>
            </a:r>
            <a:r>
              <a:rPr lang="en-US" dirty="0"/>
              <a:t>, </a:t>
            </a:r>
            <a:r>
              <a:rPr lang="en-US" dirty="0" err="1"/>
              <a:t>người</a:t>
            </a:r>
            <a:r>
              <a:rPr lang="en-US" dirty="0"/>
              <a:t> </a:t>
            </a:r>
            <a:r>
              <a:rPr lang="en-US" dirty="0" err="1"/>
              <a:t>dùng</a:t>
            </a:r>
            <a:r>
              <a:rPr lang="en-US" dirty="0"/>
              <a:t> </a:t>
            </a:r>
            <a:r>
              <a:rPr lang="en-US" dirty="0" err="1"/>
              <a:t>được</a:t>
            </a:r>
            <a:r>
              <a:rPr lang="en-US" dirty="0"/>
              <a:t> </a:t>
            </a:r>
            <a:r>
              <a:rPr lang="en-US" dirty="0" err="1"/>
              <a:t>yêu</a:t>
            </a:r>
            <a:r>
              <a:rPr lang="en-US" dirty="0"/>
              <a:t> </a:t>
            </a:r>
            <a:r>
              <a:rPr lang="en-US" dirty="0" err="1"/>
              <a:t>cầu</a:t>
            </a:r>
            <a:r>
              <a:rPr lang="en-US" dirty="0"/>
              <a:t> </a:t>
            </a:r>
            <a:r>
              <a:rPr lang="en-US" dirty="0" err="1"/>
              <a:t>sử</a:t>
            </a:r>
            <a:r>
              <a:rPr lang="en-US" dirty="0"/>
              <a:t> </a:t>
            </a:r>
            <a:r>
              <a:rPr lang="en-US" dirty="0" err="1"/>
              <a:t>dụng</a:t>
            </a:r>
            <a:r>
              <a:rPr lang="en-US" dirty="0"/>
              <a:t> </a:t>
            </a:r>
            <a:r>
              <a:rPr lang="en-US" dirty="0" err="1"/>
              <a:t>hệ</a:t>
            </a:r>
            <a:r>
              <a:rPr lang="en-US" dirty="0"/>
              <a:t> </a:t>
            </a:r>
            <a:r>
              <a:rPr lang="en-US" dirty="0" err="1"/>
              <a:t>thống</a:t>
            </a:r>
            <a:r>
              <a:rPr lang="en-US" dirty="0"/>
              <a:t> </a:t>
            </a:r>
            <a:r>
              <a:rPr lang="en-US" dirty="0" err="1"/>
              <a:t>một</a:t>
            </a:r>
            <a:r>
              <a:rPr lang="en-US" dirty="0"/>
              <a:t> </a:t>
            </a:r>
            <a:r>
              <a:rPr lang="en-US" dirty="0" err="1"/>
              <a:t>cách</a:t>
            </a:r>
            <a:r>
              <a:rPr lang="en-US" dirty="0"/>
              <a:t> </a:t>
            </a:r>
            <a:r>
              <a:rPr lang="en-US" dirty="0" err="1"/>
              <a:t>công</a:t>
            </a:r>
            <a:r>
              <a:rPr lang="en-US" dirty="0"/>
              <a:t> </a:t>
            </a:r>
            <a:r>
              <a:rPr lang="en-US" dirty="0" err="1"/>
              <a:t>khai</a:t>
            </a:r>
            <a:r>
              <a:rPr lang="en-US" dirty="0"/>
              <a:t> </a:t>
            </a:r>
            <a:r>
              <a:rPr lang="en-US" dirty="0" err="1" smtClean="0"/>
              <a:t>hoặc</a:t>
            </a:r>
            <a:r>
              <a:rPr lang="en-US" dirty="0" smtClean="0"/>
              <a:t> </a:t>
            </a:r>
            <a:r>
              <a:rPr lang="en-US" dirty="0" err="1"/>
              <a:t>chặt</a:t>
            </a:r>
            <a:r>
              <a:rPr lang="en-US" dirty="0"/>
              <a:t> </a:t>
            </a:r>
            <a:r>
              <a:rPr lang="en-US" dirty="0" err="1"/>
              <a:t>chẽ</a:t>
            </a:r>
            <a:r>
              <a:rPr lang="en-US" dirty="0"/>
              <a:t> </a:t>
            </a:r>
            <a:r>
              <a:rPr lang="en-US" dirty="0" err="1" smtClean="0"/>
              <a:t>và</a:t>
            </a:r>
            <a:r>
              <a:rPr lang="en-US" dirty="0" smtClean="0"/>
              <a:t> </a:t>
            </a:r>
            <a:r>
              <a:rPr lang="en-US" dirty="0" err="1"/>
              <a:t>sau</a:t>
            </a:r>
            <a:r>
              <a:rPr lang="en-US" dirty="0"/>
              <a:t> </a:t>
            </a:r>
            <a:r>
              <a:rPr lang="en-US" dirty="0" err="1"/>
              <a:t>đó</a:t>
            </a:r>
            <a:r>
              <a:rPr lang="en-US" dirty="0"/>
              <a:t> </a:t>
            </a:r>
            <a:r>
              <a:rPr lang="en-US" dirty="0" err="1"/>
              <a:t>một</a:t>
            </a:r>
            <a:r>
              <a:rPr lang="en-US" dirty="0"/>
              <a:t> </a:t>
            </a:r>
            <a:r>
              <a:rPr lang="en-US" dirty="0" err="1"/>
              <a:t>bộ</a:t>
            </a:r>
            <a:r>
              <a:rPr lang="en-US" dirty="0"/>
              <a:t> </a:t>
            </a:r>
            <a:r>
              <a:rPr lang="en-US" dirty="0" err="1"/>
              <a:t>câu</a:t>
            </a:r>
            <a:r>
              <a:rPr lang="en-US" dirty="0"/>
              <a:t> </a:t>
            </a:r>
            <a:r>
              <a:rPr lang="en-US" dirty="0" err="1"/>
              <a:t>hỏi</a:t>
            </a:r>
            <a:r>
              <a:rPr lang="en-US" dirty="0"/>
              <a:t> </a:t>
            </a:r>
            <a:r>
              <a:rPr lang="en-US" dirty="0" err="1"/>
              <a:t>được</a:t>
            </a:r>
            <a:r>
              <a:rPr lang="en-US" dirty="0"/>
              <a:t> </a:t>
            </a:r>
            <a:r>
              <a:rPr lang="en-US" dirty="0" err="1"/>
              <a:t>đưa</a:t>
            </a:r>
            <a:r>
              <a:rPr lang="en-US" dirty="0"/>
              <a:t> </a:t>
            </a:r>
            <a:r>
              <a:rPr lang="en-US" dirty="0" err="1"/>
              <a:t>ra</a:t>
            </a:r>
            <a:r>
              <a:rPr lang="en-US" dirty="0"/>
              <a:t> </a:t>
            </a:r>
            <a:r>
              <a:rPr lang="en-US" dirty="0" err="1"/>
              <a:t>để</a:t>
            </a:r>
            <a:r>
              <a:rPr lang="en-US" dirty="0"/>
              <a:t> </a:t>
            </a:r>
            <a:r>
              <a:rPr lang="en-US" dirty="0" err="1"/>
              <a:t>họ</a:t>
            </a:r>
            <a:r>
              <a:rPr lang="en-US" dirty="0"/>
              <a:t> </a:t>
            </a:r>
            <a:r>
              <a:rPr lang="en-US" dirty="0" err="1"/>
              <a:t>nhận</a:t>
            </a:r>
            <a:r>
              <a:rPr lang="en-US" dirty="0"/>
              <a:t> </a:t>
            </a:r>
            <a:r>
              <a:rPr lang="en-US" dirty="0" err="1"/>
              <a:t>phản</a:t>
            </a:r>
            <a:r>
              <a:rPr lang="en-US" dirty="0"/>
              <a:t> </a:t>
            </a:r>
            <a:r>
              <a:rPr lang="en-US" dirty="0" err="1"/>
              <a:t>hồi</a:t>
            </a:r>
            <a:r>
              <a:rPr lang="en-US" dirty="0"/>
              <a:t>. </a:t>
            </a:r>
            <a:endParaRPr lang="en-US" dirty="0" smtClean="0"/>
          </a:p>
          <a:p>
            <a:r>
              <a:rPr lang="en-US" dirty="0" err="1" smtClean="0"/>
              <a:t>Kỹ</a:t>
            </a:r>
            <a:r>
              <a:rPr lang="en-US" dirty="0" smtClean="0"/>
              <a:t> </a:t>
            </a:r>
            <a:r>
              <a:rPr lang="en-US" dirty="0" err="1"/>
              <a:t>thuật</a:t>
            </a:r>
            <a:r>
              <a:rPr lang="en-US" dirty="0"/>
              <a:t> </a:t>
            </a:r>
            <a:r>
              <a:rPr lang="en-US" dirty="0" err="1"/>
              <a:t>này</a:t>
            </a:r>
            <a:r>
              <a:rPr lang="en-US" dirty="0"/>
              <a:t> </a:t>
            </a:r>
            <a:r>
              <a:rPr lang="en-US" dirty="0" err="1"/>
              <a:t>có</a:t>
            </a:r>
            <a:r>
              <a:rPr lang="en-US" dirty="0"/>
              <a:t> </a:t>
            </a:r>
            <a:r>
              <a:rPr lang="en-US" dirty="0" err="1"/>
              <a:t>lợi</a:t>
            </a:r>
            <a:r>
              <a:rPr lang="en-US" dirty="0"/>
              <a:t> </a:t>
            </a:r>
            <a:r>
              <a:rPr lang="en-US" dirty="0" err="1"/>
              <a:t>thế</a:t>
            </a:r>
            <a:r>
              <a:rPr lang="en-US" dirty="0"/>
              <a:t> </a:t>
            </a:r>
            <a:r>
              <a:rPr lang="en-US" dirty="0" err="1"/>
              <a:t>là</a:t>
            </a:r>
            <a:r>
              <a:rPr lang="en-US" dirty="0"/>
              <a:t> </a:t>
            </a:r>
            <a:r>
              <a:rPr lang="en-US" dirty="0" err="1"/>
              <a:t>lấy</a:t>
            </a:r>
            <a:r>
              <a:rPr lang="en-US" dirty="0"/>
              <a:t> </a:t>
            </a:r>
            <a:r>
              <a:rPr lang="en-US" dirty="0" err="1"/>
              <a:t>phản</a:t>
            </a:r>
            <a:r>
              <a:rPr lang="en-US" dirty="0"/>
              <a:t> </a:t>
            </a:r>
            <a:r>
              <a:rPr lang="en-US" dirty="0" err="1"/>
              <a:t>hồi</a:t>
            </a:r>
            <a:r>
              <a:rPr lang="en-US" dirty="0"/>
              <a:t> </a:t>
            </a:r>
            <a:r>
              <a:rPr lang="en-US" dirty="0" err="1"/>
              <a:t>từ</a:t>
            </a:r>
            <a:r>
              <a:rPr lang="en-US" dirty="0"/>
              <a:t> </a:t>
            </a:r>
            <a:r>
              <a:rPr lang="en-US" dirty="0" err="1"/>
              <a:t>một</a:t>
            </a:r>
            <a:r>
              <a:rPr lang="en-US" dirty="0"/>
              <a:t> </a:t>
            </a:r>
            <a:r>
              <a:rPr lang="en-US" dirty="0" err="1"/>
              <a:t>nhóm</a:t>
            </a:r>
            <a:r>
              <a:rPr lang="en-US" dirty="0"/>
              <a:t> </a:t>
            </a:r>
            <a:r>
              <a:rPr lang="en-US" dirty="0" err="1"/>
              <a:t>tham</a:t>
            </a:r>
            <a:r>
              <a:rPr lang="en-US" dirty="0"/>
              <a:t> </a:t>
            </a:r>
            <a:r>
              <a:rPr lang="en-US" dirty="0" err="1"/>
              <a:t>gia</a:t>
            </a:r>
            <a:r>
              <a:rPr lang="en-US" dirty="0"/>
              <a:t> </a:t>
            </a:r>
            <a:r>
              <a:rPr lang="en-US" dirty="0" err="1" smtClean="0"/>
              <a:t>thời</a:t>
            </a:r>
            <a:r>
              <a:rPr lang="en-US" dirty="0" smtClean="0"/>
              <a:t> </a:t>
            </a:r>
            <a:r>
              <a:rPr lang="en-US" dirty="0" err="1"/>
              <a:t>gian</a:t>
            </a:r>
            <a:r>
              <a:rPr lang="en-US" dirty="0"/>
              <a:t> </a:t>
            </a:r>
            <a:r>
              <a:rPr lang="en-US" dirty="0" err="1"/>
              <a:t>ngắn</a:t>
            </a:r>
            <a:r>
              <a:rPr lang="en-US" dirty="0"/>
              <a:t>. </a:t>
            </a:r>
          </a:p>
        </p:txBody>
      </p:sp>
    </p:spTree>
    <p:extLst>
      <p:ext uri="{BB962C8B-B14F-4D97-AF65-F5344CB8AC3E}">
        <p14:creationId xmlns:p14="http://schemas.microsoft.com/office/powerpoint/2010/main" val="2508656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object 2"/>
          <p:cNvSpPr/>
          <p:nvPr/>
        </p:nvSpPr>
        <p:spPr>
          <a:xfrm>
            <a:off x="1925327" y="85608"/>
            <a:ext cx="7858125" cy="661987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79245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object 4"/>
          <p:cNvSpPr/>
          <p:nvPr/>
        </p:nvSpPr>
        <p:spPr>
          <a:xfrm>
            <a:off x="2022359" y="365125"/>
            <a:ext cx="7916799" cy="60325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5443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Model-based evaluation</a:t>
            </a: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thức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này</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hợp</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t>
            </a:r>
            <a:r>
              <a:rPr lang="en-US" dirty="0" err="1" smtClean="0">
                <a:latin typeface="Times New Roman" panose="02020603050405020304" pitchFamily="18" charset="0"/>
                <a:cs typeface="Times New Roman" panose="02020603050405020304" pitchFamily="18" charset="0"/>
              </a:rPr>
              <a:t>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đặc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thể</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751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Automating Usability Evaluation Usability</a:t>
            </a: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Tự</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chi </a:t>
            </a:r>
            <a:r>
              <a:rPr lang="en-US" dirty="0" err="1">
                <a:latin typeface="Times New Roman" panose="02020603050405020304" pitchFamily="18" charset="0"/>
                <a:cs typeface="Times New Roman" panose="02020603050405020304" pitchFamily="18" charset="0"/>
              </a:rPr>
              <a:t>phí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vi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Hỗ</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do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kém</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79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ĐỊNH NGHĨA</a:t>
            </a:r>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Theo Sharp </a:t>
            </a:r>
            <a:r>
              <a:rPr lang="en-US" sz="3200" dirty="0" err="1" smtClean="0">
                <a:latin typeface="Times New Roman" panose="02020603050405020304" pitchFamily="18" charset="0"/>
                <a:cs typeface="Times New Roman" panose="02020603050405020304" pitchFamily="18" charset="0"/>
              </a:rPr>
              <a:t>xác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định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năng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được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sáu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mục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tiêu</a:t>
            </a:r>
            <a:r>
              <a:rPr lang="en-US" sz="3200" dirty="0" smtClean="0">
                <a:latin typeface="Times New Roman" panose="02020603050405020304" pitchFamily="18" charset="0"/>
                <a:cs typeface="Times New Roman" panose="02020603050405020304" pitchFamily="18" charset="0"/>
              </a:rPr>
              <a:t>: </a:t>
            </a:r>
          </a:p>
          <a:p>
            <a:pPr lvl="1"/>
            <a:r>
              <a:rPr lang="vi-VN" sz="3200" dirty="0">
                <a:latin typeface="+mj-lt"/>
              </a:rPr>
              <a:t>Phản ánh đúng yêu cầu người dùng</a:t>
            </a:r>
            <a:r>
              <a:rPr lang="en-US" sz="3200" dirty="0" smtClean="0">
                <a:latin typeface="Times New Roman" panose="02020603050405020304" pitchFamily="18" charset="0"/>
                <a:cs typeface="Times New Roman" panose="02020603050405020304" pitchFamily="18" charset="0"/>
              </a:rPr>
              <a:t>(effectiveness).</a:t>
            </a:r>
          </a:p>
          <a:p>
            <a:pPr lvl="1"/>
            <a:r>
              <a:rPr lang="en-US" sz="3200" dirty="0" err="1" smtClean="0">
                <a:latin typeface="Times New Roman" panose="02020603050405020304" pitchFamily="18" charset="0"/>
                <a:cs typeface="Times New Roman" panose="02020603050405020304" pitchFamily="18" charset="0"/>
              </a:rPr>
              <a:t>Hiệu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cao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efficiency</a:t>
            </a:r>
            <a:r>
              <a:rPr lang="en-US" sz="3200" dirty="0" smtClean="0">
                <a:latin typeface="Times New Roman" panose="02020603050405020304" pitchFamily="18" charset="0"/>
                <a:cs typeface="Times New Roman" panose="02020603050405020304" pitchFamily="18" charset="0"/>
              </a:rPr>
              <a:t>).</a:t>
            </a:r>
          </a:p>
          <a:p>
            <a:pPr lvl="1"/>
            <a:r>
              <a:rPr lang="en-US" sz="3200" dirty="0" smtClean="0">
                <a:latin typeface="Times New Roman" panose="02020603050405020304" pitchFamily="18" charset="0"/>
                <a:cs typeface="Times New Roman" panose="02020603050405020304" pitchFamily="18" charset="0"/>
              </a:rPr>
              <a:t>An </a:t>
            </a:r>
            <a:r>
              <a:rPr lang="en-US" sz="3200" dirty="0" err="1" smtClean="0">
                <a:latin typeface="Times New Roman" panose="02020603050405020304" pitchFamily="18" charset="0"/>
                <a:cs typeface="Times New Roman" panose="02020603050405020304" pitchFamily="18" charset="0"/>
              </a:rPr>
              <a:t>toàn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safety</a:t>
            </a:r>
            <a:r>
              <a:rPr lang="en-US" sz="3200" dirty="0" smtClean="0">
                <a:latin typeface="Times New Roman" panose="02020603050405020304" pitchFamily="18" charset="0"/>
                <a:cs typeface="Times New Roman" panose="02020603050405020304" pitchFamily="18" charset="0"/>
              </a:rPr>
              <a:t>) .</a:t>
            </a:r>
          </a:p>
          <a:p>
            <a:pPr lvl="1"/>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tiện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ích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tốt</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utility</a:t>
            </a:r>
            <a:r>
              <a:rPr lang="en-US" sz="3200" dirty="0" smtClean="0">
                <a:latin typeface="Times New Roman" panose="02020603050405020304" pitchFamily="18" charset="0"/>
                <a:cs typeface="Times New Roman" panose="02020603050405020304" pitchFamily="18" charset="0"/>
              </a:rPr>
              <a:t>).</a:t>
            </a:r>
          </a:p>
          <a:p>
            <a:pPr lvl="1"/>
            <a:r>
              <a:rPr lang="en-US" sz="3200" dirty="0" err="1">
                <a:latin typeface="Times New Roman" panose="02020603050405020304" pitchFamily="18" charset="0"/>
                <a:cs typeface="Times New Roman" panose="02020603050405020304" pitchFamily="18" charset="0"/>
              </a:rPr>
              <a:t>D</a:t>
            </a:r>
            <a:r>
              <a:rPr lang="en-US" sz="3200" dirty="0" err="1" smtClean="0">
                <a:latin typeface="Times New Roman" panose="02020603050405020304" pitchFamily="18" charset="0"/>
                <a:cs typeface="Times New Roman" panose="02020603050405020304" pitchFamily="18" charset="0"/>
              </a:rPr>
              <a:t>ễ</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học</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learnability</a:t>
            </a:r>
            <a:r>
              <a:rPr lang="en-US" sz="3200" dirty="0" smtClean="0">
                <a:latin typeface="Times New Roman" panose="02020603050405020304" pitchFamily="18" charset="0"/>
                <a:cs typeface="Times New Roman" panose="02020603050405020304" pitchFamily="18" charset="0"/>
              </a:rPr>
              <a:t>).</a:t>
            </a:r>
          </a:p>
          <a:p>
            <a:pPr lvl="1"/>
            <a:r>
              <a:rPr lang="en-US" sz="3200" dirty="0" err="1">
                <a:latin typeface="Times New Roman" panose="02020603050405020304" pitchFamily="18" charset="0"/>
                <a:cs typeface="Times New Roman" panose="02020603050405020304" pitchFamily="18" charset="0"/>
              </a:rPr>
              <a:t>D</a:t>
            </a:r>
            <a:r>
              <a:rPr lang="en-US" sz="3200" dirty="0" err="1" smtClean="0">
                <a:latin typeface="Times New Roman" panose="02020603050405020304" pitchFamily="18" charset="0"/>
                <a:cs typeface="Times New Roman" panose="02020603050405020304" pitchFamily="18" charset="0"/>
              </a:rPr>
              <a:t>ễ</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nhớ</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(memorability).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293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812"/>
          </a:xfrm>
        </p:spPr>
        <p:txBody>
          <a:bodyPr/>
          <a:lstStyle/>
          <a:p>
            <a:r>
              <a:rPr lang="en-US" dirty="0" smtClean="0">
                <a:latin typeface="Times New Roman" panose="02020603050405020304" pitchFamily="18" charset="0"/>
                <a:cs typeface="Times New Roman" panose="02020603050405020304" pitchFamily="18" charset="0"/>
              </a:rPr>
              <a:t>ĐỊNH NGHĨA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6327" y="1048216"/>
            <a:ext cx="10515600" cy="5609062"/>
          </a:xfrm>
        </p:spPr>
        <p:txBody>
          <a:bodyPr>
            <a:noAutofit/>
          </a:bodyPr>
          <a:lstStyle/>
          <a:p>
            <a:r>
              <a:rPr lang="en-US" sz="3000" dirty="0" smtClean="0">
                <a:latin typeface="Times New Roman" panose="02020603050405020304" pitchFamily="18" charset="0"/>
                <a:cs typeface="Times New Roman" panose="02020603050405020304" pitchFamily="18" charset="0"/>
              </a:rPr>
              <a:t>Theo Dix chia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tắc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thành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p>
          <a:p>
            <a:pPr lvl="1"/>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(learnability) </a:t>
            </a:r>
            <a:r>
              <a:rPr lang="en-US" sz="3000" dirty="0" err="1" smtClean="0">
                <a:latin typeface="Times New Roman" panose="02020603050405020304" pitchFamily="18" charset="0"/>
                <a:cs typeface="Times New Roman" panose="02020603050405020304" pitchFamily="18" charset="0"/>
              </a:rPr>
              <a:t>là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giúp</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bằng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dễ</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hiệu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suất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đa</a:t>
            </a:r>
            <a:r>
              <a:rPr lang="en-US" sz="3000" dirty="0">
                <a:latin typeface="Times New Roman" panose="02020603050405020304" pitchFamily="18" charset="0"/>
                <a:cs typeface="Times New Roman" panose="02020603050405020304" pitchFamily="18" charset="0"/>
              </a:rPr>
              <a:t>.</a:t>
            </a:r>
          </a:p>
          <a:p>
            <a:pPr lvl="1"/>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(flexibility ) </a:t>
            </a:r>
            <a:r>
              <a:rPr lang="en-US" sz="3000" dirty="0" err="1" smtClean="0">
                <a:latin typeface="Times New Roman" panose="02020603050405020304" pitchFamily="18" charset="0"/>
                <a:cs typeface="Times New Roman" panose="02020603050405020304" pitchFamily="18" charset="0"/>
              </a:rPr>
              <a:t>là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xác</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đổi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thông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giữa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a:t>
            </a:r>
          </a:p>
          <a:p>
            <a:pPr lvl="1"/>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nguyên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bỉ</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(robustness ) </a:t>
            </a:r>
            <a:r>
              <a:rPr lang="en-US" sz="3000" dirty="0" err="1" smtClean="0">
                <a:latin typeface="Times New Roman" panose="02020603050405020304" pitchFamily="18" charset="0"/>
                <a:cs typeface="Times New Roman" panose="02020603050405020304" pitchFamily="18" charset="0"/>
              </a:rPr>
              <a:t>là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hỗ</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hệ</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tiêu</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được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ra.</a:t>
            </a:r>
            <a:r>
              <a:rPr lang="en-US" sz="3000" dirty="0" smtClean="0">
                <a:latin typeface="Times New Roman" panose="02020603050405020304" pitchFamily="18" charset="0"/>
                <a:cs typeface="Times New Roman" panose="02020603050405020304" pitchFamily="18" charset="0"/>
              </a:rPr>
              <a:t> </a:t>
            </a:r>
            <a:endParaRPr lang="en-US" sz="3000" dirty="0">
              <a:latin typeface="Times New Roman" panose="02020603050405020304" pitchFamily="18" charset="0"/>
              <a:cs typeface="Times New Roman" panose="02020603050405020304" pitchFamily="18" charset="0"/>
            </a:endParaRPr>
          </a:p>
          <a:p>
            <a:endParaRPr lang="en-US" sz="3200" dirty="0"/>
          </a:p>
        </p:txBody>
      </p:sp>
    </p:spTree>
    <p:extLst>
      <p:ext uri="{BB962C8B-B14F-4D97-AF65-F5344CB8AC3E}">
        <p14:creationId xmlns:p14="http://schemas.microsoft.com/office/powerpoint/2010/main" val="1906833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5391"/>
          </a:xfrm>
        </p:spPr>
        <p:txBody>
          <a:bodyPr>
            <a:normAutofit/>
          </a:bodyPr>
          <a:lstStyle/>
          <a:p>
            <a:r>
              <a:rPr lang="en-US" dirty="0" smtClean="0">
                <a:latin typeface="Times New Roman" panose="02020603050405020304" pitchFamily="18" charset="0"/>
                <a:cs typeface="Times New Roman" panose="02020603050405020304" pitchFamily="18" charset="0"/>
              </a:rPr>
              <a:t>ĐỊNH NGHĨA</a:t>
            </a:r>
            <a:endParaRPr lang="en-US" dirty="0"/>
          </a:p>
        </p:txBody>
      </p:sp>
      <p:sp>
        <p:nvSpPr>
          <p:cNvPr id="3" name="Content Placeholder 2"/>
          <p:cNvSpPr>
            <a:spLocks noGrp="1"/>
          </p:cNvSpPr>
          <p:nvPr>
            <p:ph idx="1"/>
          </p:nvPr>
        </p:nvSpPr>
        <p:spPr>
          <a:xfrm>
            <a:off x="838200" y="1159728"/>
            <a:ext cx="10515600" cy="5374888"/>
          </a:xfrm>
        </p:spPr>
        <p:txBody>
          <a:bodyPr>
            <a:noAutofit/>
          </a:bodyPr>
          <a:lstStyle/>
          <a:p>
            <a:r>
              <a:rPr lang="en-US" sz="3200" dirty="0" err="1" smtClean="0">
                <a:latin typeface="Times New Roman" panose="02020603050405020304" pitchFamily="18" charset="0"/>
                <a:cs typeface="Times New Roman" panose="02020603050405020304" pitchFamily="18" charset="0"/>
              </a:rPr>
              <a:t>Vậy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chúng</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ta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nghĩa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trên</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Usability </a:t>
            </a:r>
            <a:r>
              <a:rPr lang="en-US" sz="3200" dirty="0" err="1" smtClean="0">
                <a:latin typeface="Times New Roman" panose="02020603050405020304" pitchFamily="18" charset="0"/>
                <a:cs typeface="Times New Roman" panose="02020603050405020304" pitchFamily="18" charset="0"/>
              </a:rPr>
              <a:t>Evalution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khái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niệm</a:t>
            </a:r>
            <a:r>
              <a:rPr lang="en-US" sz="3200" dirty="0" smtClean="0">
                <a:latin typeface="Times New Roman" panose="02020603050405020304" pitchFamily="18" charset="0"/>
                <a:cs typeface="Times New Roman" panose="02020603050405020304" pitchFamily="18" charset="0"/>
              </a:rPr>
              <a:t>:</a:t>
            </a:r>
          </a:p>
          <a:p>
            <a:pPr lvl="1"/>
            <a:r>
              <a:rPr lang="en-US" sz="3200" dirty="0" err="1" smtClean="0">
                <a:latin typeface="Times New Roman" panose="02020603050405020304" pitchFamily="18" charset="0"/>
                <a:cs typeface="Times New Roman" panose="02020603050405020304" pitchFamily="18" charset="0"/>
              </a:rPr>
              <a:t>Được</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lường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tập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hợp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nguyên</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tắc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xác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định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trước</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lvl="1"/>
            <a:r>
              <a:rPr lang="en-US" sz="3200" dirty="0" err="1" smtClean="0">
                <a:latin typeface="Times New Roman" panose="02020603050405020304" pitchFamily="18" charset="0"/>
                <a:cs typeface="Times New Roman" panose="02020603050405020304" pitchFamily="18" charset="0"/>
              </a:rPr>
              <a:t>Mục</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hiểu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kết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luận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sở</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hữu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mục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tiêu</a:t>
            </a:r>
            <a:r>
              <a:rPr lang="en-US" sz="3200" dirty="0" err="1">
                <a:latin typeface="Times New Roman" panose="02020603050405020304" pitchFamily="18" charset="0"/>
                <a:cs typeface="Times New Roman" panose="02020603050405020304" pitchFamily="18" charset="0"/>
              </a:rPr>
              <a:t>,</a:t>
            </a:r>
            <a:r>
              <a:rPr lang="en-US" sz="3200" dirty="0" err="1" smtClean="0">
                <a:latin typeface="Times New Roman" panose="02020603050405020304" pitchFamily="18" charset="0"/>
                <a:cs typeface="Times New Roman" panose="02020603050405020304" pitchFamily="18" charset="0"/>
              </a:rPr>
              <a:t>nguyên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tắc</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tắc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quan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lvl="1"/>
            <a:r>
              <a:rPr lang="en-US" sz="3200" dirty="0" err="1">
                <a:latin typeface="Times New Roman" panose="02020603050405020304" pitchFamily="18" charset="0"/>
                <a:cs typeface="Times New Roman" panose="02020603050405020304" pitchFamily="18" charset="0"/>
              </a:rPr>
              <a:t>Đ</a:t>
            </a:r>
            <a:r>
              <a:rPr lang="en-US" sz="3200" dirty="0" err="1" smtClean="0">
                <a:latin typeface="Times New Roman" panose="02020603050405020304" pitchFamily="18" charset="0"/>
                <a:cs typeface="Times New Roman" panose="02020603050405020304" pitchFamily="18" charset="0"/>
              </a:rPr>
              <a:t>ược</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thông</a:t>
            </a:r>
            <a:r>
              <a:rPr lang="en-US" sz="3200" dirty="0">
                <a:latin typeface="Times New Roman" panose="02020603050405020304" pitchFamily="18" charset="0"/>
                <a:cs typeface="Times New Roman" panose="02020603050405020304" pitchFamily="18" charset="0"/>
              </a:rPr>
              <a:t> qua </a:t>
            </a:r>
            <a:r>
              <a:rPr lang="en-US" sz="3200" dirty="0" err="1">
                <a:latin typeface="Times New Roman" panose="02020603050405020304" pitchFamily="18" charset="0"/>
                <a:cs typeface="Times New Roman" panose="02020603050405020304" pitchFamily="18" charset="0"/>
              </a:rPr>
              <a:t>một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phép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độ</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nguyên</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tắc</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này</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6501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Usability </a:t>
            </a:r>
            <a:r>
              <a:rPr lang="en-US" b="1" dirty="0" smtClean="0">
                <a:latin typeface="Times New Roman" panose="02020603050405020304" pitchFamily="18" charset="0"/>
                <a:cs typeface="Times New Roman" panose="02020603050405020304" pitchFamily="18" charset="0"/>
              </a:rPr>
              <a:t>Engineering(</a:t>
            </a:r>
            <a:r>
              <a:rPr lang="en-US" b="1" dirty="0" err="1" smtClean="0">
                <a:latin typeface="Times New Roman" panose="02020603050405020304" pitchFamily="18" charset="0"/>
                <a:cs typeface="Times New Roman" panose="02020603050405020304" pitchFamily="18" charset="0"/>
              </a:rPr>
              <a:t>Kĩ</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thuật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sử</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dụng</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Usability Engineering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đoạn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r>
              <a:rPr lang="en-US" dirty="0" smtClean="0">
                <a:latin typeface="Times New Roman" panose="02020603050405020304" pitchFamily="18" charset="0"/>
                <a:cs typeface="Times New Roman" panose="02020603050405020304" pitchFamily="18" charset="0"/>
              </a:rPr>
              <a:t>.</a:t>
            </a:r>
          </a:p>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U</a:t>
            </a:r>
            <a:r>
              <a:rPr lang="en-US" dirty="0" smtClean="0">
                <a:latin typeface="Times New Roman" panose="02020603050405020304" pitchFamily="18" charset="0"/>
                <a:cs typeface="Times New Roman" panose="02020603050405020304" pitchFamily="18" charset="0"/>
              </a:rPr>
              <a:t>sability </a:t>
            </a: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ngineering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thống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793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Usability Engineering(</a:t>
            </a:r>
            <a:r>
              <a:rPr lang="en-US" b="1" dirty="0" err="1">
                <a:latin typeface="Times New Roman" panose="02020603050405020304" pitchFamily="18" charset="0"/>
                <a:cs typeface="Times New Roman" panose="02020603050405020304" pitchFamily="18" charset="0"/>
              </a:rPr>
              <a:t>Kĩ</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p:txBody>
          <a:bodyPr>
            <a:normAutofit/>
          </a:bodyPr>
          <a:lstStyle/>
          <a:p>
            <a:r>
              <a:rPr lang="en-US" sz="3200" dirty="0" err="1"/>
              <a:t>Quy</a:t>
            </a:r>
            <a:r>
              <a:rPr lang="en-US" sz="3200" dirty="0"/>
              <a:t> </a:t>
            </a:r>
            <a:r>
              <a:rPr lang="en-US" sz="3200" dirty="0" err="1"/>
              <a:t>trình</a:t>
            </a:r>
            <a:r>
              <a:rPr lang="en-US" sz="3200" dirty="0"/>
              <a:t> </a:t>
            </a:r>
            <a:r>
              <a:rPr lang="en-US" sz="3200" b="1" dirty="0" smtClean="0"/>
              <a:t>Usability Engineering</a:t>
            </a:r>
            <a:r>
              <a:rPr lang="en-US" sz="3200" dirty="0" smtClean="0"/>
              <a:t> </a:t>
            </a:r>
            <a:r>
              <a:rPr lang="en-US" sz="3200" dirty="0" err="1" smtClean="0"/>
              <a:t>bao</a:t>
            </a:r>
            <a:r>
              <a:rPr lang="en-US" sz="3200" dirty="0" smtClean="0"/>
              <a:t> </a:t>
            </a:r>
            <a:r>
              <a:rPr lang="en-US" sz="3200" dirty="0" err="1"/>
              <a:t>gồm</a:t>
            </a:r>
            <a:r>
              <a:rPr lang="en-US" sz="3200" dirty="0"/>
              <a:t> </a:t>
            </a:r>
            <a:r>
              <a:rPr lang="en-US" sz="3200" dirty="0" smtClean="0"/>
              <a:t>:</a:t>
            </a:r>
          </a:p>
          <a:p>
            <a:pPr lvl="1"/>
            <a:r>
              <a:rPr lang="en-US" sz="3200" dirty="0" err="1"/>
              <a:t>X</a:t>
            </a:r>
            <a:r>
              <a:rPr lang="en-US" sz="3200" dirty="0" err="1" smtClean="0"/>
              <a:t>ác</a:t>
            </a:r>
            <a:r>
              <a:rPr lang="en-US" sz="3200" dirty="0" smtClean="0"/>
              <a:t> </a:t>
            </a:r>
            <a:r>
              <a:rPr lang="en-US" sz="3200" dirty="0" err="1"/>
              <a:t>định</a:t>
            </a:r>
            <a:r>
              <a:rPr lang="en-US" sz="3200" dirty="0"/>
              <a:t> </a:t>
            </a:r>
            <a:r>
              <a:rPr lang="en-US" sz="3200" dirty="0" err="1"/>
              <a:t>các</a:t>
            </a:r>
            <a:r>
              <a:rPr lang="en-US" sz="3200" dirty="0"/>
              <a:t> </a:t>
            </a:r>
            <a:r>
              <a:rPr lang="en-US" sz="3200" dirty="0" err="1"/>
              <a:t>tiêu</a:t>
            </a:r>
            <a:r>
              <a:rPr lang="en-US" sz="3200" dirty="0"/>
              <a:t> </a:t>
            </a:r>
            <a:r>
              <a:rPr lang="en-US" sz="3200" dirty="0" err="1" smtClean="0"/>
              <a:t>chí</a:t>
            </a:r>
            <a:r>
              <a:rPr lang="en-US" sz="3200" dirty="0" smtClean="0"/>
              <a:t> </a:t>
            </a:r>
            <a:r>
              <a:rPr lang="en-US" sz="3200" dirty="0" err="1" smtClean="0"/>
              <a:t>khả</a:t>
            </a:r>
            <a:r>
              <a:rPr lang="en-US" sz="3200" dirty="0" smtClean="0"/>
              <a:t> </a:t>
            </a:r>
            <a:r>
              <a:rPr lang="en-US" sz="3200" dirty="0" err="1"/>
              <a:t>năng</a:t>
            </a:r>
            <a:r>
              <a:rPr lang="en-US" sz="3200" dirty="0"/>
              <a:t> </a:t>
            </a:r>
            <a:r>
              <a:rPr lang="en-US" sz="3200" dirty="0" err="1"/>
              <a:t>sử</a:t>
            </a:r>
            <a:r>
              <a:rPr lang="en-US" sz="3200" dirty="0"/>
              <a:t> </a:t>
            </a:r>
            <a:r>
              <a:rPr lang="en-US" sz="3200" dirty="0" err="1" smtClean="0"/>
              <a:t>dụng</a:t>
            </a:r>
            <a:r>
              <a:rPr lang="en-US" sz="3200" dirty="0"/>
              <a:t>.</a:t>
            </a:r>
          </a:p>
          <a:p>
            <a:pPr lvl="1"/>
            <a:r>
              <a:rPr lang="en-US" sz="3200" dirty="0" err="1">
                <a:solidFill>
                  <a:srgbClr val="FF0000"/>
                </a:solidFill>
              </a:rPr>
              <a:t>V</a:t>
            </a:r>
            <a:r>
              <a:rPr lang="en-US" sz="3200" dirty="0" err="1" smtClean="0">
                <a:solidFill>
                  <a:srgbClr val="FF0000"/>
                </a:solidFill>
              </a:rPr>
              <a:t>iết</a:t>
            </a:r>
            <a:r>
              <a:rPr lang="en-US" sz="3200" dirty="0" smtClean="0">
                <a:solidFill>
                  <a:srgbClr val="FF0000"/>
                </a:solidFill>
              </a:rPr>
              <a:t> </a:t>
            </a:r>
            <a:r>
              <a:rPr lang="en-US" sz="3200" dirty="0" err="1" smtClean="0">
                <a:solidFill>
                  <a:srgbClr val="FF0000"/>
                </a:solidFill>
              </a:rPr>
              <a:t>đặc</a:t>
            </a:r>
            <a:r>
              <a:rPr lang="en-US" sz="3200" dirty="0" smtClean="0">
                <a:solidFill>
                  <a:srgbClr val="FF0000"/>
                </a:solidFill>
              </a:rPr>
              <a:t> </a:t>
            </a:r>
            <a:r>
              <a:rPr lang="en-US" sz="3200" dirty="0" err="1">
                <a:solidFill>
                  <a:srgbClr val="FF0000"/>
                </a:solidFill>
              </a:rPr>
              <a:t>tả</a:t>
            </a:r>
            <a:r>
              <a:rPr lang="en-US" sz="3200" dirty="0">
                <a:solidFill>
                  <a:srgbClr val="FF0000"/>
                </a:solidFill>
              </a:rPr>
              <a:t> </a:t>
            </a:r>
            <a:r>
              <a:rPr lang="en-US" sz="3200" dirty="0" err="1" smtClean="0">
                <a:solidFill>
                  <a:srgbClr val="FF0000"/>
                </a:solidFill>
              </a:rPr>
              <a:t>cho</a:t>
            </a:r>
            <a:r>
              <a:rPr lang="en-US" sz="3200" dirty="0" smtClean="0">
                <a:solidFill>
                  <a:srgbClr val="FF0000"/>
                </a:solidFill>
              </a:rPr>
              <a:t> </a:t>
            </a:r>
            <a:r>
              <a:rPr lang="en-US" sz="3200" dirty="0" err="1" smtClean="0">
                <a:solidFill>
                  <a:srgbClr val="FF0000"/>
                </a:solidFill>
              </a:rPr>
              <a:t>các</a:t>
            </a:r>
            <a:r>
              <a:rPr lang="en-US" sz="3200" dirty="0" smtClean="0">
                <a:solidFill>
                  <a:srgbClr val="FF0000"/>
                </a:solidFill>
              </a:rPr>
              <a:t> </a:t>
            </a:r>
            <a:r>
              <a:rPr lang="en-US" sz="3200" dirty="0" err="1" smtClean="0">
                <a:solidFill>
                  <a:srgbClr val="FF0000"/>
                </a:solidFill>
              </a:rPr>
              <a:t>khả</a:t>
            </a:r>
            <a:r>
              <a:rPr lang="en-US" sz="3200" dirty="0" smtClean="0">
                <a:solidFill>
                  <a:srgbClr val="FF0000"/>
                </a:solidFill>
              </a:rPr>
              <a:t> </a:t>
            </a:r>
            <a:r>
              <a:rPr lang="en-US" sz="3200" dirty="0" err="1">
                <a:solidFill>
                  <a:srgbClr val="FF0000"/>
                </a:solidFill>
              </a:rPr>
              <a:t>năng</a:t>
            </a:r>
            <a:r>
              <a:rPr lang="en-US" sz="3200" dirty="0">
                <a:solidFill>
                  <a:srgbClr val="FF0000"/>
                </a:solidFill>
              </a:rPr>
              <a:t> </a:t>
            </a:r>
            <a:r>
              <a:rPr lang="en-US" sz="3200" dirty="0" err="1">
                <a:solidFill>
                  <a:srgbClr val="FF0000"/>
                </a:solidFill>
              </a:rPr>
              <a:t>sử</a:t>
            </a:r>
            <a:r>
              <a:rPr lang="en-US" sz="3200" dirty="0">
                <a:solidFill>
                  <a:srgbClr val="FF0000"/>
                </a:solidFill>
              </a:rPr>
              <a:t> </a:t>
            </a:r>
            <a:r>
              <a:rPr lang="en-US" sz="3200" dirty="0" err="1">
                <a:solidFill>
                  <a:srgbClr val="FF0000"/>
                </a:solidFill>
              </a:rPr>
              <a:t>dụng</a:t>
            </a:r>
            <a:r>
              <a:rPr lang="en-US" sz="3200" dirty="0">
                <a:solidFill>
                  <a:srgbClr val="FF0000"/>
                </a:solidFill>
              </a:rPr>
              <a:t> </a:t>
            </a:r>
            <a:r>
              <a:rPr lang="en-US" sz="3200" dirty="0" err="1" smtClean="0">
                <a:solidFill>
                  <a:srgbClr val="FF0000"/>
                </a:solidFill>
              </a:rPr>
              <a:t>này</a:t>
            </a:r>
            <a:r>
              <a:rPr lang="en-US" sz="3200" dirty="0" smtClean="0">
                <a:solidFill>
                  <a:srgbClr val="FF0000"/>
                </a:solidFill>
              </a:rPr>
              <a:t>.</a:t>
            </a:r>
          </a:p>
          <a:p>
            <a:pPr lvl="1"/>
            <a:r>
              <a:rPr lang="en-US" sz="3200" dirty="0" err="1" smtClean="0"/>
              <a:t>Đánh</a:t>
            </a:r>
            <a:r>
              <a:rPr lang="en-US" sz="3200" dirty="0" smtClean="0"/>
              <a:t> </a:t>
            </a:r>
            <a:r>
              <a:rPr lang="en-US" sz="3200" dirty="0" err="1"/>
              <a:t>giá</a:t>
            </a:r>
            <a:r>
              <a:rPr lang="en-US" sz="3200" dirty="0"/>
              <a:t> </a:t>
            </a:r>
            <a:r>
              <a:rPr lang="en-US" sz="3200" dirty="0" err="1"/>
              <a:t>hệ</a:t>
            </a:r>
            <a:r>
              <a:rPr lang="en-US" sz="3200" dirty="0"/>
              <a:t> </a:t>
            </a:r>
            <a:r>
              <a:rPr lang="en-US" sz="3200" dirty="0" err="1"/>
              <a:t>thống</a:t>
            </a:r>
            <a:r>
              <a:rPr lang="en-US" sz="3200" dirty="0"/>
              <a:t> </a:t>
            </a:r>
            <a:r>
              <a:rPr lang="en-US" sz="3200" dirty="0" err="1"/>
              <a:t>dựa</a:t>
            </a:r>
            <a:r>
              <a:rPr lang="en-US" sz="3200" dirty="0"/>
              <a:t> </a:t>
            </a:r>
            <a:r>
              <a:rPr lang="en-US" sz="3200" dirty="0" err="1"/>
              <a:t>vào</a:t>
            </a:r>
            <a:r>
              <a:rPr lang="en-US" sz="3200" dirty="0"/>
              <a:t> </a:t>
            </a:r>
            <a:r>
              <a:rPr lang="en-US" sz="3200" dirty="0" err="1"/>
              <a:t>các</a:t>
            </a:r>
            <a:r>
              <a:rPr lang="en-US" sz="3200" dirty="0"/>
              <a:t> </a:t>
            </a:r>
            <a:r>
              <a:rPr lang="en-US" sz="3200" dirty="0" err="1"/>
              <a:t>tiêu</a:t>
            </a:r>
            <a:r>
              <a:rPr lang="en-US" sz="3200" dirty="0"/>
              <a:t> </a:t>
            </a:r>
            <a:r>
              <a:rPr lang="en-US" sz="3200" dirty="0" err="1"/>
              <a:t>chí</a:t>
            </a:r>
            <a:r>
              <a:rPr lang="en-US" sz="3200" dirty="0"/>
              <a:t> </a:t>
            </a:r>
            <a:r>
              <a:rPr lang="en-US" sz="3200" dirty="0" err="1" smtClean="0"/>
              <a:t>đó</a:t>
            </a:r>
            <a:r>
              <a:rPr lang="en-US" sz="3200" dirty="0" smtClean="0"/>
              <a:t>.</a:t>
            </a:r>
          </a:p>
          <a:p>
            <a:pPr lvl="1"/>
            <a:r>
              <a:rPr lang="en-US" sz="3200" dirty="0" err="1" smtClean="0"/>
              <a:t>Chỉ</a:t>
            </a:r>
            <a:r>
              <a:rPr lang="en-US" sz="3200" dirty="0" smtClean="0"/>
              <a:t> </a:t>
            </a:r>
            <a:r>
              <a:rPr lang="en-US" sz="3200" dirty="0" err="1"/>
              <a:t>số</a:t>
            </a:r>
            <a:r>
              <a:rPr lang="en-US" sz="3200" dirty="0"/>
              <a:t> </a:t>
            </a:r>
            <a:r>
              <a:rPr lang="en-US" sz="3200" dirty="0" err="1"/>
              <a:t>khả</a:t>
            </a:r>
            <a:r>
              <a:rPr lang="en-US" sz="3200" dirty="0"/>
              <a:t> </a:t>
            </a:r>
            <a:r>
              <a:rPr lang="en-US" sz="3200" dirty="0" err="1"/>
              <a:t>năng</a:t>
            </a:r>
            <a:r>
              <a:rPr lang="en-US" sz="3200" dirty="0"/>
              <a:t> </a:t>
            </a:r>
            <a:r>
              <a:rPr lang="en-US" sz="3200" dirty="0" err="1"/>
              <a:t>sử</a:t>
            </a:r>
            <a:r>
              <a:rPr lang="en-US" sz="3200" dirty="0"/>
              <a:t> </a:t>
            </a:r>
            <a:r>
              <a:rPr lang="en-US" sz="3200" dirty="0" err="1"/>
              <a:t>dụng</a:t>
            </a:r>
            <a:r>
              <a:rPr lang="en-US" sz="3200" dirty="0"/>
              <a:t> </a:t>
            </a:r>
            <a:r>
              <a:rPr lang="en-US" sz="3200" dirty="0" err="1"/>
              <a:t>được</a:t>
            </a:r>
            <a:r>
              <a:rPr lang="en-US" sz="3200" dirty="0"/>
              <a:t> </a:t>
            </a:r>
            <a:r>
              <a:rPr lang="en-US" sz="3200" dirty="0" err="1"/>
              <a:t>sử</a:t>
            </a:r>
            <a:r>
              <a:rPr lang="en-US" sz="3200" dirty="0"/>
              <a:t> </a:t>
            </a:r>
            <a:r>
              <a:rPr lang="en-US" sz="3200" dirty="0" err="1"/>
              <a:t>dụng</a:t>
            </a:r>
            <a:r>
              <a:rPr lang="en-US" sz="3200" dirty="0"/>
              <a:t> </a:t>
            </a:r>
            <a:r>
              <a:rPr lang="en-US" sz="3200" dirty="0" err="1"/>
              <a:t>để</a:t>
            </a:r>
            <a:r>
              <a:rPr lang="en-US" sz="3200" dirty="0"/>
              <a:t> </a:t>
            </a:r>
            <a:r>
              <a:rPr lang="en-US" sz="3200" dirty="0" err="1"/>
              <a:t>đo</a:t>
            </a:r>
            <a:r>
              <a:rPr lang="en-US" sz="3200" dirty="0"/>
              <a:t> </a:t>
            </a:r>
            <a:r>
              <a:rPr lang="en-US" sz="3200" dirty="0" err="1"/>
              <a:t>lường</a:t>
            </a:r>
            <a:r>
              <a:rPr lang="en-US" sz="3200" dirty="0"/>
              <a:t> </a:t>
            </a:r>
            <a:r>
              <a:rPr lang="en-US" sz="3200" dirty="0" err="1"/>
              <a:t>các</a:t>
            </a:r>
            <a:r>
              <a:rPr lang="en-US" sz="3200" dirty="0"/>
              <a:t> </a:t>
            </a:r>
            <a:r>
              <a:rPr lang="en-US" sz="3200" dirty="0" err="1"/>
              <a:t>khía</a:t>
            </a:r>
            <a:r>
              <a:rPr lang="en-US" sz="3200" dirty="0"/>
              <a:t> </a:t>
            </a:r>
            <a:r>
              <a:rPr lang="en-US" sz="3200" dirty="0" err="1"/>
              <a:t>cạnh</a:t>
            </a:r>
            <a:r>
              <a:rPr lang="en-US" sz="3200" dirty="0"/>
              <a:t> </a:t>
            </a:r>
            <a:r>
              <a:rPr lang="en-US" sz="3200" dirty="0" err="1"/>
              <a:t>khả</a:t>
            </a:r>
            <a:r>
              <a:rPr lang="en-US" sz="3200" dirty="0"/>
              <a:t> </a:t>
            </a:r>
            <a:r>
              <a:rPr lang="en-US" sz="3200" dirty="0" err="1"/>
              <a:t>năng</a:t>
            </a:r>
            <a:r>
              <a:rPr lang="en-US" sz="3200" dirty="0"/>
              <a:t> </a:t>
            </a:r>
            <a:r>
              <a:rPr lang="en-US" sz="3200" dirty="0" err="1"/>
              <a:t>sử</a:t>
            </a:r>
            <a:r>
              <a:rPr lang="en-US" sz="3200" dirty="0"/>
              <a:t> </a:t>
            </a:r>
            <a:r>
              <a:rPr lang="en-US" sz="3200" dirty="0" err="1"/>
              <a:t>dụng</a:t>
            </a:r>
            <a:r>
              <a:rPr lang="en-US" sz="3200" dirty="0"/>
              <a:t> </a:t>
            </a:r>
            <a:r>
              <a:rPr lang="en-US" sz="3200" dirty="0" err="1"/>
              <a:t>định</a:t>
            </a:r>
            <a:r>
              <a:rPr lang="en-US" sz="3200" dirty="0"/>
              <a:t> </a:t>
            </a:r>
            <a:r>
              <a:rPr lang="en-US" sz="3200" dirty="0" err="1"/>
              <a:t>lượng</a:t>
            </a:r>
            <a:r>
              <a:rPr lang="en-US" sz="3200" dirty="0"/>
              <a:t> </a:t>
            </a:r>
            <a:r>
              <a:rPr lang="en-US" sz="3200" dirty="0" err="1"/>
              <a:t>của</a:t>
            </a:r>
            <a:r>
              <a:rPr lang="en-US" sz="3200" dirty="0"/>
              <a:t> </a:t>
            </a:r>
            <a:r>
              <a:rPr lang="en-US" sz="3200" dirty="0" err="1"/>
              <a:t>hệ</a:t>
            </a:r>
            <a:r>
              <a:rPr lang="en-US" sz="3200" dirty="0"/>
              <a:t> </a:t>
            </a:r>
            <a:r>
              <a:rPr lang="en-US" sz="3200" dirty="0" err="1" smtClean="0"/>
              <a:t>thống</a:t>
            </a:r>
            <a:r>
              <a:rPr lang="en-US" sz="3200" dirty="0" smtClean="0"/>
              <a:t>.</a:t>
            </a:r>
            <a:endParaRPr lang="en-US" sz="3200" dirty="0"/>
          </a:p>
        </p:txBody>
      </p:sp>
    </p:spTree>
    <p:extLst>
      <p:ext uri="{BB962C8B-B14F-4D97-AF65-F5344CB8AC3E}">
        <p14:creationId xmlns:p14="http://schemas.microsoft.com/office/powerpoint/2010/main" val="2435251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Usability Evaluation Process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a:t>
            </a:r>
            <a:endParaRPr lang="en-US" dirty="0"/>
          </a:p>
        </p:txBody>
      </p:sp>
      <p:sp>
        <p:nvSpPr>
          <p:cNvPr id="3" name="Content Placeholder 2"/>
          <p:cNvSpPr>
            <a:spLocks noGrp="1"/>
          </p:cNvSpPr>
          <p:nvPr>
            <p:ph idx="1"/>
          </p:nvPr>
        </p:nvSpPr>
        <p:spPr/>
        <p:txBody>
          <a:bodyPr>
            <a:normAutofit/>
          </a:bodyPr>
          <a:lstStyle/>
          <a:p>
            <a:r>
              <a:rPr lang="en-US" sz="3200" dirty="0" smtClean="0">
                <a:latin typeface="Times New Roman" panose="02020603050405020304" pitchFamily="18" charset="0"/>
                <a:cs typeface="Times New Roman" panose="02020603050405020304" pitchFamily="18" charset="0"/>
              </a:rPr>
              <a:t>Deborah Mayhew </a:t>
            </a:r>
            <a:r>
              <a:rPr lang="en-US" sz="3200" dirty="0" err="1" smtClean="0">
                <a:latin typeface="Times New Roman" panose="02020603050405020304" pitchFamily="18" charset="0"/>
                <a:cs typeface="Times New Roman" panose="02020603050405020304" pitchFamily="18" charset="0"/>
              </a:rPr>
              <a:t>đã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đề</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xuất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một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vòng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đời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quản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kỹ</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thuật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năng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thực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các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nhiệm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vụ</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khả</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năng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hợp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chúng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vòng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đời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triển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phần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mềm</a:t>
            </a:r>
            <a:r>
              <a:rPr lang="en-US" sz="3200" dirty="0" smtClean="0">
                <a:latin typeface="Times New Roman" panose="02020603050405020304" pitchFamily="18" charset="0"/>
                <a:cs typeface="Times New Roman" panose="02020603050405020304" pitchFamily="18" charset="0"/>
              </a:rPr>
              <a:t>. </a:t>
            </a:r>
          </a:p>
          <a:p>
            <a:r>
              <a:rPr lang="en-US" sz="3200" dirty="0" smtClean="0">
                <a:latin typeface="Times New Roman" panose="02020603050405020304" pitchFamily="18" charset="0"/>
                <a:cs typeface="Times New Roman" panose="02020603050405020304" pitchFamily="18" charset="0"/>
              </a:rPr>
              <a:t>Chu </a:t>
            </a:r>
            <a:r>
              <a:rPr lang="en-US" sz="3200" dirty="0" err="1" smtClean="0">
                <a:latin typeface="Times New Roman" panose="02020603050405020304" pitchFamily="18" charset="0"/>
                <a:cs typeface="Times New Roman" panose="02020603050405020304" pitchFamily="18" charset="0"/>
              </a:rPr>
              <a:t>kỳ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của</a:t>
            </a:r>
            <a:r>
              <a:rPr lang="en-US" sz="3200" dirty="0" smtClean="0">
                <a:latin typeface="Times New Roman" panose="02020603050405020304" pitchFamily="18" charset="0"/>
                <a:cs typeface="Times New Roman" panose="02020603050405020304" pitchFamily="18" charset="0"/>
              </a:rPr>
              <a:t> Mayhew </a:t>
            </a:r>
            <a:r>
              <a:rPr lang="en-US" sz="3200" dirty="0" err="1" smtClean="0">
                <a:latin typeface="Times New Roman" panose="02020603050405020304" pitchFamily="18" charset="0"/>
                <a:cs typeface="Times New Roman" panose="02020603050405020304" pitchFamily="18" charset="0"/>
              </a:rPr>
              <a:t>bao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gồm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giai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đoạn</a:t>
            </a:r>
            <a:r>
              <a:rPr lang="en-US" sz="3200" dirty="0" smtClean="0">
                <a:latin typeface="Times New Roman" panose="02020603050405020304" pitchFamily="18" charset="0"/>
                <a:cs typeface="Times New Roman" panose="02020603050405020304" pitchFamily="18" charset="0"/>
              </a:rPr>
              <a:t>: </a:t>
            </a:r>
          </a:p>
          <a:p>
            <a:pPr lvl="1"/>
            <a:r>
              <a:rPr lang="en-US" sz="3200" dirty="0" err="1" smtClean="0">
                <a:latin typeface="Times New Roman" panose="02020603050405020304" pitchFamily="18" charset="0"/>
                <a:cs typeface="Times New Roman" panose="02020603050405020304" pitchFamily="18" charset="0"/>
              </a:rPr>
              <a:t>Phân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tích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yêu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cầu</a:t>
            </a:r>
            <a:r>
              <a:rPr lang="en-US" sz="3200" dirty="0" smtClean="0">
                <a:latin typeface="Times New Roman" panose="02020603050405020304" pitchFamily="18" charset="0"/>
                <a:cs typeface="Times New Roman" panose="02020603050405020304" pitchFamily="18" charset="0"/>
              </a:rPr>
              <a:t>,.</a:t>
            </a:r>
          </a:p>
          <a:p>
            <a:pPr lvl="1"/>
            <a:r>
              <a:rPr lang="en-US" sz="3200" dirty="0" err="1" smtClean="0">
                <a:latin typeface="Times New Roman" panose="02020603050405020304" pitchFamily="18" charset="0"/>
                <a:cs typeface="Times New Roman" panose="02020603050405020304" pitchFamily="18" charset="0"/>
              </a:rPr>
              <a:t>Thiết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kế</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nghiệm</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phát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triển</a:t>
            </a:r>
            <a:r>
              <a:rPr lang="en-US" sz="3200" dirty="0" smtClean="0">
                <a:latin typeface="Times New Roman" panose="02020603050405020304" pitchFamily="18" charset="0"/>
                <a:cs typeface="Times New Roman" panose="02020603050405020304" pitchFamily="18" charset="0"/>
              </a:rPr>
              <a:t>.</a:t>
            </a:r>
          </a:p>
          <a:p>
            <a:pPr lvl="1"/>
            <a:r>
              <a:rPr lang="en-US" sz="3200" dirty="0" err="1" smtClean="0">
                <a:latin typeface="Times New Roman" panose="02020603050405020304" pitchFamily="18" charset="0"/>
                <a:cs typeface="Times New Roman" panose="02020603050405020304" pitchFamily="18" charset="0"/>
              </a:rPr>
              <a:t>Cài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786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Usability Evaluation Process</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86326"/>
          </a:xfrm>
        </p:spPr>
        <p:txBody>
          <a:bodyPr>
            <a:normAutofit/>
          </a:bodyPr>
          <a:lstStyle/>
          <a:p>
            <a:r>
              <a:rPr lang="en-US" sz="3200" b="1" dirty="0" smtClean="0">
                <a:latin typeface="Times New Roman" panose="02020603050405020304" pitchFamily="18" charset="0"/>
                <a:cs typeface="Times New Roman" panose="02020603050405020304" pitchFamily="18" charset="0"/>
              </a:rPr>
              <a:t>Usability Evaluation Process </a:t>
            </a:r>
            <a:r>
              <a:rPr lang="en-US" sz="3200" dirty="0" err="1" smtClean="0">
                <a:latin typeface="Times New Roman" panose="02020603050405020304" pitchFamily="18" charset="0"/>
                <a:cs typeface="Times New Roman" panose="02020603050405020304" pitchFamily="18" charset="0"/>
              </a:rPr>
              <a:t>là</a:t>
            </a:r>
            <a:r>
              <a:rPr lang="en-US" sz="3200" b="1"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đánh</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hệ</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thống</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dựa</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sử</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 , </a:t>
            </a:r>
            <a:r>
              <a:rPr lang="en-US" sz="3200" dirty="0" err="1" smtClean="0">
                <a:latin typeface="Times New Roman" panose="02020603050405020304" pitchFamily="18" charset="0"/>
                <a:cs typeface="Times New Roman" panose="02020603050405020304" pitchFamily="18" charset="0"/>
              </a:rPr>
              <a:t>đặc</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biệt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người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dùng</a:t>
            </a:r>
            <a:r>
              <a:rPr lang="en-US" sz="3200" dirty="0" smtClean="0">
                <a:latin typeface="Times New Roman" panose="02020603050405020304" pitchFamily="18" charset="0"/>
                <a:cs typeface="Times New Roman" panose="02020603050405020304" pitchFamily="18" charset="0"/>
              </a:rPr>
              <a:t>. </a:t>
            </a:r>
          </a:p>
          <a:p>
            <a:r>
              <a:rPr lang="en-US" sz="3200" dirty="0" err="1">
                <a:latin typeface="Times New Roman" panose="02020603050405020304" pitchFamily="18" charset="0"/>
                <a:cs typeface="Times New Roman" panose="02020603050405020304" pitchFamily="18" charset="0"/>
              </a:rPr>
              <a:t>Mục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quy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tìm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lỗ</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hổng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sản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phẩm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theo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phản</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hồi</a:t>
            </a:r>
            <a:r>
              <a:rPr lang="en-US" sz="3200" dirty="0" smtClean="0">
                <a:latin typeface="Times New Roman" panose="02020603050405020304" pitchFamily="18" charset="0"/>
                <a:cs typeface="Times New Roman" panose="02020603050405020304" pitchFamily="18" charset="0"/>
              </a:rPr>
              <a:t>.</a:t>
            </a:r>
          </a:p>
          <a:p>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yếu</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chính</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thực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đánh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giá</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năng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sử</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lvl="1"/>
            <a:r>
              <a:rPr lang="en-US" sz="3200" dirty="0" err="1">
                <a:latin typeface="Times New Roman" panose="02020603050405020304" pitchFamily="18" charset="0"/>
                <a:cs typeface="Times New Roman" panose="02020603050405020304" pitchFamily="18" charset="0"/>
              </a:rPr>
              <a:t>N</a:t>
            </a:r>
            <a:r>
              <a:rPr lang="en-US" sz="3200" dirty="0" err="1" smtClean="0">
                <a:latin typeface="Times New Roman" panose="02020603050405020304" pitchFamily="18" charset="0"/>
                <a:cs typeface="Times New Roman" panose="02020603050405020304" pitchFamily="18" charset="0"/>
              </a:rPr>
              <a:t>gười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a:p>
            <a:pPr lvl="1"/>
            <a:r>
              <a:rPr lang="en-US" sz="3200" dirty="0" err="1">
                <a:latin typeface="Times New Roman" panose="02020603050405020304" pitchFamily="18" charset="0"/>
                <a:cs typeface="Times New Roman" panose="02020603050405020304" pitchFamily="18" charset="0"/>
              </a:rPr>
              <a:t>C</a:t>
            </a:r>
            <a:r>
              <a:rPr lang="en-US" sz="3200" dirty="0" err="1" smtClean="0">
                <a:latin typeface="Times New Roman" panose="02020603050405020304" pitchFamily="18" charset="0"/>
                <a:cs typeface="Times New Roman" panose="02020603050405020304" pitchFamily="18" charset="0"/>
              </a:rPr>
              <a:t>huyên</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gia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khả</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dụng</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t>
            </a:r>
            <a:r>
              <a:rPr lang="en-US" sz="3200" dirty="0" err="1" smtClean="0">
                <a:latin typeface="Times New Roman" panose="02020603050405020304" pitchFamily="18" charset="0"/>
                <a:cs typeface="Times New Roman" panose="02020603050405020304" pitchFamily="18" charset="0"/>
              </a:rPr>
              <a:t>nhà</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thiết</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kế</a:t>
            </a:r>
            <a:r>
              <a:rPr lang="en-US" sz="3200" dirty="0" smtClean="0">
                <a:latin typeface="Times New Roman" panose="02020603050405020304" pitchFamily="18" charset="0"/>
                <a:cs typeface="Times New Roman" panose="02020603050405020304" pitchFamily="18" charset="0"/>
              </a:rPr>
              <a:t>.</a:t>
            </a:r>
          </a:p>
          <a:p>
            <a:pPr lvl="1"/>
            <a:r>
              <a:rPr lang="en-US" sz="3200" dirty="0" err="1">
                <a:latin typeface="Times New Roman" panose="02020603050405020304" pitchFamily="18" charset="0"/>
                <a:cs typeface="Times New Roman" panose="02020603050405020304" pitchFamily="18" charset="0"/>
              </a:rPr>
              <a:t>M</a:t>
            </a:r>
            <a:r>
              <a:rPr lang="en-US" sz="3200" dirty="0" err="1" smtClean="0">
                <a:latin typeface="Times New Roman" panose="02020603050405020304" pitchFamily="18" charset="0"/>
                <a:cs typeface="Times New Roman" panose="02020603050405020304" pitchFamily="18" charset="0"/>
              </a:rPr>
              <a:t>ô</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hình</a:t>
            </a:r>
            <a:r>
              <a:rPr lang="en-US" sz="3200"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24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2855</Words>
  <Application>Microsoft Office PowerPoint</Application>
  <PresentationFormat>Widescreen</PresentationFormat>
  <Paragraphs>180</Paragraphs>
  <Slides>28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Thuyết trình Usabilty Evalution</vt:lpstr>
      <vt:lpstr>ĐỊNH NGHĨA</vt:lpstr>
      <vt:lpstr>ĐỊNH NGHĨA</vt:lpstr>
      <vt:lpstr>ĐỊNH NGHĨA</vt:lpstr>
      <vt:lpstr>ĐỊNH NGHĨA</vt:lpstr>
      <vt:lpstr>Usability Engineering(Kĩ thuật sử dụng) </vt:lpstr>
      <vt:lpstr>Usability Engineering(Kĩ thuật sử dụng) </vt:lpstr>
      <vt:lpstr>Usability Evaluation Process (Quy trình đánh giá khả năng sử dụng)</vt:lpstr>
      <vt:lpstr>Usability Evaluation Process (Quy trình đánh giá khả năng sử dụng)</vt:lpstr>
      <vt:lpstr>Usability Evaluation Process (Quy trình đánh giá khả năng sử dụng)</vt:lpstr>
      <vt:lpstr> Usability Evaluation Terms  (Điều khoản đánh giá khả năng sử dụng)  </vt:lpstr>
      <vt:lpstr>Usability Evaluation Terms  (Điều khoản đánh giá khả năng sử dụng)</vt:lpstr>
      <vt:lpstr>Usability Evaluation Methods. </vt:lpstr>
      <vt:lpstr>Usability Evaluation Methods. </vt:lpstr>
      <vt:lpstr>Usability Evaluation Methods. </vt:lpstr>
      <vt:lpstr> Heuristic Evaluation </vt:lpstr>
      <vt:lpstr>Heuristic Evaluation</vt:lpstr>
      <vt:lpstr>Cognitive Walkthrough</vt:lpstr>
      <vt:lpstr>Cognitive Walkthrough</vt:lpstr>
      <vt:lpstr>Cognitive Walkthrough</vt:lpstr>
      <vt:lpstr>Action Analysis</vt:lpstr>
      <vt:lpstr>Thinking Aloud Protocol.</vt:lpstr>
      <vt:lpstr>Performance Measurement</vt:lpstr>
      <vt:lpstr>Questionnaires</vt:lpstr>
      <vt:lpstr>PowerPoint Presentation</vt:lpstr>
      <vt:lpstr>PowerPoint Presentation</vt:lpstr>
      <vt:lpstr>Model-based evaluation</vt:lpstr>
      <vt:lpstr>Automating Usability Evaluation Usability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Usabilty Evalution</dc:title>
  <dc:creator>ToBi Uchiha</dc:creator>
  <cp:lastModifiedBy>ToBi Uchiha</cp:lastModifiedBy>
  <cp:revision>245</cp:revision>
  <dcterms:created xsi:type="dcterms:W3CDTF">2018-05-06T13:45:14Z</dcterms:created>
  <dcterms:modified xsi:type="dcterms:W3CDTF">2018-05-07T03:50:38Z</dcterms:modified>
</cp:coreProperties>
</file>