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78700" cy="3565525"/>
  <p:notesSz cx="9029700" cy="3625850"/>
  <p:defaultTextStyle>
    <a:defPPr>
      <a:defRPr lang="en-US"/>
    </a:defPPr>
    <a:lvl1pPr marL="0" algn="l" defTabSz="790652" rtl="0" eaLnBrk="1" latinLnBrk="0" hangingPunct="1">
      <a:defRPr sz="1556" kern="1200">
        <a:solidFill>
          <a:schemeClr val="tx1"/>
        </a:solidFill>
        <a:latin typeface="+mn-lt"/>
        <a:ea typeface="+mn-ea"/>
        <a:cs typeface="+mn-cs"/>
      </a:defRPr>
    </a:lvl1pPr>
    <a:lvl2pPr marL="395326" algn="l" defTabSz="790652" rtl="0" eaLnBrk="1" latinLnBrk="0" hangingPunct="1">
      <a:defRPr sz="1556" kern="1200">
        <a:solidFill>
          <a:schemeClr val="tx1"/>
        </a:solidFill>
        <a:latin typeface="+mn-lt"/>
        <a:ea typeface="+mn-ea"/>
        <a:cs typeface="+mn-cs"/>
      </a:defRPr>
    </a:lvl2pPr>
    <a:lvl3pPr marL="790652" algn="l" defTabSz="790652" rtl="0" eaLnBrk="1" latinLnBrk="0" hangingPunct="1">
      <a:defRPr sz="1556" kern="1200">
        <a:solidFill>
          <a:schemeClr val="tx1"/>
        </a:solidFill>
        <a:latin typeface="+mn-lt"/>
        <a:ea typeface="+mn-ea"/>
        <a:cs typeface="+mn-cs"/>
      </a:defRPr>
    </a:lvl3pPr>
    <a:lvl4pPr marL="1185977" algn="l" defTabSz="790652" rtl="0" eaLnBrk="1" latinLnBrk="0" hangingPunct="1">
      <a:defRPr sz="1556" kern="1200">
        <a:solidFill>
          <a:schemeClr val="tx1"/>
        </a:solidFill>
        <a:latin typeface="+mn-lt"/>
        <a:ea typeface="+mn-ea"/>
        <a:cs typeface="+mn-cs"/>
      </a:defRPr>
    </a:lvl4pPr>
    <a:lvl5pPr marL="1581303" algn="l" defTabSz="790652" rtl="0" eaLnBrk="1" latinLnBrk="0" hangingPunct="1">
      <a:defRPr sz="1556" kern="1200">
        <a:solidFill>
          <a:schemeClr val="tx1"/>
        </a:solidFill>
        <a:latin typeface="+mn-lt"/>
        <a:ea typeface="+mn-ea"/>
        <a:cs typeface="+mn-cs"/>
      </a:defRPr>
    </a:lvl5pPr>
    <a:lvl6pPr marL="1976629" algn="l" defTabSz="790652" rtl="0" eaLnBrk="1" latinLnBrk="0" hangingPunct="1">
      <a:defRPr sz="1556" kern="1200">
        <a:solidFill>
          <a:schemeClr val="tx1"/>
        </a:solidFill>
        <a:latin typeface="+mn-lt"/>
        <a:ea typeface="+mn-ea"/>
        <a:cs typeface="+mn-cs"/>
      </a:defRPr>
    </a:lvl6pPr>
    <a:lvl7pPr marL="2371955" algn="l" defTabSz="790652" rtl="0" eaLnBrk="1" latinLnBrk="0" hangingPunct="1">
      <a:defRPr sz="1556" kern="1200">
        <a:solidFill>
          <a:schemeClr val="tx1"/>
        </a:solidFill>
        <a:latin typeface="+mn-lt"/>
        <a:ea typeface="+mn-ea"/>
        <a:cs typeface="+mn-cs"/>
      </a:defRPr>
    </a:lvl7pPr>
    <a:lvl8pPr marL="2767281" algn="l" defTabSz="790652" rtl="0" eaLnBrk="1" latinLnBrk="0" hangingPunct="1">
      <a:defRPr sz="1556" kern="1200">
        <a:solidFill>
          <a:schemeClr val="tx1"/>
        </a:solidFill>
        <a:latin typeface="+mn-lt"/>
        <a:ea typeface="+mn-ea"/>
        <a:cs typeface="+mn-cs"/>
      </a:defRPr>
    </a:lvl8pPr>
    <a:lvl9pPr marL="3162606" algn="l" defTabSz="790652" rtl="0" eaLnBrk="1" latinLnBrk="0" hangingPunct="1">
      <a:defRPr sz="15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1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0" y="1338"/>
      </p:cViewPr>
      <p:guideLst>
        <p:guide orient="horz" pos="2832"/>
        <p:guide pos="17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3404" y="1105313"/>
            <a:ext cx="6271895" cy="282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6805" y="1996696"/>
            <a:ext cx="5165090" cy="282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8935" y="820072"/>
            <a:ext cx="3209734" cy="282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00031" y="820072"/>
            <a:ext cx="3209734" cy="282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5551" y="3169094"/>
            <a:ext cx="0" cy="4371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46"/>
          </a:p>
        </p:txBody>
      </p:sp>
      <p:sp>
        <p:nvSpPr>
          <p:cNvPr id="17" name="bk object 17"/>
          <p:cNvSpPr/>
          <p:nvPr/>
        </p:nvSpPr>
        <p:spPr>
          <a:xfrm>
            <a:off x="1145551" y="3169094"/>
            <a:ext cx="0" cy="4371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4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935" y="142623"/>
            <a:ext cx="6640830" cy="282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935" y="820072"/>
            <a:ext cx="6640830" cy="282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8758" y="3315937"/>
            <a:ext cx="2361184" cy="23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8936" y="3315937"/>
            <a:ext cx="1697101" cy="23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12665" y="3315937"/>
            <a:ext cx="1697101" cy="23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31750" y="50597"/>
            <a:ext cx="7378899" cy="3494855"/>
            <a:chOff x="107802" y="60325"/>
            <a:chExt cx="7378899" cy="3494855"/>
          </a:xfrm>
        </p:grpSpPr>
        <p:sp>
          <p:nvSpPr>
            <p:cNvPr id="275" name="object 2"/>
            <p:cNvSpPr txBox="1"/>
            <p:nvPr/>
          </p:nvSpPr>
          <p:spPr>
            <a:xfrm>
              <a:off x="712823" y="3393833"/>
              <a:ext cx="106680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55" dirty="0">
                  <a:latin typeface="Verdana"/>
                  <a:cs typeface="Verdana"/>
                </a:rPr>
                <a:t>0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276" name="object 3"/>
            <p:cNvSpPr/>
            <p:nvPr/>
          </p:nvSpPr>
          <p:spPr>
            <a:xfrm>
              <a:off x="1649046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4"/>
            <p:cNvSpPr/>
            <p:nvPr/>
          </p:nvSpPr>
          <p:spPr>
            <a:xfrm>
              <a:off x="1649046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5"/>
            <p:cNvSpPr/>
            <p:nvPr/>
          </p:nvSpPr>
          <p:spPr>
            <a:xfrm>
              <a:off x="2532186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6"/>
            <p:cNvSpPr/>
            <p:nvPr/>
          </p:nvSpPr>
          <p:spPr>
            <a:xfrm>
              <a:off x="2532186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7"/>
            <p:cNvSpPr/>
            <p:nvPr/>
          </p:nvSpPr>
          <p:spPr>
            <a:xfrm>
              <a:off x="3415327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8"/>
            <p:cNvSpPr/>
            <p:nvPr/>
          </p:nvSpPr>
          <p:spPr>
            <a:xfrm>
              <a:off x="3415327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9"/>
            <p:cNvSpPr txBox="1"/>
            <p:nvPr/>
          </p:nvSpPr>
          <p:spPr>
            <a:xfrm>
              <a:off x="3200717" y="3393833"/>
              <a:ext cx="429259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55" dirty="0">
                  <a:latin typeface="Verdana"/>
                  <a:cs typeface="Verdana"/>
                </a:rPr>
                <a:t>60000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283" name="object 10"/>
            <p:cNvSpPr/>
            <p:nvPr/>
          </p:nvSpPr>
          <p:spPr>
            <a:xfrm>
              <a:off x="4298468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11"/>
            <p:cNvSpPr/>
            <p:nvPr/>
          </p:nvSpPr>
          <p:spPr>
            <a:xfrm>
              <a:off x="4298468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12"/>
            <p:cNvSpPr txBox="1"/>
            <p:nvPr/>
          </p:nvSpPr>
          <p:spPr>
            <a:xfrm>
              <a:off x="4083858" y="3393833"/>
              <a:ext cx="429259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55" dirty="0">
                  <a:latin typeface="Verdana"/>
                  <a:cs typeface="Verdana"/>
                </a:rPr>
                <a:t>80000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286" name="object 13"/>
            <p:cNvSpPr/>
            <p:nvPr/>
          </p:nvSpPr>
          <p:spPr>
            <a:xfrm>
              <a:off x="5181608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14"/>
            <p:cNvSpPr/>
            <p:nvPr/>
          </p:nvSpPr>
          <p:spPr>
            <a:xfrm>
              <a:off x="5181608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15"/>
            <p:cNvSpPr txBox="1"/>
            <p:nvPr/>
          </p:nvSpPr>
          <p:spPr>
            <a:xfrm>
              <a:off x="4926616" y="3393833"/>
              <a:ext cx="510540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55" dirty="0">
                  <a:latin typeface="Verdana"/>
                  <a:cs typeface="Verdana"/>
                </a:rPr>
                <a:t>100000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289" name="object 16"/>
            <p:cNvSpPr/>
            <p:nvPr/>
          </p:nvSpPr>
          <p:spPr>
            <a:xfrm>
              <a:off x="6064749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17"/>
            <p:cNvSpPr/>
            <p:nvPr/>
          </p:nvSpPr>
          <p:spPr>
            <a:xfrm>
              <a:off x="6064749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18"/>
            <p:cNvSpPr txBox="1"/>
            <p:nvPr/>
          </p:nvSpPr>
          <p:spPr>
            <a:xfrm>
              <a:off x="5809757" y="3393833"/>
              <a:ext cx="510540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55" dirty="0">
                  <a:latin typeface="Verdana"/>
                  <a:cs typeface="Verdana"/>
                </a:rPr>
                <a:t>120000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292" name="object 19"/>
            <p:cNvSpPr/>
            <p:nvPr/>
          </p:nvSpPr>
          <p:spPr>
            <a:xfrm>
              <a:off x="6947889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0"/>
            <p:cNvSpPr/>
            <p:nvPr/>
          </p:nvSpPr>
          <p:spPr>
            <a:xfrm>
              <a:off x="6947889" y="3334349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1"/>
            <p:cNvSpPr txBox="1"/>
            <p:nvPr/>
          </p:nvSpPr>
          <p:spPr>
            <a:xfrm>
              <a:off x="6692897" y="3393833"/>
              <a:ext cx="510540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55" dirty="0">
                  <a:latin typeface="Verdana"/>
                  <a:cs typeface="Verdana"/>
                </a:rPr>
                <a:t>140000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295" name="object 22"/>
            <p:cNvSpPr/>
            <p:nvPr/>
          </p:nvSpPr>
          <p:spPr>
            <a:xfrm>
              <a:off x="447726" y="312227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3"/>
            <p:cNvSpPr/>
            <p:nvPr/>
          </p:nvSpPr>
          <p:spPr>
            <a:xfrm>
              <a:off x="447726" y="312227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4"/>
            <p:cNvSpPr txBox="1"/>
            <p:nvPr/>
          </p:nvSpPr>
          <p:spPr>
            <a:xfrm>
              <a:off x="107802" y="3044633"/>
              <a:ext cx="308610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40" dirty="0">
                  <a:latin typeface="Verdana"/>
                  <a:cs typeface="Verdana"/>
                </a:rPr>
                <a:t>1.42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298" name="object 25"/>
            <p:cNvSpPr/>
            <p:nvPr/>
          </p:nvSpPr>
          <p:spPr>
            <a:xfrm>
              <a:off x="447726" y="256198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6"/>
            <p:cNvSpPr/>
            <p:nvPr/>
          </p:nvSpPr>
          <p:spPr>
            <a:xfrm>
              <a:off x="447726" y="256198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7"/>
            <p:cNvSpPr txBox="1"/>
            <p:nvPr/>
          </p:nvSpPr>
          <p:spPr>
            <a:xfrm>
              <a:off x="107802" y="2484348"/>
              <a:ext cx="308610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40" dirty="0">
                  <a:latin typeface="Verdana"/>
                  <a:cs typeface="Verdana"/>
                </a:rPr>
                <a:t>1.44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301" name="object 28"/>
            <p:cNvSpPr/>
            <p:nvPr/>
          </p:nvSpPr>
          <p:spPr>
            <a:xfrm>
              <a:off x="447726" y="200169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9"/>
            <p:cNvSpPr/>
            <p:nvPr/>
          </p:nvSpPr>
          <p:spPr>
            <a:xfrm>
              <a:off x="447726" y="200169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"/>
            <p:cNvSpPr txBox="1"/>
            <p:nvPr/>
          </p:nvSpPr>
          <p:spPr>
            <a:xfrm>
              <a:off x="107802" y="1924062"/>
              <a:ext cx="308610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40" dirty="0">
                  <a:latin typeface="Verdana"/>
                  <a:cs typeface="Verdana"/>
                </a:rPr>
                <a:t>1.46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304" name="object 31"/>
            <p:cNvSpPr/>
            <p:nvPr/>
          </p:nvSpPr>
          <p:spPr>
            <a:xfrm>
              <a:off x="447726" y="144141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2"/>
            <p:cNvSpPr/>
            <p:nvPr/>
          </p:nvSpPr>
          <p:spPr>
            <a:xfrm>
              <a:off x="447726" y="144141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3"/>
            <p:cNvSpPr txBox="1"/>
            <p:nvPr/>
          </p:nvSpPr>
          <p:spPr>
            <a:xfrm>
              <a:off x="107802" y="1363776"/>
              <a:ext cx="308610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40" dirty="0">
                  <a:latin typeface="Verdana"/>
                  <a:cs typeface="Verdana"/>
                </a:rPr>
                <a:t>1.48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307" name="object 34"/>
            <p:cNvSpPr/>
            <p:nvPr/>
          </p:nvSpPr>
          <p:spPr>
            <a:xfrm>
              <a:off x="447726" y="88112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5"/>
            <p:cNvSpPr/>
            <p:nvPr/>
          </p:nvSpPr>
          <p:spPr>
            <a:xfrm>
              <a:off x="447726" y="88112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6"/>
            <p:cNvSpPr txBox="1"/>
            <p:nvPr/>
          </p:nvSpPr>
          <p:spPr>
            <a:xfrm>
              <a:off x="107802" y="803491"/>
              <a:ext cx="308610" cy="16129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spc="40" dirty="0">
                  <a:latin typeface="Verdana"/>
                  <a:cs typeface="Verdana"/>
                </a:rPr>
                <a:t>1.50</a:t>
              </a:r>
              <a:endParaRPr sz="900">
                <a:latin typeface="Verdana"/>
                <a:cs typeface="Verdana"/>
              </a:endParaRPr>
            </a:p>
          </p:txBody>
        </p:sp>
        <p:sp>
          <p:nvSpPr>
            <p:cNvPr id="310" name="object 37"/>
            <p:cNvSpPr/>
            <p:nvPr/>
          </p:nvSpPr>
          <p:spPr>
            <a:xfrm>
              <a:off x="797406" y="660196"/>
              <a:ext cx="6384012" cy="2560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8"/>
            <p:cNvSpPr/>
            <p:nvPr/>
          </p:nvSpPr>
          <p:spPr>
            <a:xfrm>
              <a:off x="492176" y="546160"/>
              <a:ext cx="0" cy="2788285"/>
            </a:xfrm>
            <a:custGeom>
              <a:avLst/>
              <a:gdLst/>
              <a:ahLst/>
              <a:cxnLst/>
              <a:rect l="l" t="t" r="r" b="b"/>
              <a:pathLst>
                <a:path h="2788285">
                  <a:moveTo>
                    <a:pt x="0" y="2788188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40"/>
            <p:cNvSpPr/>
            <p:nvPr/>
          </p:nvSpPr>
          <p:spPr>
            <a:xfrm>
              <a:off x="492176" y="3334349"/>
              <a:ext cx="6994525" cy="0"/>
            </a:xfrm>
            <a:custGeom>
              <a:avLst/>
              <a:gdLst/>
              <a:ahLst/>
              <a:cxnLst/>
              <a:rect l="l" t="t" r="r" b="b"/>
              <a:pathLst>
                <a:path w="6994525">
                  <a:moveTo>
                    <a:pt x="0" y="0"/>
                  </a:moveTo>
                  <a:lnTo>
                    <a:pt x="6994474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42"/>
            <p:cNvSpPr/>
            <p:nvPr/>
          </p:nvSpPr>
          <p:spPr>
            <a:xfrm>
              <a:off x="555676" y="2673750"/>
              <a:ext cx="2559050" cy="597535"/>
            </a:xfrm>
            <a:custGeom>
              <a:avLst/>
              <a:gdLst/>
              <a:ahLst/>
              <a:cxnLst/>
              <a:rect l="l" t="t" r="r" b="b"/>
              <a:pathLst>
                <a:path w="2559050" h="597535">
                  <a:moveTo>
                    <a:pt x="2533253" y="0"/>
                  </a:moveTo>
                  <a:lnTo>
                    <a:pt x="25400" y="0"/>
                  </a:lnTo>
                  <a:lnTo>
                    <a:pt x="14287" y="1587"/>
                  </a:lnTo>
                  <a:lnTo>
                    <a:pt x="6350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571698"/>
                  </a:lnTo>
                  <a:lnTo>
                    <a:pt x="1587" y="582810"/>
                  </a:lnTo>
                  <a:lnTo>
                    <a:pt x="6350" y="590748"/>
                  </a:lnTo>
                  <a:lnTo>
                    <a:pt x="14287" y="595510"/>
                  </a:lnTo>
                  <a:lnTo>
                    <a:pt x="25400" y="597098"/>
                  </a:lnTo>
                  <a:lnTo>
                    <a:pt x="2533253" y="597098"/>
                  </a:lnTo>
                  <a:lnTo>
                    <a:pt x="2544365" y="595510"/>
                  </a:lnTo>
                  <a:lnTo>
                    <a:pt x="2552303" y="590748"/>
                  </a:lnTo>
                  <a:lnTo>
                    <a:pt x="2557065" y="582810"/>
                  </a:lnTo>
                  <a:lnTo>
                    <a:pt x="2558653" y="571698"/>
                  </a:lnTo>
                  <a:lnTo>
                    <a:pt x="2558653" y="25400"/>
                  </a:lnTo>
                  <a:lnTo>
                    <a:pt x="2557065" y="14287"/>
                  </a:lnTo>
                  <a:lnTo>
                    <a:pt x="2552303" y="6350"/>
                  </a:lnTo>
                  <a:lnTo>
                    <a:pt x="2544365" y="1587"/>
                  </a:lnTo>
                  <a:lnTo>
                    <a:pt x="253325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43"/>
            <p:cNvSpPr/>
            <p:nvPr/>
          </p:nvSpPr>
          <p:spPr>
            <a:xfrm>
              <a:off x="555676" y="2673750"/>
              <a:ext cx="2559050" cy="597535"/>
            </a:xfrm>
            <a:custGeom>
              <a:avLst/>
              <a:gdLst/>
              <a:ahLst/>
              <a:cxnLst/>
              <a:rect l="l" t="t" r="r" b="b"/>
              <a:pathLst>
                <a:path w="2559050" h="597535">
                  <a:moveTo>
                    <a:pt x="25400" y="597098"/>
                  </a:moveTo>
                  <a:lnTo>
                    <a:pt x="2533253" y="597098"/>
                  </a:lnTo>
                  <a:lnTo>
                    <a:pt x="2544365" y="595510"/>
                  </a:lnTo>
                  <a:lnTo>
                    <a:pt x="2552303" y="590748"/>
                  </a:lnTo>
                  <a:lnTo>
                    <a:pt x="2557065" y="582810"/>
                  </a:lnTo>
                  <a:lnTo>
                    <a:pt x="2558653" y="571698"/>
                  </a:lnTo>
                  <a:lnTo>
                    <a:pt x="2558653" y="25400"/>
                  </a:lnTo>
                  <a:lnTo>
                    <a:pt x="2557065" y="14287"/>
                  </a:lnTo>
                  <a:lnTo>
                    <a:pt x="2552303" y="6350"/>
                  </a:lnTo>
                  <a:lnTo>
                    <a:pt x="2544365" y="1587"/>
                  </a:lnTo>
                  <a:lnTo>
                    <a:pt x="2533253" y="0"/>
                  </a:lnTo>
                  <a:lnTo>
                    <a:pt x="25400" y="0"/>
                  </a:lnTo>
                  <a:lnTo>
                    <a:pt x="14287" y="1587"/>
                  </a:lnTo>
                  <a:lnTo>
                    <a:pt x="6350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571698"/>
                  </a:lnTo>
                  <a:lnTo>
                    <a:pt x="1587" y="582810"/>
                  </a:lnTo>
                  <a:lnTo>
                    <a:pt x="6350" y="590748"/>
                  </a:lnTo>
                  <a:lnTo>
                    <a:pt x="14287" y="595510"/>
                  </a:lnTo>
                  <a:lnTo>
                    <a:pt x="25400" y="597098"/>
                  </a:lnTo>
                  <a:close/>
                </a:path>
              </a:pathLst>
            </a:custGeom>
            <a:ln w="12700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44"/>
            <p:cNvSpPr/>
            <p:nvPr/>
          </p:nvSpPr>
          <p:spPr>
            <a:xfrm>
              <a:off x="606476" y="2776541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2540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45"/>
            <p:cNvSpPr/>
            <p:nvPr/>
          </p:nvSpPr>
          <p:spPr>
            <a:xfrm>
              <a:off x="606476" y="2962874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254000" y="0"/>
                  </a:lnTo>
                </a:path>
              </a:pathLst>
            </a:custGeom>
            <a:ln w="25400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46"/>
            <p:cNvSpPr/>
            <p:nvPr/>
          </p:nvSpPr>
          <p:spPr>
            <a:xfrm>
              <a:off x="606476" y="3149207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254000" y="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47"/>
            <p:cNvSpPr txBox="1"/>
            <p:nvPr/>
          </p:nvSpPr>
          <p:spPr>
            <a:xfrm>
              <a:off x="949376" y="2644590"/>
              <a:ext cx="2125345" cy="910590"/>
            </a:xfrm>
            <a:prstGeom prst="rect">
              <a:avLst/>
            </a:prstGeom>
          </p:spPr>
          <p:txBody>
            <a:bodyPr vert="horz" wrap="square" lIns="0" tIns="6159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84"/>
                </a:spcBef>
              </a:pPr>
              <a:r>
                <a:rPr sz="900" spc="5" dirty="0">
                  <a:latin typeface="Verdana"/>
                  <a:cs typeface="Verdana"/>
                </a:rPr>
                <a:t>BN[-] </a:t>
              </a:r>
              <a:r>
                <a:rPr sz="900" spc="25" dirty="0">
                  <a:latin typeface="Verdana"/>
                  <a:cs typeface="Verdana"/>
                </a:rPr>
                <a:t>L1[1k] COS[4k] </a:t>
              </a:r>
              <a:r>
                <a:rPr sz="900" spc="35" dirty="0">
                  <a:latin typeface="Verdana"/>
                  <a:cs typeface="Verdana"/>
                </a:rPr>
                <a:t>VGG[O]</a:t>
              </a:r>
              <a:r>
                <a:rPr sz="900" spc="-85" dirty="0">
                  <a:latin typeface="Verdana"/>
                  <a:cs typeface="Verdana"/>
                </a:rPr>
                <a:t> </a:t>
              </a:r>
              <a:r>
                <a:rPr sz="900" spc="50" dirty="0">
                  <a:latin typeface="Verdana"/>
                  <a:cs typeface="Verdana"/>
                </a:rPr>
                <a:t>3s</a:t>
              </a:r>
              <a:endParaRPr sz="900">
                <a:latin typeface="Verdana"/>
                <a:cs typeface="Verdana"/>
              </a:endParaRPr>
            </a:p>
            <a:p>
              <a:pPr marL="12700">
                <a:lnSpc>
                  <a:spcPct val="100000"/>
                </a:lnSpc>
                <a:spcBef>
                  <a:spcPts val="390"/>
                </a:spcBef>
              </a:pPr>
              <a:r>
                <a:rPr sz="900" spc="30" dirty="0">
                  <a:latin typeface="Verdana"/>
                  <a:cs typeface="Verdana"/>
                </a:rPr>
                <a:t>BN[O] </a:t>
              </a:r>
              <a:r>
                <a:rPr sz="900" spc="25" dirty="0">
                  <a:latin typeface="Verdana"/>
                  <a:cs typeface="Verdana"/>
                </a:rPr>
                <a:t>L1[1k] COS[4k] </a:t>
              </a:r>
              <a:r>
                <a:rPr sz="900" spc="35" dirty="0">
                  <a:latin typeface="Verdana"/>
                  <a:cs typeface="Verdana"/>
                </a:rPr>
                <a:t>VGG[O]</a:t>
              </a:r>
              <a:r>
                <a:rPr sz="900" spc="-114" dirty="0">
                  <a:latin typeface="Verdana"/>
                  <a:cs typeface="Verdana"/>
                </a:rPr>
                <a:t> </a:t>
              </a:r>
              <a:r>
                <a:rPr sz="900" spc="50" dirty="0">
                  <a:latin typeface="Verdana"/>
                  <a:cs typeface="Verdana"/>
                </a:rPr>
                <a:t>3s</a:t>
              </a:r>
              <a:endParaRPr sz="900">
                <a:latin typeface="Verdana"/>
                <a:cs typeface="Verdana"/>
              </a:endParaRPr>
            </a:p>
            <a:p>
              <a:pPr marL="12700">
                <a:lnSpc>
                  <a:spcPct val="100000"/>
                </a:lnSpc>
                <a:spcBef>
                  <a:spcPts val="385"/>
                </a:spcBef>
              </a:pPr>
              <a:r>
                <a:rPr sz="900" spc="30" dirty="0">
                  <a:latin typeface="Verdana"/>
                  <a:cs typeface="Verdana"/>
                </a:rPr>
                <a:t>BN[O] </a:t>
              </a:r>
              <a:r>
                <a:rPr sz="900" spc="25" dirty="0">
                  <a:latin typeface="Verdana"/>
                  <a:cs typeface="Verdana"/>
                </a:rPr>
                <a:t>L1[1k] COS[4k] </a:t>
              </a:r>
              <a:r>
                <a:rPr sz="900" spc="35" dirty="0">
                  <a:latin typeface="Verdana"/>
                  <a:cs typeface="Verdana"/>
                </a:rPr>
                <a:t>VGG[O]</a:t>
              </a:r>
              <a:r>
                <a:rPr sz="900" spc="-114" dirty="0">
                  <a:latin typeface="Verdana"/>
                  <a:cs typeface="Verdana"/>
                </a:rPr>
                <a:t> </a:t>
              </a:r>
              <a:r>
                <a:rPr sz="900" spc="50" dirty="0">
                  <a:latin typeface="Verdana"/>
                  <a:cs typeface="Verdana"/>
                </a:rPr>
                <a:t>6s</a:t>
              </a:r>
              <a:endParaRPr sz="900">
                <a:latin typeface="Verdana"/>
                <a:cs typeface="Verdana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1250">
                <a:latin typeface="Times New Roman"/>
                <a:cs typeface="Times New Roman"/>
              </a:endParaRPr>
            </a:p>
            <a:p>
              <a:pPr marL="497205">
                <a:lnSpc>
                  <a:spcPct val="100000"/>
                </a:lnSpc>
                <a:tabLst>
                  <a:tab pos="1380490" algn="l"/>
                </a:tabLst>
              </a:pPr>
              <a:r>
                <a:rPr sz="900" spc="55" dirty="0">
                  <a:latin typeface="Verdana"/>
                  <a:cs typeface="Verdana"/>
                </a:rPr>
                <a:t>20000	40000</a:t>
              </a:r>
              <a:endParaRPr sz="900">
                <a:latin typeface="Verdana"/>
                <a:cs typeface="Verdana"/>
              </a:endParaRP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4355269" y="1300631"/>
              <a:ext cx="2993845" cy="740894"/>
              <a:chOff x="3097379" y="1667351"/>
              <a:chExt cx="2586469" cy="640080"/>
            </a:xfrm>
          </p:grpSpPr>
          <p:pic>
            <p:nvPicPr>
              <p:cNvPr id="325" name="Picture 12" descr="http://people.csail.mit.edu/taehyun/speech2face/181113/avspeech3/google_nnlibBN_muX/1kL1_01c_2hVGG_BN_avs6s/0300001/Face_exg0/ysOfcFr9JU8_053.560000-060.000000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3768" y="1667351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6" name="Picture 18" descr="http://people.csail.mit.edu/taehyun/speech2face/181113/avspeech3/google_nnlibBN_muX/1kL1_01c_2hVGG_BN_avs6s/0300001/Face_exg0/thi87dGy5mQ_168.500000-172.600000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4972" y="1667351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7" name="Picture 20" descr="http://people.csail.mit.edu/taehyun/speech2face/181113/avspeech3/google_nnlibBN_muX/1kL1_01c_2hVGG_BN_avs6s/0300001/Face_exg0/qAZ18BfeU24_265.360000-269.800000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6176" y="1667351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8" name="Picture 22" descr="http://people.csail.mit.edu/taehyun/speech2face/181113/avspeech3/google_nnlibBN_muX/1kL1_01c_2hVGG_BN_avs6s/0300001/Face_exg0/Y3W9hNBMVzk_199.632000-209.976000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7379" y="1667351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0" name="Group 319"/>
            <p:cNvGrpSpPr/>
            <p:nvPr/>
          </p:nvGrpSpPr>
          <p:grpSpPr>
            <a:xfrm>
              <a:off x="4356713" y="60325"/>
              <a:ext cx="3004207" cy="738795"/>
              <a:chOff x="3097379" y="123831"/>
              <a:chExt cx="2595421" cy="638266"/>
            </a:xfrm>
          </p:grpSpPr>
          <p:pic>
            <p:nvPicPr>
              <p:cNvPr id="321" name="Picture 2" descr="http://mit-cfg-gpu-1.csail.mit.edu:4888/data/plugin/images/individualImage?ts=1542065114.484827&amp;sample=0&amp;run=test&amp;index=9&amp;tag=face_from_voice%2Fimage%2F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7379" y="123831"/>
                <a:ext cx="635916" cy="6359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2" name="Picture 4" descr="http://mit-cfg-gpu-1.csail.mit.edu:4888/data/plugin/images/individualImage?ts=1542065114.484827&amp;sample=0&amp;run=test&amp;index=9&amp;tag=face_from_voice%2Fimage%2F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0973" y="123831"/>
                <a:ext cx="638266" cy="63826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3" name="Picture 6" descr="http://mit-cfg-gpu-1.csail.mit.edu:4888/data/plugin/images/individualImage?ts=1542065114.484827&amp;sample=0&amp;run=test&amp;index=9&amp;tag=face_from_voice%2Fimage%2F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2753" y="123831"/>
                <a:ext cx="638266" cy="63826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4" name="Picture 6" descr="http://mit-cfg-gpu-1.csail.mit.edu:4888/data/plugin/images/individualImage?ts=1542065114.484827&amp;sample=0&amp;run=test&amp;index=9&amp;tag=face_from_voice%2Fimage%2F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4534" y="123831"/>
                <a:ext cx="638266" cy="63826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created xsi:type="dcterms:W3CDTF">2018-11-14T02:06:13Z</dcterms:created>
  <dcterms:modified xsi:type="dcterms:W3CDTF">2018-11-14T02:10:26Z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2018-11-13T00:00:00Z</vt:filetime>
  </property>
  <property fmtid="{D5CDD505-2E9C-101B-9397-08002B2CF9AE}" pid="3" name="Creator">
    <vt:lpwstr>matplotlib 3.0.0, http://matplotlib.org</vt:lpwstr>
  </property>
  <property fmtid="{D5CDD505-2E9C-101B-9397-08002B2CF9AE}" pid="4" name="LastSaved">
    <vt:filetime>2018-11-13T00:00:00Z</vt:filetime>
  </property>
</Properties>
</file>