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96" r:id="rId6"/>
    <p:sldId id="297" r:id="rId7"/>
    <p:sldId id="277" r:id="rId8"/>
    <p:sldId id="299" r:id="rId9"/>
    <p:sldId id="294" r:id="rId10"/>
    <p:sldId id="262" r:id="rId11"/>
    <p:sldId id="289" r:id="rId12"/>
    <p:sldId id="264" r:id="rId13"/>
    <p:sldId id="258" r:id="rId14"/>
    <p:sldId id="278" r:id="rId15"/>
    <p:sldId id="266" r:id="rId16"/>
    <p:sldId id="298" r:id="rId17"/>
    <p:sldId id="276" r:id="rId18"/>
    <p:sldId id="304" r:id="rId19"/>
    <p:sldId id="305"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2024" autoAdjust="0"/>
  </p:normalViewPr>
  <p:slideViewPr>
    <p:cSldViewPr snapToGrid="0">
      <p:cViewPr varScale="1">
        <p:scale>
          <a:sx n="83" d="100"/>
          <a:sy n="83" d="100"/>
        </p:scale>
        <p:origin x="936"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C33460-1ADE-4CCF-B246-E9E269EEC0F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FAAE5AB-27D7-43CE-8C05-C2B84A3C125A}">
      <dgm:prSet phldrT="[Text]"/>
      <dgm:spPr>
        <a:solidFill>
          <a:schemeClr val="accent4"/>
        </a:solidFill>
      </dgm:spPr>
      <dgm:t>
        <a:bodyPr/>
        <a:lstStyle/>
        <a:p>
          <a:r>
            <a:rPr lang="en-US" dirty="0"/>
            <a:t>6 months</a:t>
          </a:r>
        </a:p>
      </dgm:t>
    </dgm:pt>
    <dgm:pt modelId="{E75D9B44-5245-4FF1-97EE-48A587C3BB7F}" type="parTrans" cxnId="{88670EEC-B417-44C9-98EA-60AC4CE5CB8F}">
      <dgm:prSet/>
      <dgm:spPr/>
      <dgm:t>
        <a:bodyPr/>
        <a:lstStyle/>
        <a:p>
          <a:endParaRPr lang="en-US"/>
        </a:p>
      </dgm:t>
    </dgm:pt>
    <dgm:pt modelId="{4A594656-6F1D-49CE-9096-428A232792B3}" type="sibTrans" cxnId="{88670EEC-B417-44C9-98EA-60AC4CE5CB8F}">
      <dgm:prSet/>
      <dgm:spPr/>
      <dgm:t>
        <a:bodyPr/>
        <a:lstStyle/>
        <a:p>
          <a:endParaRPr lang="en-US"/>
        </a:p>
      </dgm:t>
    </dgm:pt>
    <dgm:pt modelId="{9FAE2C80-65A8-4E79-965E-5DD9B0E5378B}">
      <dgm:prSet phldrT="[Text]"/>
      <dgm:spPr>
        <a:solidFill>
          <a:srgbClr val="7030A0"/>
        </a:solidFill>
      </dgm:spPr>
      <dgm:t>
        <a:bodyPr/>
        <a:lstStyle/>
        <a:p>
          <a:r>
            <a:rPr lang="en-US" dirty="0"/>
            <a:t>1 year</a:t>
          </a:r>
        </a:p>
      </dgm:t>
    </dgm:pt>
    <dgm:pt modelId="{B52348C2-BCB8-4A24-8705-3ACC50D63DEF}" type="parTrans" cxnId="{425B0DAE-BCAF-48DC-8E5E-9FAFD44845A5}">
      <dgm:prSet/>
      <dgm:spPr/>
      <dgm:t>
        <a:bodyPr/>
        <a:lstStyle/>
        <a:p>
          <a:endParaRPr lang="en-US"/>
        </a:p>
      </dgm:t>
    </dgm:pt>
    <dgm:pt modelId="{446974C1-7316-4BB9-81B6-AE21A9AB2A2C}" type="sibTrans" cxnId="{425B0DAE-BCAF-48DC-8E5E-9FAFD44845A5}">
      <dgm:prSet/>
      <dgm:spPr/>
      <dgm:t>
        <a:bodyPr/>
        <a:lstStyle/>
        <a:p>
          <a:endParaRPr lang="en-US"/>
        </a:p>
      </dgm:t>
    </dgm:pt>
    <dgm:pt modelId="{8E62E0FA-1E1B-4F26-88F6-D824F8030838}">
      <dgm:prSet phldrT="[Text]"/>
      <dgm:spPr>
        <a:solidFill>
          <a:schemeClr val="bg1">
            <a:lumMod val="50000"/>
          </a:schemeClr>
        </a:solidFill>
      </dgm:spPr>
      <dgm:t>
        <a:bodyPr/>
        <a:lstStyle/>
        <a:p>
          <a:r>
            <a:rPr lang="en-US" dirty="0"/>
            <a:t>5 years</a:t>
          </a:r>
        </a:p>
      </dgm:t>
    </dgm:pt>
    <dgm:pt modelId="{B2EF4332-F82D-4915-BC80-C5CE68B0EB38}" type="parTrans" cxnId="{ABF839B1-1C0D-414D-9AC7-EE0BDECCB856}">
      <dgm:prSet/>
      <dgm:spPr/>
      <dgm:t>
        <a:bodyPr/>
        <a:lstStyle/>
        <a:p>
          <a:endParaRPr lang="en-US"/>
        </a:p>
      </dgm:t>
    </dgm:pt>
    <dgm:pt modelId="{EA95C06F-DEEC-4F10-95F6-5A9E28F91060}" type="sibTrans" cxnId="{ABF839B1-1C0D-414D-9AC7-EE0BDECCB856}">
      <dgm:prSet/>
      <dgm:spPr/>
      <dgm:t>
        <a:bodyPr/>
        <a:lstStyle/>
        <a:p>
          <a:endParaRPr lang="en-US"/>
        </a:p>
      </dgm:t>
    </dgm:pt>
    <dgm:pt modelId="{06F3A8EB-98D4-44DA-834F-7728A737D047}" type="pres">
      <dgm:prSet presAssocID="{21C33460-1ADE-4CCF-B246-E9E269EEC0F1}" presName="Name0" presStyleCnt="0">
        <dgm:presLayoutVars>
          <dgm:dir/>
          <dgm:animLvl val="lvl"/>
          <dgm:resizeHandles val="exact"/>
        </dgm:presLayoutVars>
      </dgm:prSet>
      <dgm:spPr/>
    </dgm:pt>
    <dgm:pt modelId="{4ED0397F-BF96-471A-8500-FF0B5ABC3F2F}" type="pres">
      <dgm:prSet presAssocID="{4FAAE5AB-27D7-43CE-8C05-C2B84A3C125A}" presName="parTxOnly" presStyleLbl="node1" presStyleIdx="0" presStyleCnt="3">
        <dgm:presLayoutVars>
          <dgm:chMax val="0"/>
          <dgm:chPref val="0"/>
          <dgm:bulletEnabled val="1"/>
        </dgm:presLayoutVars>
      </dgm:prSet>
      <dgm:spPr/>
    </dgm:pt>
    <dgm:pt modelId="{4280F815-37EB-4A14-AC2E-8DE22321C068}" type="pres">
      <dgm:prSet presAssocID="{4A594656-6F1D-49CE-9096-428A232792B3}" presName="parTxOnlySpace" presStyleCnt="0"/>
      <dgm:spPr/>
    </dgm:pt>
    <dgm:pt modelId="{19F9C8E5-AB81-487D-BF64-4F41EDEF055D}" type="pres">
      <dgm:prSet presAssocID="{9FAE2C80-65A8-4E79-965E-5DD9B0E5378B}" presName="parTxOnly" presStyleLbl="node1" presStyleIdx="1" presStyleCnt="3">
        <dgm:presLayoutVars>
          <dgm:chMax val="0"/>
          <dgm:chPref val="0"/>
          <dgm:bulletEnabled val="1"/>
        </dgm:presLayoutVars>
      </dgm:prSet>
      <dgm:spPr/>
    </dgm:pt>
    <dgm:pt modelId="{F4C37E8E-5771-423F-9B92-BDB3913489CF}" type="pres">
      <dgm:prSet presAssocID="{446974C1-7316-4BB9-81B6-AE21A9AB2A2C}" presName="parTxOnlySpace" presStyleCnt="0"/>
      <dgm:spPr/>
    </dgm:pt>
    <dgm:pt modelId="{84FB3CB1-70A8-4AD6-B09D-FDB810139940}" type="pres">
      <dgm:prSet presAssocID="{8E62E0FA-1E1B-4F26-88F6-D824F8030838}" presName="parTxOnly" presStyleLbl="node1" presStyleIdx="2" presStyleCnt="3">
        <dgm:presLayoutVars>
          <dgm:chMax val="0"/>
          <dgm:chPref val="0"/>
          <dgm:bulletEnabled val="1"/>
        </dgm:presLayoutVars>
      </dgm:prSet>
      <dgm:spPr/>
    </dgm:pt>
  </dgm:ptLst>
  <dgm:cxnLst>
    <dgm:cxn modelId="{2B8FEF31-37EE-4AB3-AB37-36AAD5F4D1D5}" type="presOf" srcId="{4FAAE5AB-27D7-43CE-8C05-C2B84A3C125A}" destId="{4ED0397F-BF96-471A-8500-FF0B5ABC3F2F}" srcOrd="0" destOrd="0" presId="urn:microsoft.com/office/officeart/2005/8/layout/chevron1"/>
    <dgm:cxn modelId="{C17A6E8B-215B-4D18-A86A-86EF5A0F221A}" type="presOf" srcId="{9FAE2C80-65A8-4E79-965E-5DD9B0E5378B}" destId="{19F9C8E5-AB81-487D-BF64-4F41EDEF055D}" srcOrd="0" destOrd="0" presId="urn:microsoft.com/office/officeart/2005/8/layout/chevron1"/>
    <dgm:cxn modelId="{425B0DAE-BCAF-48DC-8E5E-9FAFD44845A5}" srcId="{21C33460-1ADE-4CCF-B246-E9E269EEC0F1}" destId="{9FAE2C80-65A8-4E79-965E-5DD9B0E5378B}" srcOrd="1" destOrd="0" parTransId="{B52348C2-BCB8-4A24-8705-3ACC50D63DEF}" sibTransId="{446974C1-7316-4BB9-81B6-AE21A9AB2A2C}"/>
    <dgm:cxn modelId="{ABF839B1-1C0D-414D-9AC7-EE0BDECCB856}" srcId="{21C33460-1ADE-4CCF-B246-E9E269EEC0F1}" destId="{8E62E0FA-1E1B-4F26-88F6-D824F8030838}" srcOrd="2" destOrd="0" parTransId="{B2EF4332-F82D-4915-BC80-C5CE68B0EB38}" sibTransId="{EA95C06F-DEEC-4F10-95F6-5A9E28F91060}"/>
    <dgm:cxn modelId="{874662B1-AE1E-496E-86B7-DC9666C7A055}" type="presOf" srcId="{8E62E0FA-1E1B-4F26-88F6-D824F8030838}" destId="{84FB3CB1-70A8-4AD6-B09D-FDB810139940}" srcOrd="0" destOrd="0" presId="urn:microsoft.com/office/officeart/2005/8/layout/chevron1"/>
    <dgm:cxn modelId="{D53BFEE2-F174-472C-B54B-4A41DB01F635}" type="presOf" srcId="{21C33460-1ADE-4CCF-B246-E9E269EEC0F1}" destId="{06F3A8EB-98D4-44DA-834F-7728A737D047}" srcOrd="0" destOrd="0" presId="urn:microsoft.com/office/officeart/2005/8/layout/chevron1"/>
    <dgm:cxn modelId="{88670EEC-B417-44C9-98EA-60AC4CE5CB8F}" srcId="{21C33460-1ADE-4CCF-B246-E9E269EEC0F1}" destId="{4FAAE5AB-27D7-43CE-8C05-C2B84A3C125A}" srcOrd="0" destOrd="0" parTransId="{E75D9B44-5245-4FF1-97EE-48A587C3BB7F}" sibTransId="{4A594656-6F1D-49CE-9096-428A232792B3}"/>
    <dgm:cxn modelId="{DE80AD06-B2F7-410B-95B4-87B84C17FD8A}" type="presParOf" srcId="{06F3A8EB-98D4-44DA-834F-7728A737D047}" destId="{4ED0397F-BF96-471A-8500-FF0B5ABC3F2F}" srcOrd="0" destOrd="0" presId="urn:microsoft.com/office/officeart/2005/8/layout/chevron1"/>
    <dgm:cxn modelId="{E0665332-8D80-4AD2-B51C-BEAD2F3F26CA}" type="presParOf" srcId="{06F3A8EB-98D4-44DA-834F-7728A737D047}" destId="{4280F815-37EB-4A14-AC2E-8DE22321C068}" srcOrd="1" destOrd="0" presId="urn:microsoft.com/office/officeart/2005/8/layout/chevron1"/>
    <dgm:cxn modelId="{A2F46FBC-CD32-42F3-A9B3-65FE60E7AA38}" type="presParOf" srcId="{06F3A8EB-98D4-44DA-834F-7728A737D047}" destId="{19F9C8E5-AB81-487D-BF64-4F41EDEF055D}" srcOrd="2" destOrd="0" presId="urn:microsoft.com/office/officeart/2005/8/layout/chevron1"/>
    <dgm:cxn modelId="{5DE5D6E3-CF76-4C6A-8A4E-EFE087D763CA}" type="presParOf" srcId="{06F3A8EB-98D4-44DA-834F-7728A737D047}" destId="{F4C37E8E-5771-423F-9B92-BDB3913489CF}" srcOrd="3" destOrd="0" presId="urn:microsoft.com/office/officeart/2005/8/layout/chevron1"/>
    <dgm:cxn modelId="{CCE05AB6-AC1B-4B5F-A639-7153B5A9289A}" type="presParOf" srcId="{06F3A8EB-98D4-44DA-834F-7728A737D047}" destId="{84FB3CB1-70A8-4AD6-B09D-FDB81013994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2CD30A-59D3-466A-B5BF-DACC286A753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25CA474-EF0E-4FDB-B70A-91B281B74D8C}">
      <dgm:prSet/>
      <dgm:spPr/>
      <dgm:t>
        <a:bodyPr/>
        <a:lstStyle/>
        <a:p>
          <a:pPr>
            <a:lnSpc>
              <a:spcPct val="100000"/>
            </a:lnSpc>
          </a:pPr>
          <a:r>
            <a:rPr lang="en-US" dirty="0"/>
            <a:t>Cost of replacing valued employee ranges between 100 to 300% annual salary.</a:t>
          </a:r>
        </a:p>
      </dgm:t>
    </dgm:pt>
    <dgm:pt modelId="{20A313D4-83DF-46D9-BFBD-A886ACEA7E23}" type="parTrans" cxnId="{20FB7ACA-EBF0-4A22-818C-8B3FF9C95F00}">
      <dgm:prSet/>
      <dgm:spPr/>
      <dgm:t>
        <a:bodyPr/>
        <a:lstStyle/>
        <a:p>
          <a:endParaRPr lang="en-US"/>
        </a:p>
      </dgm:t>
    </dgm:pt>
    <dgm:pt modelId="{6B60247B-DF85-4384-9916-F3DB80B93884}" type="sibTrans" cxnId="{20FB7ACA-EBF0-4A22-818C-8B3FF9C95F00}">
      <dgm:prSet/>
      <dgm:spPr/>
      <dgm:t>
        <a:bodyPr/>
        <a:lstStyle/>
        <a:p>
          <a:endParaRPr lang="en-US"/>
        </a:p>
      </dgm:t>
    </dgm:pt>
    <dgm:pt modelId="{96FDD44A-48E7-4388-805E-6098F160CB4C}">
      <dgm:prSet/>
      <dgm:spPr/>
      <dgm:t>
        <a:bodyPr/>
        <a:lstStyle/>
        <a:p>
          <a:pPr>
            <a:lnSpc>
              <a:spcPct val="100000"/>
            </a:lnSpc>
          </a:pPr>
          <a:r>
            <a:rPr lang="en-US"/>
            <a:t>To lower attrition the recommendation is to increase wages for new employees.</a:t>
          </a:r>
        </a:p>
      </dgm:t>
    </dgm:pt>
    <dgm:pt modelId="{3219CEFA-8965-4FE6-883E-08E2C6D9E8E3}" type="parTrans" cxnId="{50AF6CDE-2AE2-4D78-8818-4C6D0EFC2A59}">
      <dgm:prSet/>
      <dgm:spPr/>
      <dgm:t>
        <a:bodyPr/>
        <a:lstStyle/>
        <a:p>
          <a:endParaRPr lang="en-US"/>
        </a:p>
      </dgm:t>
    </dgm:pt>
    <dgm:pt modelId="{1179EDE0-309C-46CE-9A2D-7B9BC0E69FBF}" type="sibTrans" cxnId="{50AF6CDE-2AE2-4D78-8818-4C6D0EFC2A59}">
      <dgm:prSet/>
      <dgm:spPr/>
      <dgm:t>
        <a:bodyPr/>
        <a:lstStyle/>
        <a:p>
          <a:endParaRPr lang="en-US"/>
        </a:p>
      </dgm:t>
    </dgm:pt>
    <dgm:pt modelId="{9AFD95DE-1D12-4DBB-9AC5-5772EF7257F3}">
      <dgm:prSet/>
      <dgm:spPr/>
      <dgm:t>
        <a:bodyPr/>
        <a:lstStyle/>
        <a:p>
          <a:pPr>
            <a:lnSpc>
              <a:spcPct val="100000"/>
            </a:lnSpc>
          </a:pPr>
          <a:r>
            <a:rPr lang="en-US"/>
            <a:t>Adjust salaries according to market rate for existing employees. </a:t>
          </a:r>
        </a:p>
      </dgm:t>
    </dgm:pt>
    <dgm:pt modelId="{9DC33910-DD9A-45FD-A289-F2C4984B98AC}" type="parTrans" cxnId="{4DBD902C-1DA7-4BBC-A53C-8BF86D4781C2}">
      <dgm:prSet/>
      <dgm:spPr/>
      <dgm:t>
        <a:bodyPr/>
        <a:lstStyle/>
        <a:p>
          <a:endParaRPr lang="en-US"/>
        </a:p>
      </dgm:t>
    </dgm:pt>
    <dgm:pt modelId="{7F0E80C8-5AB6-4D2F-B437-50F4DA352886}" type="sibTrans" cxnId="{4DBD902C-1DA7-4BBC-A53C-8BF86D4781C2}">
      <dgm:prSet/>
      <dgm:spPr/>
      <dgm:t>
        <a:bodyPr/>
        <a:lstStyle/>
        <a:p>
          <a:endParaRPr lang="en-US"/>
        </a:p>
      </dgm:t>
    </dgm:pt>
    <dgm:pt modelId="{B11306B0-AC7D-41C7-9500-06654B7389B8}">
      <dgm:prSet/>
      <dgm:spPr/>
      <dgm:t>
        <a:bodyPr/>
        <a:lstStyle/>
        <a:p>
          <a:pPr>
            <a:lnSpc>
              <a:spcPct val="100000"/>
            </a:lnSpc>
          </a:pPr>
          <a:r>
            <a:rPr lang="en-US"/>
            <a:t>Proper communication with employee about reasons for not increasing salary.</a:t>
          </a:r>
        </a:p>
      </dgm:t>
    </dgm:pt>
    <dgm:pt modelId="{D9E59DE9-9D9F-4CB9-90A6-C98A6D918DCB}" type="parTrans" cxnId="{8A6DD5B0-2931-4B2E-BC85-C2EA78C32BE0}">
      <dgm:prSet/>
      <dgm:spPr/>
      <dgm:t>
        <a:bodyPr/>
        <a:lstStyle/>
        <a:p>
          <a:endParaRPr lang="en-US"/>
        </a:p>
      </dgm:t>
    </dgm:pt>
    <dgm:pt modelId="{7A0A2E21-AD52-4FBA-ABA9-D92D574E3A81}" type="sibTrans" cxnId="{8A6DD5B0-2931-4B2E-BC85-C2EA78C32BE0}">
      <dgm:prSet/>
      <dgm:spPr/>
      <dgm:t>
        <a:bodyPr/>
        <a:lstStyle/>
        <a:p>
          <a:endParaRPr lang="en-US"/>
        </a:p>
      </dgm:t>
    </dgm:pt>
    <dgm:pt modelId="{58A768EA-3D2D-4AF4-9464-A5BCF027E580}" type="pres">
      <dgm:prSet presAssocID="{802CD30A-59D3-466A-B5BF-DACC286A7537}" presName="root" presStyleCnt="0">
        <dgm:presLayoutVars>
          <dgm:dir/>
          <dgm:resizeHandles val="exact"/>
        </dgm:presLayoutVars>
      </dgm:prSet>
      <dgm:spPr/>
    </dgm:pt>
    <dgm:pt modelId="{832E6D89-FCA1-4F95-92F7-611EC1408D1B}" type="pres">
      <dgm:prSet presAssocID="{525CA474-EF0E-4FDB-B70A-91B281B74D8C}" presName="compNode" presStyleCnt="0"/>
      <dgm:spPr/>
    </dgm:pt>
    <dgm:pt modelId="{639964AA-9E27-4648-BE31-7EA8754E806D}" type="pres">
      <dgm:prSet presAssocID="{525CA474-EF0E-4FDB-B70A-91B281B74D8C}" presName="bgRect" presStyleLbl="bgShp" presStyleIdx="0" presStyleCnt="4"/>
      <dgm:spPr/>
    </dgm:pt>
    <dgm:pt modelId="{A5398FD0-E031-40FB-90D6-833BC3E8DB34}" type="pres">
      <dgm:prSet presAssocID="{525CA474-EF0E-4FDB-B70A-91B281B74D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2022E56-8FB7-4394-9D5E-41B725FA7C3B}" type="pres">
      <dgm:prSet presAssocID="{525CA474-EF0E-4FDB-B70A-91B281B74D8C}" presName="spaceRect" presStyleCnt="0"/>
      <dgm:spPr/>
    </dgm:pt>
    <dgm:pt modelId="{7EAEFCC3-451E-4F10-8747-E0DEEE84301D}" type="pres">
      <dgm:prSet presAssocID="{525CA474-EF0E-4FDB-B70A-91B281B74D8C}" presName="parTx" presStyleLbl="revTx" presStyleIdx="0" presStyleCnt="4">
        <dgm:presLayoutVars>
          <dgm:chMax val="0"/>
          <dgm:chPref val="0"/>
        </dgm:presLayoutVars>
      </dgm:prSet>
      <dgm:spPr/>
    </dgm:pt>
    <dgm:pt modelId="{B0938B6C-2D04-4D36-9FD0-BAACAD746474}" type="pres">
      <dgm:prSet presAssocID="{6B60247B-DF85-4384-9916-F3DB80B93884}" presName="sibTrans" presStyleCnt="0"/>
      <dgm:spPr/>
    </dgm:pt>
    <dgm:pt modelId="{B59AFC55-5BEC-4269-930A-7005857AC522}" type="pres">
      <dgm:prSet presAssocID="{96FDD44A-48E7-4388-805E-6098F160CB4C}" presName="compNode" presStyleCnt="0"/>
      <dgm:spPr/>
    </dgm:pt>
    <dgm:pt modelId="{4D44B398-05C0-4DD1-83AE-F384D0085541}" type="pres">
      <dgm:prSet presAssocID="{96FDD44A-48E7-4388-805E-6098F160CB4C}" presName="bgRect" presStyleLbl="bgShp" presStyleIdx="1" presStyleCnt="4"/>
      <dgm:spPr/>
    </dgm:pt>
    <dgm:pt modelId="{00638BE5-1BE9-42CB-B1AB-942BC46F9B8A}" type="pres">
      <dgm:prSet presAssocID="{96FDD44A-48E7-4388-805E-6098F160CB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E27503E-4DF7-436D-AD1D-9E8044F3878A}" type="pres">
      <dgm:prSet presAssocID="{96FDD44A-48E7-4388-805E-6098F160CB4C}" presName="spaceRect" presStyleCnt="0"/>
      <dgm:spPr/>
    </dgm:pt>
    <dgm:pt modelId="{830C567F-44C5-4F02-8FCA-3A180758EDF6}" type="pres">
      <dgm:prSet presAssocID="{96FDD44A-48E7-4388-805E-6098F160CB4C}" presName="parTx" presStyleLbl="revTx" presStyleIdx="1" presStyleCnt="4">
        <dgm:presLayoutVars>
          <dgm:chMax val="0"/>
          <dgm:chPref val="0"/>
        </dgm:presLayoutVars>
      </dgm:prSet>
      <dgm:spPr/>
    </dgm:pt>
    <dgm:pt modelId="{62AA9C66-D09D-4421-9D3F-E1155B0C8239}" type="pres">
      <dgm:prSet presAssocID="{1179EDE0-309C-46CE-9A2D-7B9BC0E69FBF}" presName="sibTrans" presStyleCnt="0"/>
      <dgm:spPr/>
    </dgm:pt>
    <dgm:pt modelId="{6B49ECA1-1D5E-4459-96D6-CD27A1D78132}" type="pres">
      <dgm:prSet presAssocID="{9AFD95DE-1D12-4DBB-9AC5-5772EF7257F3}" presName="compNode" presStyleCnt="0"/>
      <dgm:spPr/>
    </dgm:pt>
    <dgm:pt modelId="{10535364-C28A-4870-90DF-C6236F389F30}" type="pres">
      <dgm:prSet presAssocID="{9AFD95DE-1D12-4DBB-9AC5-5772EF7257F3}" presName="bgRect" presStyleLbl="bgShp" presStyleIdx="2" presStyleCnt="4"/>
      <dgm:spPr/>
    </dgm:pt>
    <dgm:pt modelId="{68404637-4573-4F5E-B08A-C3C6DEDC72CB}" type="pres">
      <dgm:prSet presAssocID="{9AFD95DE-1D12-4DBB-9AC5-5772EF7257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EEBFE321-2565-410D-B2B6-0DF53FE714FD}" type="pres">
      <dgm:prSet presAssocID="{9AFD95DE-1D12-4DBB-9AC5-5772EF7257F3}" presName="spaceRect" presStyleCnt="0"/>
      <dgm:spPr/>
    </dgm:pt>
    <dgm:pt modelId="{EEEAD6DE-C5CD-47AC-8F7E-7935C4C18960}" type="pres">
      <dgm:prSet presAssocID="{9AFD95DE-1D12-4DBB-9AC5-5772EF7257F3}" presName="parTx" presStyleLbl="revTx" presStyleIdx="2" presStyleCnt="4">
        <dgm:presLayoutVars>
          <dgm:chMax val="0"/>
          <dgm:chPref val="0"/>
        </dgm:presLayoutVars>
      </dgm:prSet>
      <dgm:spPr/>
    </dgm:pt>
    <dgm:pt modelId="{A5FB16E7-C3D0-4543-BC2A-28ACCE546882}" type="pres">
      <dgm:prSet presAssocID="{7F0E80C8-5AB6-4D2F-B437-50F4DA352886}" presName="sibTrans" presStyleCnt="0"/>
      <dgm:spPr/>
    </dgm:pt>
    <dgm:pt modelId="{65E0C4EB-59D5-42B4-AF8E-C65E43F4A4F0}" type="pres">
      <dgm:prSet presAssocID="{B11306B0-AC7D-41C7-9500-06654B7389B8}" presName="compNode" presStyleCnt="0"/>
      <dgm:spPr/>
    </dgm:pt>
    <dgm:pt modelId="{9A5CF138-96B4-4191-BAE9-F9F87212D549}" type="pres">
      <dgm:prSet presAssocID="{B11306B0-AC7D-41C7-9500-06654B7389B8}" presName="bgRect" presStyleLbl="bgShp" presStyleIdx="3" presStyleCnt="4"/>
      <dgm:spPr/>
    </dgm:pt>
    <dgm:pt modelId="{63FE78EE-8F54-45E0-BC59-6C9651E2D0F4}" type="pres">
      <dgm:prSet presAssocID="{B11306B0-AC7D-41C7-9500-06654B7389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432F3EE8-60C2-44A2-9B38-081CABE3D28A}" type="pres">
      <dgm:prSet presAssocID="{B11306B0-AC7D-41C7-9500-06654B7389B8}" presName="spaceRect" presStyleCnt="0"/>
      <dgm:spPr/>
    </dgm:pt>
    <dgm:pt modelId="{CA029D90-9108-41B4-AEDB-C3B5E21FD8C0}" type="pres">
      <dgm:prSet presAssocID="{B11306B0-AC7D-41C7-9500-06654B7389B8}" presName="parTx" presStyleLbl="revTx" presStyleIdx="3" presStyleCnt="4">
        <dgm:presLayoutVars>
          <dgm:chMax val="0"/>
          <dgm:chPref val="0"/>
        </dgm:presLayoutVars>
      </dgm:prSet>
      <dgm:spPr/>
    </dgm:pt>
  </dgm:ptLst>
  <dgm:cxnLst>
    <dgm:cxn modelId="{ACDDB827-0966-4587-9B50-8F14719CFE0D}" type="presOf" srcId="{525CA474-EF0E-4FDB-B70A-91B281B74D8C}" destId="{7EAEFCC3-451E-4F10-8747-E0DEEE84301D}" srcOrd="0" destOrd="0" presId="urn:microsoft.com/office/officeart/2018/2/layout/IconVerticalSolidList"/>
    <dgm:cxn modelId="{4DBD902C-1DA7-4BBC-A53C-8BF86D4781C2}" srcId="{802CD30A-59D3-466A-B5BF-DACC286A7537}" destId="{9AFD95DE-1D12-4DBB-9AC5-5772EF7257F3}" srcOrd="2" destOrd="0" parTransId="{9DC33910-DD9A-45FD-A289-F2C4984B98AC}" sibTransId="{7F0E80C8-5AB6-4D2F-B437-50F4DA352886}"/>
    <dgm:cxn modelId="{8E903338-C645-4E8C-9E62-EC006A5FA672}" type="presOf" srcId="{96FDD44A-48E7-4388-805E-6098F160CB4C}" destId="{830C567F-44C5-4F02-8FCA-3A180758EDF6}" srcOrd="0" destOrd="0" presId="urn:microsoft.com/office/officeart/2018/2/layout/IconVerticalSolidList"/>
    <dgm:cxn modelId="{C6C89D4B-3F70-4718-BED2-E898DA324B79}" type="presOf" srcId="{802CD30A-59D3-466A-B5BF-DACC286A7537}" destId="{58A768EA-3D2D-4AF4-9464-A5BCF027E580}" srcOrd="0" destOrd="0" presId="urn:microsoft.com/office/officeart/2018/2/layout/IconVerticalSolidList"/>
    <dgm:cxn modelId="{DF03BF81-5527-4F27-893E-9BC0E7DA73C4}" type="presOf" srcId="{B11306B0-AC7D-41C7-9500-06654B7389B8}" destId="{CA029D90-9108-41B4-AEDB-C3B5E21FD8C0}" srcOrd="0" destOrd="0" presId="urn:microsoft.com/office/officeart/2018/2/layout/IconVerticalSolidList"/>
    <dgm:cxn modelId="{8A6DD5B0-2931-4B2E-BC85-C2EA78C32BE0}" srcId="{802CD30A-59D3-466A-B5BF-DACC286A7537}" destId="{B11306B0-AC7D-41C7-9500-06654B7389B8}" srcOrd="3" destOrd="0" parTransId="{D9E59DE9-9D9F-4CB9-90A6-C98A6D918DCB}" sibTransId="{7A0A2E21-AD52-4FBA-ABA9-D92D574E3A81}"/>
    <dgm:cxn modelId="{20FB7ACA-EBF0-4A22-818C-8B3FF9C95F00}" srcId="{802CD30A-59D3-466A-B5BF-DACC286A7537}" destId="{525CA474-EF0E-4FDB-B70A-91B281B74D8C}" srcOrd="0" destOrd="0" parTransId="{20A313D4-83DF-46D9-BFBD-A886ACEA7E23}" sibTransId="{6B60247B-DF85-4384-9916-F3DB80B93884}"/>
    <dgm:cxn modelId="{50AF6CDE-2AE2-4D78-8818-4C6D0EFC2A59}" srcId="{802CD30A-59D3-466A-B5BF-DACC286A7537}" destId="{96FDD44A-48E7-4388-805E-6098F160CB4C}" srcOrd="1" destOrd="0" parTransId="{3219CEFA-8965-4FE6-883E-08E2C6D9E8E3}" sibTransId="{1179EDE0-309C-46CE-9A2D-7B9BC0E69FBF}"/>
    <dgm:cxn modelId="{112F2DE6-9EF0-4F73-8E2E-5420A2CC658B}" type="presOf" srcId="{9AFD95DE-1D12-4DBB-9AC5-5772EF7257F3}" destId="{EEEAD6DE-C5CD-47AC-8F7E-7935C4C18960}" srcOrd="0" destOrd="0" presId="urn:microsoft.com/office/officeart/2018/2/layout/IconVerticalSolidList"/>
    <dgm:cxn modelId="{785C5988-D2FB-49AF-971F-AAB0AFFF50BF}" type="presParOf" srcId="{58A768EA-3D2D-4AF4-9464-A5BCF027E580}" destId="{832E6D89-FCA1-4F95-92F7-611EC1408D1B}" srcOrd="0" destOrd="0" presId="urn:microsoft.com/office/officeart/2018/2/layout/IconVerticalSolidList"/>
    <dgm:cxn modelId="{80278024-2101-4107-9BC7-ED78ADE18EC5}" type="presParOf" srcId="{832E6D89-FCA1-4F95-92F7-611EC1408D1B}" destId="{639964AA-9E27-4648-BE31-7EA8754E806D}" srcOrd="0" destOrd="0" presId="urn:microsoft.com/office/officeart/2018/2/layout/IconVerticalSolidList"/>
    <dgm:cxn modelId="{D203DC54-00A3-449F-AD2F-D893C5E0B6F8}" type="presParOf" srcId="{832E6D89-FCA1-4F95-92F7-611EC1408D1B}" destId="{A5398FD0-E031-40FB-90D6-833BC3E8DB34}" srcOrd="1" destOrd="0" presId="urn:microsoft.com/office/officeart/2018/2/layout/IconVerticalSolidList"/>
    <dgm:cxn modelId="{C12A7B15-5C6B-4978-8113-584E4AB59180}" type="presParOf" srcId="{832E6D89-FCA1-4F95-92F7-611EC1408D1B}" destId="{92022E56-8FB7-4394-9D5E-41B725FA7C3B}" srcOrd="2" destOrd="0" presId="urn:microsoft.com/office/officeart/2018/2/layout/IconVerticalSolidList"/>
    <dgm:cxn modelId="{D83B18CE-DF4A-4A57-9638-30C01BD81328}" type="presParOf" srcId="{832E6D89-FCA1-4F95-92F7-611EC1408D1B}" destId="{7EAEFCC3-451E-4F10-8747-E0DEEE84301D}" srcOrd="3" destOrd="0" presId="urn:microsoft.com/office/officeart/2018/2/layout/IconVerticalSolidList"/>
    <dgm:cxn modelId="{B7184ECE-F0D6-4C52-98A5-95A1E05EE289}" type="presParOf" srcId="{58A768EA-3D2D-4AF4-9464-A5BCF027E580}" destId="{B0938B6C-2D04-4D36-9FD0-BAACAD746474}" srcOrd="1" destOrd="0" presId="urn:microsoft.com/office/officeart/2018/2/layout/IconVerticalSolidList"/>
    <dgm:cxn modelId="{8DC7888D-B6B6-44C0-8C94-097FE83CDB87}" type="presParOf" srcId="{58A768EA-3D2D-4AF4-9464-A5BCF027E580}" destId="{B59AFC55-5BEC-4269-930A-7005857AC522}" srcOrd="2" destOrd="0" presId="urn:microsoft.com/office/officeart/2018/2/layout/IconVerticalSolidList"/>
    <dgm:cxn modelId="{CB1C0A82-0153-4A66-B949-FD111FCDF654}" type="presParOf" srcId="{B59AFC55-5BEC-4269-930A-7005857AC522}" destId="{4D44B398-05C0-4DD1-83AE-F384D0085541}" srcOrd="0" destOrd="0" presId="urn:microsoft.com/office/officeart/2018/2/layout/IconVerticalSolidList"/>
    <dgm:cxn modelId="{1D4A17B4-9624-4103-AB66-EF9F89483A70}" type="presParOf" srcId="{B59AFC55-5BEC-4269-930A-7005857AC522}" destId="{00638BE5-1BE9-42CB-B1AB-942BC46F9B8A}" srcOrd="1" destOrd="0" presId="urn:microsoft.com/office/officeart/2018/2/layout/IconVerticalSolidList"/>
    <dgm:cxn modelId="{F8535F48-8C23-445B-9F19-ABEADD933F9A}" type="presParOf" srcId="{B59AFC55-5BEC-4269-930A-7005857AC522}" destId="{BE27503E-4DF7-436D-AD1D-9E8044F3878A}" srcOrd="2" destOrd="0" presId="urn:microsoft.com/office/officeart/2018/2/layout/IconVerticalSolidList"/>
    <dgm:cxn modelId="{695209F3-3D04-4811-B5C6-8D8A908547AE}" type="presParOf" srcId="{B59AFC55-5BEC-4269-930A-7005857AC522}" destId="{830C567F-44C5-4F02-8FCA-3A180758EDF6}" srcOrd="3" destOrd="0" presId="urn:microsoft.com/office/officeart/2018/2/layout/IconVerticalSolidList"/>
    <dgm:cxn modelId="{70249B48-2181-47FC-83F3-BE52ADB47529}" type="presParOf" srcId="{58A768EA-3D2D-4AF4-9464-A5BCF027E580}" destId="{62AA9C66-D09D-4421-9D3F-E1155B0C8239}" srcOrd="3" destOrd="0" presId="urn:microsoft.com/office/officeart/2018/2/layout/IconVerticalSolidList"/>
    <dgm:cxn modelId="{A14D3A82-4A1A-4CC4-8935-FE4A5379D998}" type="presParOf" srcId="{58A768EA-3D2D-4AF4-9464-A5BCF027E580}" destId="{6B49ECA1-1D5E-4459-96D6-CD27A1D78132}" srcOrd="4" destOrd="0" presId="urn:microsoft.com/office/officeart/2018/2/layout/IconVerticalSolidList"/>
    <dgm:cxn modelId="{4899A3A5-FAA5-48FF-8A00-CDC55A09D14A}" type="presParOf" srcId="{6B49ECA1-1D5E-4459-96D6-CD27A1D78132}" destId="{10535364-C28A-4870-90DF-C6236F389F30}" srcOrd="0" destOrd="0" presId="urn:microsoft.com/office/officeart/2018/2/layout/IconVerticalSolidList"/>
    <dgm:cxn modelId="{0CEE9BA3-44B5-4AC6-995A-57E31A18AAD6}" type="presParOf" srcId="{6B49ECA1-1D5E-4459-96D6-CD27A1D78132}" destId="{68404637-4573-4F5E-B08A-C3C6DEDC72CB}" srcOrd="1" destOrd="0" presId="urn:microsoft.com/office/officeart/2018/2/layout/IconVerticalSolidList"/>
    <dgm:cxn modelId="{FCDF21C6-9C97-401A-86A5-8AE9DB7EA88D}" type="presParOf" srcId="{6B49ECA1-1D5E-4459-96D6-CD27A1D78132}" destId="{EEBFE321-2565-410D-B2B6-0DF53FE714FD}" srcOrd="2" destOrd="0" presId="urn:microsoft.com/office/officeart/2018/2/layout/IconVerticalSolidList"/>
    <dgm:cxn modelId="{027E46BD-8AE7-4FC7-95B8-1B38723257F6}" type="presParOf" srcId="{6B49ECA1-1D5E-4459-96D6-CD27A1D78132}" destId="{EEEAD6DE-C5CD-47AC-8F7E-7935C4C18960}" srcOrd="3" destOrd="0" presId="urn:microsoft.com/office/officeart/2018/2/layout/IconVerticalSolidList"/>
    <dgm:cxn modelId="{DE832CA6-4ACE-4CF4-90E8-93DE8CDE45D0}" type="presParOf" srcId="{58A768EA-3D2D-4AF4-9464-A5BCF027E580}" destId="{A5FB16E7-C3D0-4543-BC2A-28ACCE546882}" srcOrd="5" destOrd="0" presId="urn:microsoft.com/office/officeart/2018/2/layout/IconVerticalSolidList"/>
    <dgm:cxn modelId="{7A6D689F-A28F-40E1-8166-A9E67E8DA346}" type="presParOf" srcId="{58A768EA-3D2D-4AF4-9464-A5BCF027E580}" destId="{65E0C4EB-59D5-42B4-AF8E-C65E43F4A4F0}" srcOrd="6" destOrd="0" presId="urn:microsoft.com/office/officeart/2018/2/layout/IconVerticalSolidList"/>
    <dgm:cxn modelId="{4994EF1C-70A1-4FDF-987C-FA5D0EECFA69}" type="presParOf" srcId="{65E0C4EB-59D5-42B4-AF8E-C65E43F4A4F0}" destId="{9A5CF138-96B4-4191-BAE9-F9F87212D549}" srcOrd="0" destOrd="0" presId="urn:microsoft.com/office/officeart/2018/2/layout/IconVerticalSolidList"/>
    <dgm:cxn modelId="{9B985261-14BE-47D0-AD90-C28C1032B6B8}" type="presParOf" srcId="{65E0C4EB-59D5-42B4-AF8E-C65E43F4A4F0}" destId="{63FE78EE-8F54-45E0-BC59-6C9651E2D0F4}" srcOrd="1" destOrd="0" presId="urn:microsoft.com/office/officeart/2018/2/layout/IconVerticalSolidList"/>
    <dgm:cxn modelId="{E764FEF3-5A7A-4E40-86B1-6093EC60FD5A}" type="presParOf" srcId="{65E0C4EB-59D5-42B4-AF8E-C65E43F4A4F0}" destId="{432F3EE8-60C2-44A2-9B38-081CABE3D28A}" srcOrd="2" destOrd="0" presId="urn:microsoft.com/office/officeart/2018/2/layout/IconVerticalSolidList"/>
    <dgm:cxn modelId="{9125330F-F6E0-433B-8518-394285F35C80}" type="presParOf" srcId="{65E0C4EB-59D5-42B4-AF8E-C65E43F4A4F0}" destId="{CA029D90-9108-41B4-AEDB-C3B5E21FD8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C48A3-860A-4E18-8DAA-9CB45F4A45D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0F177A6-A70E-4AB9-A118-BB08880B5D1B}">
      <dgm:prSet/>
      <dgm:spPr/>
      <dgm:t>
        <a:bodyPr/>
        <a:lstStyle/>
        <a:p>
          <a:r>
            <a:rPr lang="en-US"/>
            <a:t>Increase in overtime causes imbalanced work-life balance leading to mental stress and pressure. </a:t>
          </a:r>
        </a:p>
      </dgm:t>
    </dgm:pt>
    <dgm:pt modelId="{720383EB-5829-4EB2-862F-F4A6CD238DA8}" type="parTrans" cxnId="{481439AA-E9E9-4990-AF8E-C20F3C4B6BF9}">
      <dgm:prSet/>
      <dgm:spPr/>
      <dgm:t>
        <a:bodyPr/>
        <a:lstStyle/>
        <a:p>
          <a:endParaRPr lang="en-US"/>
        </a:p>
      </dgm:t>
    </dgm:pt>
    <dgm:pt modelId="{542A6842-CECE-4FF4-93ED-27031692E3E0}" type="sibTrans" cxnId="{481439AA-E9E9-4990-AF8E-C20F3C4B6BF9}">
      <dgm:prSet/>
      <dgm:spPr/>
      <dgm:t>
        <a:bodyPr/>
        <a:lstStyle/>
        <a:p>
          <a:endParaRPr lang="en-US"/>
        </a:p>
      </dgm:t>
    </dgm:pt>
    <dgm:pt modelId="{C293B2A9-D7F2-44D4-AC4A-15D221A1A8CD}">
      <dgm:prSet/>
      <dgm:spPr/>
      <dgm:t>
        <a:bodyPr/>
        <a:lstStyle/>
        <a:p>
          <a:r>
            <a:rPr lang="en-US"/>
            <a:t>Using a scrum pattern can lead to efficient handling of work tasks across teams.</a:t>
          </a:r>
        </a:p>
      </dgm:t>
    </dgm:pt>
    <dgm:pt modelId="{5D5C7529-8960-482A-B501-9F1EFCE2A1E8}" type="parTrans" cxnId="{4979D412-40C3-413F-AC11-9D63C8C47742}">
      <dgm:prSet/>
      <dgm:spPr/>
      <dgm:t>
        <a:bodyPr/>
        <a:lstStyle/>
        <a:p>
          <a:endParaRPr lang="en-US"/>
        </a:p>
      </dgm:t>
    </dgm:pt>
    <dgm:pt modelId="{F1E2C635-B079-4638-9E2B-5830BE7A87BE}" type="sibTrans" cxnId="{4979D412-40C3-413F-AC11-9D63C8C47742}">
      <dgm:prSet/>
      <dgm:spPr/>
      <dgm:t>
        <a:bodyPr/>
        <a:lstStyle/>
        <a:p>
          <a:endParaRPr lang="en-US"/>
        </a:p>
      </dgm:t>
    </dgm:pt>
    <dgm:pt modelId="{40FDA2BD-5FCC-4918-A5E5-2EC0D3147C10}">
      <dgm:prSet/>
      <dgm:spPr/>
      <dgm:t>
        <a:bodyPr/>
        <a:lstStyle/>
        <a:p>
          <a:r>
            <a:rPr lang="en-US"/>
            <a:t>Research backs scrum as an efficient way to reduce overtime with an almost 3-time decrease.</a:t>
          </a:r>
        </a:p>
      </dgm:t>
    </dgm:pt>
    <dgm:pt modelId="{5F30C951-47D3-4653-946E-95C92B2EF1B7}" type="parTrans" cxnId="{CD0945D7-8EAE-48AE-9440-A5E2BB282C97}">
      <dgm:prSet/>
      <dgm:spPr/>
      <dgm:t>
        <a:bodyPr/>
        <a:lstStyle/>
        <a:p>
          <a:endParaRPr lang="en-US"/>
        </a:p>
      </dgm:t>
    </dgm:pt>
    <dgm:pt modelId="{43DF1153-6D52-4768-8519-CCA4A91F317F}" type="sibTrans" cxnId="{CD0945D7-8EAE-48AE-9440-A5E2BB282C97}">
      <dgm:prSet/>
      <dgm:spPr/>
      <dgm:t>
        <a:bodyPr/>
        <a:lstStyle/>
        <a:p>
          <a:endParaRPr lang="en-US"/>
        </a:p>
      </dgm:t>
    </dgm:pt>
    <dgm:pt modelId="{F34538D0-68BA-4B3A-8614-6582FF384165}" type="pres">
      <dgm:prSet presAssocID="{A33C48A3-860A-4E18-8DAA-9CB45F4A45D6}" presName="root" presStyleCnt="0">
        <dgm:presLayoutVars>
          <dgm:dir/>
          <dgm:resizeHandles val="exact"/>
        </dgm:presLayoutVars>
      </dgm:prSet>
      <dgm:spPr/>
    </dgm:pt>
    <dgm:pt modelId="{B3B3ABCD-863D-4439-AA8C-4575D7E41EA4}" type="pres">
      <dgm:prSet presAssocID="{10F177A6-A70E-4AB9-A118-BB08880B5D1B}" presName="compNode" presStyleCnt="0"/>
      <dgm:spPr/>
    </dgm:pt>
    <dgm:pt modelId="{B77A41C6-0368-450B-A5A1-11E09DD086E6}" type="pres">
      <dgm:prSet presAssocID="{10F177A6-A70E-4AB9-A118-BB08880B5D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9B0A3B0-8B9B-4D1F-814F-D1460B5929AD}" type="pres">
      <dgm:prSet presAssocID="{10F177A6-A70E-4AB9-A118-BB08880B5D1B}" presName="spaceRect" presStyleCnt="0"/>
      <dgm:spPr/>
    </dgm:pt>
    <dgm:pt modelId="{A04998B9-1C44-489E-A44C-420E2EF9CBB1}" type="pres">
      <dgm:prSet presAssocID="{10F177A6-A70E-4AB9-A118-BB08880B5D1B}" presName="textRect" presStyleLbl="revTx" presStyleIdx="0" presStyleCnt="3">
        <dgm:presLayoutVars>
          <dgm:chMax val="1"/>
          <dgm:chPref val="1"/>
        </dgm:presLayoutVars>
      </dgm:prSet>
      <dgm:spPr/>
    </dgm:pt>
    <dgm:pt modelId="{3F7AE316-56A7-4218-97F8-5131BA4F25E7}" type="pres">
      <dgm:prSet presAssocID="{542A6842-CECE-4FF4-93ED-27031692E3E0}" presName="sibTrans" presStyleCnt="0"/>
      <dgm:spPr/>
    </dgm:pt>
    <dgm:pt modelId="{AC446FEE-0E19-4585-9E67-1C2346A229CB}" type="pres">
      <dgm:prSet presAssocID="{C293B2A9-D7F2-44D4-AC4A-15D221A1A8CD}" presName="compNode" presStyleCnt="0"/>
      <dgm:spPr/>
    </dgm:pt>
    <dgm:pt modelId="{4282FF4D-4964-4D22-AFE9-97320547165B}" type="pres">
      <dgm:prSet presAssocID="{C293B2A9-D7F2-44D4-AC4A-15D221A1A8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4CF629F9-0320-4C27-9EDA-324FDFAADBE0}" type="pres">
      <dgm:prSet presAssocID="{C293B2A9-D7F2-44D4-AC4A-15D221A1A8CD}" presName="spaceRect" presStyleCnt="0"/>
      <dgm:spPr/>
    </dgm:pt>
    <dgm:pt modelId="{DA1797CD-E66D-4A12-A4D7-B2BB84F3FB28}" type="pres">
      <dgm:prSet presAssocID="{C293B2A9-D7F2-44D4-AC4A-15D221A1A8CD}" presName="textRect" presStyleLbl="revTx" presStyleIdx="1" presStyleCnt="3">
        <dgm:presLayoutVars>
          <dgm:chMax val="1"/>
          <dgm:chPref val="1"/>
        </dgm:presLayoutVars>
      </dgm:prSet>
      <dgm:spPr/>
    </dgm:pt>
    <dgm:pt modelId="{C29F59B9-8E89-4681-BD52-785568A63DD8}" type="pres">
      <dgm:prSet presAssocID="{F1E2C635-B079-4638-9E2B-5830BE7A87BE}" presName="sibTrans" presStyleCnt="0"/>
      <dgm:spPr/>
    </dgm:pt>
    <dgm:pt modelId="{7235C216-FF23-4DCE-96A4-A8DF40B72F25}" type="pres">
      <dgm:prSet presAssocID="{40FDA2BD-5FCC-4918-A5E5-2EC0D3147C10}" presName="compNode" presStyleCnt="0"/>
      <dgm:spPr/>
    </dgm:pt>
    <dgm:pt modelId="{29C03B84-BFCC-496B-829F-9BFA020AD1AC}" type="pres">
      <dgm:prSet presAssocID="{40FDA2BD-5FCC-4918-A5E5-2EC0D3147C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8A73B9AE-3013-46B9-B46E-E846516CE621}" type="pres">
      <dgm:prSet presAssocID="{40FDA2BD-5FCC-4918-A5E5-2EC0D3147C10}" presName="spaceRect" presStyleCnt="0"/>
      <dgm:spPr/>
    </dgm:pt>
    <dgm:pt modelId="{1300B7B3-3790-4979-804F-4E68F4EE7734}" type="pres">
      <dgm:prSet presAssocID="{40FDA2BD-5FCC-4918-A5E5-2EC0D3147C10}" presName="textRect" presStyleLbl="revTx" presStyleIdx="2" presStyleCnt="3">
        <dgm:presLayoutVars>
          <dgm:chMax val="1"/>
          <dgm:chPref val="1"/>
        </dgm:presLayoutVars>
      </dgm:prSet>
      <dgm:spPr/>
    </dgm:pt>
  </dgm:ptLst>
  <dgm:cxnLst>
    <dgm:cxn modelId="{4979D412-40C3-413F-AC11-9D63C8C47742}" srcId="{A33C48A3-860A-4E18-8DAA-9CB45F4A45D6}" destId="{C293B2A9-D7F2-44D4-AC4A-15D221A1A8CD}" srcOrd="1" destOrd="0" parTransId="{5D5C7529-8960-482A-B501-9F1EFCE2A1E8}" sibTransId="{F1E2C635-B079-4638-9E2B-5830BE7A87BE}"/>
    <dgm:cxn modelId="{AAD17D5E-5C3D-48C1-A2DA-CA048AF3FEE7}" type="presOf" srcId="{C293B2A9-D7F2-44D4-AC4A-15D221A1A8CD}" destId="{DA1797CD-E66D-4A12-A4D7-B2BB84F3FB28}" srcOrd="0" destOrd="0" presId="urn:microsoft.com/office/officeart/2018/2/layout/IconLabelList"/>
    <dgm:cxn modelId="{7480DC52-758E-44C4-8B49-215BE74B210B}" type="presOf" srcId="{A33C48A3-860A-4E18-8DAA-9CB45F4A45D6}" destId="{F34538D0-68BA-4B3A-8614-6582FF384165}" srcOrd="0" destOrd="0" presId="urn:microsoft.com/office/officeart/2018/2/layout/IconLabelList"/>
    <dgm:cxn modelId="{481439AA-E9E9-4990-AF8E-C20F3C4B6BF9}" srcId="{A33C48A3-860A-4E18-8DAA-9CB45F4A45D6}" destId="{10F177A6-A70E-4AB9-A118-BB08880B5D1B}" srcOrd="0" destOrd="0" parTransId="{720383EB-5829-4EB2-862F-F4A6CD238DA8}" sibTransId="{542A6842-CECE-4FF4-93ED-27031692E3E0}"/>
    <dgm:cxn modelId="{CD0945D7-8EAE-48AE-9440-A5E2BB282C97}" srcId="{A33C48A3-860A-4E18-8DAA-9CB45F4A45D6}" destId="{40FDA2BD-5FCC-4918-A5E5-2EC0D3147C10}" srcOrd="2" destOrd="0" parTransId="{5F30C951-47D3-4653-946E-95C92B2EF1B7}" sibTransId="{43DF1153-6D52-4768-8519-CCA4A91F317F}"/>
    <dgm:cxn modelId="{4B3CDBEA-1FD6-4FCC-9B07-CA354E3E1AF2}" type="presOf" srcId="{10F177A6-A70E-4AB9-A118-BB08880B5D1B}" destId="{A04998B9-1C44-489E-A44C-420E2EF9CBB1}" srcOrd="0" destOrd="0" presId="urn:microsoft.com/office/officeart/2018/2/layout/IconLabelList"/>
    <dgm:cxn modelId="{A771EFEF-E469-4A4A-A650-A264BEEB5F39}" type="presOf" srcId="{40FDA2BD-5FCC-4918-A5E5-2EC0D3147C10}" destId="{1300B7B3-3790-4979-804F-4E68F4EE7734}" srcOrd="0" destOrd="0" presId="urn:microsoft.com/office/officeart/2018/2/layout/IconLabelList"/>
    <dgm:cxn modelId="{1E70DBC5-223A-42A9-B92C-5C5B17245B2B}" type="presParOf" srcId="{F34538D0-68BA-4B3A-8614-6582FF384165}" destId="{B3B3ABCD-863D-4439-AA8C-4575D7E41EA4}" srcOrd="0" destOrd="0" presId="urn:microsoft.com/office/officeart/2018/2/layout/IconLabelList"/>
    <dgm:cxn modelId="{595CD8B4-FC81-44F6-8521-FDA18B693DB5}" type="presParOf" srcId="{B3B3ABCD-863D-4439-AA8C-4575D7E41EA4}" destId="{B77A41C6-0368-450B-A5A1-11E09DD086E6}" srcOrd="0" destOrd="0" presId="urn:microsoft.com/office/officeart/2018/2/layout/IconLabelList"/>
    <dgm:cxn modelId="{AFA0C42D-0791-4EB2-AB59-4C2CDF0631F1}" type="presParOf" srcId="{B3B3ABCD-863D-4439-AA8C-4575D7E41EA4}" destId="{E9B0A3B0-8B9B-4D1F-814F-D1460B5929AD}" srcOrd="1" destOrd="0" presId="urn:microsoft.com/office/officeart/2018/2/layout/IconLabelList"/>
    <dgm:cxn modelId="{D90877F5-81D0-410C-8598-3191034F6155}" type="presParOf" srcId="{B3B3ABCD-863D-4439-AA8C-4575D7E41EA4}" destId="{A04998B9-1C44-489E-A44C-420E2EF9CBB1}" srcOrd="2" destOrd="0" presId="urn:microsoft.com/office/officeart/2018/2/layout/IconLabelList"/>
    <dgm:cxn modelId="{C784848F-F510-4D10-9376-2F741F8EC1A8}" type="presParOf" srcId="{F34538D0-68BA-4B3A-8614-6582FF384165}" destId="{3F7AE316-56A7-4218-97F8-5131BA4F25E7}" srcOrd="1" destOrd="0" presId="urn:microsoft.com/office/officeart/2018/2/layout/IconLabelList"/>
    <dgm:cxn modelId="{98C2DF01-842F-4B97-9471-44310A005315}" type="presParOf" srcId="{F34538D0-68BA-4B3A-8614-6582FF384165}" destId="{AC446FEE-0E19-4585-9E67-1C2346A229CB}" srcOrd="2" destOrd="0" presId="urn:microsoft.com/office/officeart/2018/2/layout/IconLabelList"/>
    <dgm:cxn modelId="{2654302E-E6F5-4820-920A-FA9D76906ED7}" type="presParOf" srcId="{AC446FEE-0E19-4585-9E67-1C2346A229CB}" destId="{4282FF4D-4964-4D22-AFE9-97320547165B}" srcOrd="0" destOrd="0" presId="urn:microsoft.com/office/officeart/2018/2/layout/IconLabelList"/>
    <dgm:cxn modelId="{30A4DDB0-CB7A-44F6-B6E6-D3F3131B3561}" type="presParOf" srcId="{AC446FEE-0E19-4585-9E67-1C2346A229CB}" destId="{4CF629F9-0320-4C27-9EDA-324FDFAADBE0}" srcOrd="1" destOrd="0" presId="urn:microsoft.com/office/officeart/2018/2/layout/IconLabelList"/>
    <dgm:cxn modelId="{E05924AD-845E-4260-8C3F-29596CAB2A13}" type="presParOf" srcId="{AC446FEE-0E19-4585-9E67-1C2346A229CB}" destId="{DA1797CD-E66D-4A12-A4D7-B2BB84F3FB28}" srcOrd="2" destOrd="0" presId="urn:microsoft.com/office/officeart/2018/2/layout/IconLabelList"/>
    <dgm:cxn modelId="{00E93F9A-75F4-49E4-A532-4C2909AF26E3}" type="presParOf" srcId="{F34538D0-68BA-4B3A-8614-6582FF384165}" destId="{C29F59B9-8E89-4681-BD52-785568A63DD8}" srcOrd="3" destOrd="0" presId="urn:microsoft.com/office/officeart/2018/2/layout/IconLabelList"/>
    <dgm:cxn modelId="{53ECAF86-BF20-4C67-8605-3234C5D3C5DC}" type="presParOf" srcId="{F34538D0-68BA-4B3A-8614-6582FF384165}" destId="{7235C216-FF23-4DCE-96A4-A8DF40B72F25}" srcOrd="4" destOrd="0" presId="urn:microsoft.com/office/officeart/2018/2/layout/IconLabelList"/>
    <dgm:cxn modelId="{B359D5B5-299F-433B-9A74-4346D45F4611}" type="presParOf" srcId="{7235C216-FF23-4DCE-96A4-A8DF40B72F25}" destId="{29C03B84-BFCC-496B-829F-9BFA020AD1AC}" srcOrd="0" destOrd="0" presId="urn:microsoft.com/office/officeart/2018/2/layout/IconLabelList"/>
    <dgm:cxn modelId="{BA7082B7-3E37-4025-8239-2E5E5F016D1B}" type="presParOf" srcId="{7235C216-FF23-4DCE-96A4-A8DF40B72F25}" destId="{8A73B9AE-3013-46B9-B46E-E846516CE621}" srcOrd="1" destOrd="0" presId="urn:microsoft.com/office/officeart/2018/2/layout/IconLabelList"/>
    <dgm:cxn modelId="{649DC4F9-3EC0-4273-BB2F-3E1CE26764B4}" type="presParOf" srcId="{7235C216-FF23-4DCE-96A4-A8DF40B72F25}" destId="{1300B7B3-3790-4979-804F-4E68F4EE77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2C8A8B-765C-4FAD-BFD9-78D27737F1B6}" type="doc">
      <dgm:prSet loTypeId="urn:microsoft.com/office/officeart/2016/7/layout/LinearBlockProcessNumbered" loCatId="process" qsTypeId="urn:microsoft.com/office/officeart/2005/8/quickstyle/simple4" qsCatId="simple" csTypeId="urn:microsoft.com/office/officeart/2005/8/colors/accent2_2" csCatId="accent2" phldr="1"/>
      <dgm:spPr/>
      <dgm:t>
        <a:bodyPr/>
        <a:lstStyle/>
        <a:p>
          <a:endParaRPr lang="en-US"/>
        </a:p>
      </dgm:t>
    </dgm:pt>
    <dgm:pt modelId="{BD427D19-333A-4B84-B419-833AF427F39F}">
      <dgm:prSet/>
      <dgm:spPr/>
      <dgm:t>
        <a:bodyPr/>
        <a:lstStyle/>
        <a:p>
          <a:r>
            <a:rPr lang="en-US"/>
            <a:t>Offering  a Stock Options can reduce Attrition by 2%.</a:t>
          </a:r>
        </a:p>
      </dgm:t>
    </dgm:pt>
    <dgm:pt modelId="{26EA3302-36B2-4568-A477-12C759B710DE}" type="parTrans" cxnId="{C4EDFC65-A65C-497B-B1D4-ECED688C6DB3}">
      <dgm:prSet/>
      <dgm:spPr/>
      <dgm:t>
        <a:bodyPr/>
        <a:lstStyle/>
        <a:p>
          <a:endParaRPr lang="en-US"/>
        </a:p>
      </dgm:t>
    </dgm:pt>
    <dgm:pt modelId="{D288E908-9EFB-4E26-BB8A-4B6DC10E97EF}" type="sibTrans" cxnId="{C4EDFC65-A65C-497B-B1D4-ECED688C6DB3}">
      <dgm:prSet phldrT="01"/>
      <dgm:spPr/>
      <dgm:t>
        <a:bodyPr/>
        <a:lstStyle/>
        <a:p>
          <a:r>
            <a:rPr lang="en-US"/>
            <a:t>01</a:t>
          </a:r>
        </a:p>
      </dgm:t>
    </dgm:pt>
    <dgm:pt modelId="{8F093E5A-1FF4-4074-9BC9-C869E1E474F6}">
      <dgm:prSet/>
      <dgm:spPr/>
      <dgm:t>
        <a:bodyPr/>
        <a:lstStyle/>
        <a:p>
          <a:r>
            <a:rPr lang="en-US"/>
            <a:t>Higher job satisfaction via job involvement and training led to lower Attrition.</a:t>
          </a:r>
        </a:p>
      </dgm:t>
    </dgm:pt>
    <dgm:pt modelId="{2AE70C9B-967B-42C5-B868-2DCA3BAEEB58}" type="parTrans" cxnId="{2AD77205-9A85-4194-8EF4-243C4A09D835}">
      <dgm:prSet/>
      <dgm:spPr/>
      <dgm:t>
        <a:bodyPr/>
        <a:lstStyle/>
        <a:p>
          <a:endParaRPr lang="en-US"/>
        </a:p>
      </dgm:t>
    </dgm:pt>
    <dgm:pt modelId="{0D038268-A9C1-4EFA-AA97-619AA2AAE08B}" type="sibTrans" cxnId="{2AD77205-9A85-4194-8EF4-243C4A09D835}">
      <dgm:prSet phldrT="02"/>
      <dgm:spPr/>
      <dgm:t>
        <a:bodyPr/>
        <a:lstStyle/>
        <a:p>
          <a:r>
            <a:rPr lang="en-US"/>
            <a:t>02</a:t>
          </a:r>
        </a:p>
      </dgm:t>
    </dgm:pt>
    <dgm:pt modelId="{13004F17-59FC-4EBC-8CE3-934AA470FF21}">
      <dgm:prSet/>
      <dgm:spPr/>
      <dgm:t>
        <a:bodyPr/>
        <a:lstStyle/>
        <a:p>
          <a:r>
            <a:rPr lang="en-US"/>
            <a:t>Training in current technologies improved confidence in employees.</a:t>
          </a:r>
        </a:p>
      </dgm:t>
    </dgm:pt>
    <dgm:pt modelId="{95BDABCC-2AB9-4C97-95C3-CA9F533F6866}" type="parTrans" cxnId="{993CCEF4-6391-453A-BF88-2507C249B55D}">
      <dgm:prSet/>
      <dgm:spPr/>
      <dgm:t>
        <a:bodyPr/>
        <a:lstStyle/>
        <a:p>
          <a:endParaRPr lang="en-US"/>
        </a:p>
      </dgm:t>
    </dgm:pt>
    <dgm:pt modelId="{9C6E2022-6A0E-4ED0-BB84-3AA1C990F45E}" type="sibTrans" cxnId="{993CCEF4-6391-453A-BF88-2507C249B55D}">
      <dgm:prSet phldrT="03"/>
      <dgm:spPr/>
      <dgm:t>
        <a:bodyPr/>
        <a:lstStyle/>
        <a:p>
          <a:r>
            <a:rPr lang="en-US"/>
            <a:t>03</a:t>
          </a:r>
        </a:p>
      </dgm:t>
    </dgm:pt>
    <dgm:pt modelId="{6F6D8CC8-E23E-45F4-AD51-BA7CC3E97D74}" type="pres">
      <dgm:prSet presAssocID="{862C8A8B-765C-4FAD-BFD9-78D27737F1B6}" presName="Name0" presStyleCnt="0">
        <dgm:presLayoutVars>
          <dgm:animLvl val="lvl"/>
          <dgm:resizeHandles val="exact"/>
        </dgm:presLayoutVars>
      </dgm:prSet>
      <dgm:spPr/>
    </dgm:pt>
    <dgm:pt modelId="{310B6057-460F-4EED-8C58-822B30B0154D}" type="pres">
      <dgm:prSet presAssocID="{BD427D19-333A-4B84-B419-833AF427F39F}" presName="compositeNode" presStyleCnt="0">
        <dgm:presLayoutVars>
          <dgm:bulletEnabled val="1"/>
        </dgm:presLayoutVars>
      </dgm:prSet>
      <dgm:spPr/>
    </dgm:pt>
    <dgm:pt modelId="{65D164D4-B803-4B91-A1C7-DFFF22D0C101}" type="pres">
      <dgm:prSet presAssocID="{BD427D19-333A-4B84-B419-833AF427F39F}" presName="bgRect" presStyleLbl="alignNode1" presStyleIdx="0" presStyleCnt="3"/>
      <dgm:spPr/>
    </dgm:pt>
    <dgm:pt modelId="{BD830372-794D-4E5E-A5F0-588AA66E7479}" type="pres">
      <dgm:prSet presAssocID="{D288E908-9EFB-4E26-BB8A-4B6DC10E97EF}" presName="sibTransNodeRect" presStyleLbl="alignNode1" presStyleIdx="0" presStyleCnt="3">
        <dgm:presLayoutVars>
          <dgm:chMax val="0"/>
          <dgm:bulletEnabled val="1"/>
        </dgm:presLayoutVars>
      </dgm:prSet>
      <dgm:spPr/>
    </dgm:pt>
    <dgm:pt modelId="{F396687C-C27E-4A6F-8184-7EA48EDEDB86}" type="pres">
      <dgm:prSet presAssocID="{BD427D19-333A-4B84-B419-833AF427F39F}" presName="nodeRect" presStyleLbl="alignNode1" presStyleIdx="0" presStyleCnt="3">
        <dgm:presLayoutVars>
          <dgm:bulletEnabled val="1"/>
        </dgm:presLayoutVars>
      </dgm:prSet>
      <dgm:spPr/>
    </dgm:pt>
    <dgm:pt modelId="{0566728C-6F92-40FC-822E-7883916D6D1B}" type="pres">
      <dgm:prSet presAssocID="{D288E908-9EFB-4E26-BB8A-4B6DC10E97EF}" presName="sibTrans" presStyleCnt="0"/>
      <dgm:spPr/>
    </dgm:pt>
    <dgm:pt modelId="{B52B5538-4A24-4928-B502-14274001B48F}" type="pres">
      <dgm:prSet presAssocID="{8F093E5A-1FF4-4074-9BC9-C869E1E474F6}" presName="compositeNode" presStyleCnt="0">
        <dgm:presLayoutVars>
          <dgm:bulletEnabled val="1"/>
        </dgm:presLayoutVars>
      </dgm:prSet>
      <dgm:spPr/>
    </dgm:pt>
    <dgm:pt modelId="{03581AE8-D8FE-4993-8A9F-E1D65A40D36A}" type="pres">
      <dgm:prSet presAssocID="{8F093E5A-1FF4-4074-9BC9-C869E1E474F6}" presName="bgRect" presStyleLbl="alignNode1" presStyleIdx="1" presStyleCnt="3"/>
      <dgm:spPr/>
    </dgm:pt>
    <dgm:pt modelId="{27346E2A-429A-42C0-B2CC-D08E739D0792}" type="pres">
      <dgm:prSet presAssocID="{0D038268-A9C1-4EFA-AA97-619AA2AAE08B}" presName="sibTransNodeRect" presStyleLbl="alignNode1" presStyleIdx="1" presStyleCnt="3">
        <dgm:presLayoutVars>
          <dgm:chMax val="0"/>
          <dgm:bulletEnabled val="1"/>
        </dgm:presLayoutVars>
      </dgm:prSet>
      <dgm:spPr/>
    </dgm:pt>
    <dgm:pt modelId="{8B7D97CB-ABD1-4478-A6B9-E5FDCB573CE1}" type="pres">
      <dgm:prSet presAssocID="{8F093E5A-1FF4-4074-9BC9-C869E1E474F6}" presName="nodeRect" presStyleLbl="alignNode1" presStyleIdx="1" presStyleCnt="3">
        <dgm:presLayoutVars>
          <dgm:bulletEnabled val="1"/>
        </dgm:presLayoutVars>
      </dgm:prSet>
      <dgm:spPr/>
    </dgm:pt>
    <dgm:pt modelId="{74CC21F3-EF1C-4B66-A66E-7ADF676DB40F}" type="pres">
      <dgm:prSet presAssocID="{0D038268-A9C1-4EFA-AA97-619AA2AAE08B}" presName="sibTrans" presStyleCnt="0"/>
      <dgm:spPr/>
    </dgm:pt>
    <dgm:pt modelId="{C8A2859C-6FCC-4A2D-B136-E4BF9C8195C4}" type="pres">
      <dgm:prSet presAssocID="{13004F17-59FC-4EBC-8CE3-934AA470FF21}" presName="compositeNode" presStyleCnt="0">
        <dgm:presLayoutVars>
          <dgm:bulletEnabled val="1"/>
        </dgm:presLayoutVars>
      </dgm:prSet>
      <dgm:spPr/>
    </dgm:pt>
    <dgm:pt modelId="{084A7020-3C4B-43C3-9E37-0B151E3565AA}" type="pres">
      <dgm:prSet presAssocID="{13004F17-59FC-4EBC-8CE3-934AA470FF21}" presName="bgRect" presStyleLbl="alignNode1" presStyleIdx="2" presStyleCnt="3"/>
      <dgm:spPr/>
    </dgm:pt>
    <dgm:pt modelId="{DAED63FF-51F5-4D42-90CF-390F2BE550D6}" type="pres">
      <dgm:prSet presAssocID="{9C6E2022-6A0E-4ED0-BB84-3AA1C990F45E}" presName="sibTransNodeRect" presStyleLbl="alignNode1" presStyleIdx="2" presStyleCnt="3">
        <dgm:presLayoutVars>
          <dgm:chMax val="0"/>
          <dgm:bulletEnabled val="1"/>
        </dgm:presLayoutVars>
      </dgm:prSet>
      <dgm:spPr/>
    </dgm:pt>
    <dgm:pt modelId="{3174BA58-5E72-4551-9707-2CF03CF380BC}" type="pres">
      <dgm:prSet presAssocID="{13004F17-59FC-4EBC-8CE3-934AA470FF21}" presName="nodeRect" presStyleLbl="alignNode1" presStyleIdx="2" presStyleCnt="3">
        <dgm:presLayoutVars>
          <dgm:bulletEnabled val="1"/>
        </dgm:presLayoutVars>
      </dgm:prSet>
      <dgm:spPr/>
    </dgm:pt>
  </dgm:ptLst>
  <dgm:cxnLst>
    <dgm:cxn modelId="{2AD77205-9A85-4194-8EF4-243C4A09D835}" srcId="{862C8A8B-765C-4FAD-BFD9-78D27737F1B6}" destId="{8F093E5A-1FF4-4074-9BC9-C869E1E474F6}" srcOrd="1" destOrd="0" parTransId="{2AE70C9B-967B-42C5-B868-2DCA3BAEEB58}" sibTransId="{0D038268-A9C1-4EFA-AA97-619AA2AAE08B}"/>
    <dgm:cxn modelId="{A820C319-0ABB-48D7-90D1-06372E67402D}" type="presOf" srcId="{8F093E5A-1FF4-4074-9BC9-C869E1E474F6}" destId="{8B7D97CB-ABD1-4478-A6B9-E5FDCB573CE1}" srcOrd="1" destOrd="0" presId="urn:microsoft.com/office/officeart/2016/7/layout/LinearBlockProcessNumbered"/>
    <dgm:cxn modelId="{7634142A-8047-443B-8360-9098AEE8B96A}" type="presOf" srcId="{0D038268-A9C1-4EFA-AA97-619AA2AAE08B}" destId="{27346E2A-429A-42C0-B2CC-D08E739D0792}" srcOrd="0" destOrd="0" presId="urn:microsoft.com/office/officeart/2016/7/layout/LinearBlockProcessNumbered"/>
    <dgm:cxn modelId="{C4EDFC65-A65C-497B-B1D4-ECED688C6DB3}" srcId="{862C8A8B-765C-4FAD-BFD9-78D27737F1B6}" destId="{BD427D19-333A-4B84-B419-833AF427F39F}" srcOrd="0" destOrd="0" parTransId="{26EA3302-36B2-4568-A477-12C759B710DE}" sibTransId="{D288E908-9EFB-4E26-BB8A-4B6DC10E97EF}"/>
    <dgm:cxn modelId="{8EFE9458-0E74-4907-9941-3CE364095B0E}" type="presOf" srcId="{8F093E5A-1FF4-4074-9BC9-C869E1E474F6}" destId="{03581AE8-D8FE-4993-8A9F-E1D65A40D36A}" srcOrd="0" destOrd="0" presId="urn:microsoft.com/office/officeart/2016/7/layout/LinearBlockProcessNumbered"/>
    <dgm:cxn modelId="{B837EFB3-8661-4141-84F9-4142681D8A07}" type="presOf" srcId="{D288E908-9EFB-4E26-BB8A-4B6DC10E97EF}" destId="{BD830372-794D-4E5E-A5F0-588AA66E7479}" srcOrd="0" destOrd="0" presId="urn:microsoft.com/office/officeart/2016/7/layout/LinearBlockProcessNumbered"/>
    <dgm:cxn modelId="{5F7A53CB-9B7E-45D2-8B05-194E8A96E97E}" type="presOf" srcId="{9C6E2022-6A0E-4ED0-BB84-3AA1C990F45E}" destId="{DAED63FF-51F5-4D42-90CF-390F2BE550D6}" srcOrd="0" destOrd="0" presId="urn:microsoft.com/office/officeart/2016/7/layout/LinearBlockProcessNumbered"/>
    <dgm:cxn modelId="{08A78CDD-9F33-4BC7-BB4B-46EC3854A79A}" type="presOf" srcId="{13004F17-59FC-4EBC-8CE3-934AA470FF21}" destId="{084A7020-3C4B-43C3-9E37-0B151E3565AA}" srcOrd="0" destOrd="0" presId="urn:microsoft.com/office/officeart/2016/7/layout/LinearBlockProcessNumbered"/>
    <dgm:cxn modelId="{C4E053E0-9AAD-4D6C-A9AC-76A263E06D1E}" type="presOf" srcId="{BD427D19-333A-4B84-B419-833AF427F39F}" destId="{F396687C-C27E-4A6F-8184-7EA48EDEDB86}" srcOrd="1" destOrd="0" presId="urn:microsoft.com/office/officeart/2016/7/layout/LinearBlockProcessNumbered"/>
    <dgm:cxn modelId="{ADEDD8EB-ED0D-406D-A70E-192706CD1599}" type="presOf" srcId="{BD427D19-333A-4B84-B419-833AF427F39F}" destId="{65D164D4-B803-4B91-A1C7-DFFF22D0C101}" srcOrd="0" destOrd="0" presId="urn:microsoft.com/office/officeart/2016/7/layout/LinearBlockProcessNumbered"/>
    <dgm:cxn modelId="{804227F1-CA93-440A-AE7A-C2EC0DA1828E}" type="presOf" srcId="{862C8A8B-765C-4FAD-BFD9-78D27737F1B6}" destId="{6F6D8CC8-E23E-45F4-AD51-BA7CC3E97D74}" srcOrd="0" destOrd="0" presId="urn:microsoft.com/office/officeart/2016/7/layout/LinearBlockProcessNumbered"/>
    <dgm:cxn modelId="{993CCEF4-6391-453A-BF88-2507C249B55D}" srcId="{862C8A8B-765C-4FAD-BFD9-78D27737F1B6}" destId="{13004F17-59FC-4EBC-8CE3-934AA470FF21}" srcOrd="2" destOrd="0" parTransId="{95BDABCC-2AB9-4C97-95C3-CA9F533F6866}" sibTransId="{9C6E2022-6A0E-4ED0-BB84-3AA1C990F45E}"/>
    <dgm:cxn modelId="{EE73C7F6-7F90-483F-9857-4179BB315D18}" type="presOf" srcId="{13004F17-59FC-4EBC-8CE3-934AA470FF21}" destId="{3174BA58-5E72-4551-9707-2CF03CF380BC}" srcOrd="1" destOrd="0" presId="urn:microsoft.com/office/officeart/2016/7/layout/LinearBlockProcessNumbered"/>
    <dgm:cxn modelId="{283B3D3A-EAE1-4581-A53E-5FDFDCEAD9AD}" type="presParOf" srcId="{6F6D8CC8-E23E-45F4-AD51-BA7CC3E97D74}" destId="{310B6057-460F-4EED-8C58-822B30B0154D}" srcOrd="0" destOrd="0" presId="urn:microsoft.com/office/officeart/2016/7/layout/LinearBlockProcessNumbered"/>
    <dgm:cxn modelId="{FAE4624B-D22D-4FDB-A624-4A97AC7AD943}" type="presParOf" srcId="{310B6057-460F-4EED-8C58-822B30B0154D}" destId="{65D164D4-B803-4B91-A1C7-DFFF22D0C101}" srcOrd="0" destOrd="0" presId="urn:microsoft.com/office/officeart/2016/7/layout/LinearBlockProcessNumbered"/>
    <dgm:cxn modelId="{B7901BAC-1FDD-43C9-9900-3457D1A7C7E5}" type="presParOf" srcId="{310B6057-460F-4EED-8C58-822B30B0154D}" destId="{BD830372-794D-4E5E-A5F0-588AA66E7479}" srcOrd="1" destOrd="0" presId="urn:microsoft.com/office/officeart/2016/7/layout/LinearBlockProcessNumbered"/>
    <dgm:cxn modelId="{88720CF8-061D-4256-A731-792D23AB7B24}" type="presParOf" srcId="{310B6057-460F-4EED-8C58-822B30B0154D}" destId="{F396687C-C27E-4A6F-8184-7EA48EDEDB86}" srcOrd="2" destOrd="0" presId="urn:microsoft.com/office/officeart/2016/7/layout/LinearBlockProcessNumbered"/>
    <dgm:cxn modelId="{88EE1DB2-87C3-4324-B1DF-AC3E99D0EEBD}" type="presParOf" srcId="{6F6D8CC8-E23E-45F4-AD51-BA7CC3E97D74}" destId="{0566728C-6F92-40FC-822E-7883916D6D1B}" srcOrd="1" destOrd="0" presId="urn:microsoft.com/office/officeart/2016/7/layout/LinearBlockProcessNumbered"/>
    <dgm:cxn modelId="{AA54322C-7DBD-406F-94F5-5C78365D0C55}" type="presParOf" srcId="{6F6D8CC8-E23E-45F4-AD51-BA7CC3E97D74}" destId="{B52B5538-4A24-4928-B502-14274001B48F}" srcOrd="2" destOrd="0" presId="urn:microsoft.com/office/officeart/2016/7/layout/LinearBlockProcessNumbered"/>
    <dgm:cxn modelId="{B1821E7D-8682-4BC8-9351-78FA7482211B}" type="presParOf" srcId="{B52B5538-4A24-4928-B502-14274001B48F}" destId="{03581AE8-D8FE-4993-8A9F-E1D65A40D36A}" srcOrd="0" destOrd="0" presId="urn:microsoft.com/office/officeart/2016/7/layout/LinearBlockProcessNumbered"/>
    <dgm:cxn modelId="{F2D8EDF7-9941-46C6-A678-1E9A4246D8CE}" type="presParOf" srcId="{B52B5538-4A24-4928-B502-14274001B48F}" destId="{27346E2A-429A-42C0-B2CC-D08E739D0792}" srcOrd="1" destOrd="0" presId="urn:microsoft.com/office/officeart/2016/7/layout/LinearBlockProcessNumbered"/>
    <dgm:cxn modelId="{2B833669-BA20-479D-82A8-AD47C0458A5D}" type="presParOf" srcId="{B52B5538-4A24-4928-B502-14274001B48F}" destId="{8B7D97CB-ABD1-4478-A6B9-E5FDCB573CE1}" srcOrd="2" destOrd="0" presId="urn:microsoft.com/office/officeart/2016/7/layout/LinearBlockProcessNumbered"/>
    <dgm:cxn modelId="{314A3E40-9F5E-4669-8523-3E32BEDC1F1F}" type="presParOf" srcId="{6F6D8CC8-E23E-45F4-AD51-BA7CC3E97D74}" destId="{74CC21F3-EF1C-4B66-A66E-7ADF676DB40F}" srcOrd="3" destOrd="0" presId="urn:microsoft.com/office/officeart/2016/7/layout/LinearBlockProcessNumbered"/>
    <dgm:cxn modelId="{905D12F8-0B64-49E4-B197-7B702A8DFD5A}" type="presParOf" srcId="{6F6D8CC8-E23E-45F4-AD51-BA7CC3E97D74}" destId="{C8A2859C-6FCC-4A2D-B136-E4BF9C8195C4}" srcOrd="4" destOrd="0" presId="urn:microsoft.com/office/officeart/2016/7/layout/LinearBlockProcessNumbered"/>
    <dgm:cxn modelId="{9A774E6B-4548-4C91-A6A8-4D425D4EE064}" type="presParOf" srcId="{C8A2859C-6FCC-4A2D-B136-E4BF9C8195C4}" destId="{084A7020-3C4B-43C3-9E37-0B151E3565AA}" srcOrd="0" destOrd="0" presId="urn:microsoft.com/office/officeart/2016/7/layout/LinearBlockProcessNumbered"/>
    <dgm:cxn modelId="{5484549E-6B40-44C4-91DC-2CBC9AF7D8B1}" type="presParOf" srcId="{C8A2859C-6FCC-4A2D-B136-E4BF9C8195C4}" destId="{DAED63FF-51F5-4D42-90CF-390F2BE550D6}" srcOrd="1" destOrd="0" presId="urn:microsoft.com/office/officeart/2016/7/layout/LinearBlockProcessNumbered"/>
    <dgm:cxn modelId="{54B103CA-3592-431C-AF76-B0CF47AAF8D8}" type="presParOf" srcId="{C8A2859C-6FCC-4A2D-B136-E4BF9C8195C4}" destId="{3174BA58-5E72-4551-9707-2CF03CF380B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0397F-BF96-471A-8500-FF0B5ABC3F2F}">
      <dsp:nvSpPr>
        <dsp:cNvPr id="0" name=""/>
        <dsp:cNvSpPr/>
      </dsp:nvSpPr>
      <dsp:spPr>
        <a:xfrm>
          <a:off x="2995" y="1327208"/>
          <a:ext cx="3649377" cy="1459750"/>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marL="0" lvl="0" indent="0" algn="ctr" defTabSz="2089150">
            <a:lnSpc>
              <a:spcPct val="90000"/>
            </a:lnSpc>
            <a:spcBef>
              <a:spcPct val="0"/>
            </a:spcBef>
            <a:spcAft>
              <a:spcPct val="35000"/>
            </a:spcAft>
            <a:buNone/>
          </a:pPr>
          <a:r>
            <a:rPr lang="en-US" sz="4700" kern="1200" dirty="0"/>
            <a:t>6 months</a:t>
          </a:r>
        </a:p>
      </dsp:txBody>
      <dsp:txXfrm>
        <a:off x="732870" y="1327208"/>
        <a:ext cx="2189627" cy="1459750"/>
      </dsp:txXfrm>
    </dsp:sp>
    <dsp:sp modelId="{19F9C8E5-AB81-487D-BF64-4F41EDEF055D}">
      <dsp:nvSpPr>
        <dsp:cNvPr id="0" name=""/>
        <dsp:cNvSpPr/>
      </dsp:nvSpPr>
      <dsp:spPr>
        <a:xfrm>
          <a:off x="3287434" y="1327208"/>
          <a:ext cx="3649377" cy="1459750"/>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marL="0" lvl="0" indent="0" algn="ctr" defTabSz="2089150">
            <a:lnSpc>
              <a:spcPct val="90000"/>
            </a:lnSpc>
            <a:spcBef>
              <a:spcPct val="0"/>
            </a:spcBef>
            <a:spcAft>
              <a:spcPct val="35000"/>
            </a:spcAft>
            <a:buNone/>
          </a:pPr>
          <a:r>
            <a:rPr lang="en-US" sz="4700" kern="1200" dirty="0"/>
            <a:t>1 year</a:t>
          </a:r>
        </a:p>
      </dsp:txBody>
      <dsp:txXfrm>
        <a:off x="4017309" y="1327208"/>
        <a:ext cx="2189627" cy="1459750"/>
      </dsp:txXfrm>
    </dsp:sp>
    <dsp:sp modelId="{84FB3CB1-70A8-4AD6-B09D-FDB810139940}">
      <dsp:nvSpPr>
        <dsp:cNvPr id="0" name=""/>
        <dsp:cNvSpPr/>
      </dsp:nvSpPr>
      <dsp:spPr>
        <a:xfrm>
          <a:off x="6571874" y="1327208"/>
          <a:ext cx="3649377" cy="1459750"/>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marL="0" lvl="0" indent="0" algn="ctr" defTabSz="2089150">
            <a:lnSpc>
              <a:spcPct val="90000"/>
            </a:lnSpc>
            <a:spcBef>
              <a:spcPct val="0"/>
            </a:spcBef>
            <a:spcAft>
              <a:spcPct val="35000"/>
            </a:spcAft>
            <a:buNone/>
          </a:pPr>
          <a:r>
            <a:rPr lang="en-US" sz="4700" kern="1200" dirty="0"/>
            <a:t>5 years</a:t>
          </a:r>
        </a:p>
      </dsp:txBody>
      <dsp:txXfrm>
        <a:off x="7301749" y="1327208"/>
        <a:ext cx="2189627" cy="1459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964AA-9E27-4648-BE31-7EA8754E806D}">
      <dsp:nvSpPr>
        <dsp:cNvPr id="0" name=""/>
        <dsp:cNvSpPr/>
      </dsp:nvSpPr>
      <dsp:spPr>
        <a:xfrm>
          <a:off x="0" y="1533"/>
          <a:ext cx="10515600" cy="7773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98FD0-E031-40FB-90D6-833BC3E8DB34}">
      <dsp:nvSpPr>
        <dsp:cNvPr id="0" name=""/>
        <dsp:cNvSpPr/>
      </dsp:nvSpPr>
      <dsp:spPr>
        <a:xfrm>
          <a:off x="235139" y="176430"/>
          <a:ext cx="427526" cy="427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AEFCC3-451E-4F10-8747-E0DEEE84301D}">
      <dsp:nvSpPr>
        <dsp:cNvPr id="0" name=""/>
        <dsp:cNvSpPr/>
      </dsp:nvSpPr>
      <dsp:spPr>
        <a:xfrm>
          <a:off x="897804" y="1533"/>
          <a:ext cx="9617795" cy="77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6" tIns="82266" rIns="82266" bIns="82266" numCol="1" spcCol="1270" anchor="ctr" anchorCtr="0">
          <a:noAutofit/>
        </a:bodyPr>
        <a:lstStyle/>
        <a:p>
          <a:pPr marL="0" lvl="0" indent="0" algn="l" defTabSz="933450">
            <a:lnSpc>
              <a:spcPct val="100000"/>
            </a:lnSpc>
            <a:spcBef>
              <a:spcPct val="0"/>
            </a:spcBef>
            <a:spcAft>
              <a:spcPct val="35000"/>
            </a:spcAft>
            <a:buNone/>
          </a:pPr>
          <a:r>
            <a:rPr lang="en-US" sz="2100" kern="1200" dirty="0"/>
            <a:t>Cost of replacing valued employee ranges between 100 to 300% annual salary.</a:t>
          </a:r>
        </a:p>
      </dsp:txBody>
      <dsp:txXfrm>
        <a:off x="897804" y="1533"/>
        <a:ext cx="9617795" cy="777320"/>
      </dsp:txXfrm>
    </dsp:sp>
    <dsp:sp modelId="{4D44B398-05C0-4DD1-83AE-F384D0085541}">
      <dsp:nvSpPr>
        <dsp:cNvPr id="0" name=""/>
        <dsp:cNvSpPr/>
      </dsp:nvSpPr>
      <dsp:spPr>
        <a:xfrm>
          <a:off x="0" y="973183"/>
          <a:ext cx="10515600" cy="7773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38BE5-1BE9-42CB-B1AB-942BC46F9B8A}">
      <dsp:nvSpPr>
        <dsp:cNvPr id="0" name=""/>
        <dsp:cNvSpPr/>
      </dsp:nvSpPr>
      <dsp:spPr>
        <a:xfrm>
          <a:off x="235139" y="1148080"/>
          <a:ext cx="427526" cy="427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0C567F-44C5-4F02-8FCA-3A180758EDF6}">
      <dsp:nvSpPr>
        <dsp:cNvPr id="0" name=""/>
        <dsp:cNvSpPr/>
      </dsp:nvSpPr>
      <dsp:spPr>
        <a:xfrm>
          <a:off x="897804" y="973183"/>
          <a:ext cx="9617795" cy="77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6" tIns="82266" rIns="82266" bIns="82266" numCol="1" spcCol="1270" anchor="ctr" anchorCtr="0">
          <a:noAutofit/>
        </a:bodyPr>
        <a:lstStyle/>
        <a:p>
          <a:pPr marL="0" lvl="0" indent="0" algn="l" defTabSz="933450">
            <a:lnSpc>
              <a:spcPct val="100000"/>
            </a:lnSpc>
            <a:spcBef>
              <a:spcPct val="0"/>
            </a:spcBef>
            <a:spcAft>
              <a:spcPct val="35000"/>
            </a:spcAft>
            <a:buNone/>
          </a:pPr>
          <a:r>
            <a:rPr lang="en-US" sz="2100" kern="1200"/>
            <a:t>To lower attrition the recommendation is to increase wages for new employees.</a:t>
          </a:r>
        </a:p>
      </dsp:txBody>
      <dsp:txXfrm>
        <a:off x="897804" y="973183"/>
        <a:ext cx="9617795" cy="777320"/>
      </dsp:txXfrm>
    </dsp:sp>
    <dsp:sp modelId="{10535364-C28A-4870-90DF-C6236F389F30}">
      <dsp:nvSpPr>
        <dsp:cNvPr id="0" name=""/>
        <dsp:cNvSpPr/>
      </dsp:nvSpPr>
      <dsp:spPr>
        <a:xfrm>
          <a:off x="0" y="1944834"/>
          <a:ext cx="10515600" cy="7773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04637-4573-4F5E-B08A-C3C6DEDC72CB}">
      <dsp:nvSpPr>
        <dsp:cNvPr id="0" name=""/>
        <dsp:cNvSpPr/>
      </dsp:nvSpPr>
      <dsp:spPr>
        <a:xfrm>
          <a:off x="235139" y="2119731"/>
          <a:ext cx="427526" cy="427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EAD6DE-C5CD-47AC-8F7E-7935C4C18960}">
      <dsp:nvSpPr>
        <dsp:cNvPr id="0" name=""/>
        <dsp:cNvSpPr/>
      </dsp:nvSpPr>
      <dsp:spPr>
        <a:xfrm>
          <a:off x="897804" y="1944834"/>
          <a:ext cx="9617795" cy="77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6" tIns="82266" rIns="82266" bIns="82266" numCol="1" spcCol="1270" anchor="ctr" anchorCtr="0">
          <a:noAutofit/>
        </a:bodyPr>
        <a:lstStyle/>
        <a:p>
          <a:pPr marL="0" lvl="0" indent="0" algn="l" defTabSz="933450">
            <a:lnSpc>
              <a:spcPct val="100000"/>
            </a:lnSpc>
            <a:spcBef>
              <a:spcPct val="0"/>
            </a:spcBef>
            <a:spcAft>
              <a:spcPct val="35000"/>
            </a:spcAft>
            <a:buNone/>
          </a:pPr>
          <a:r>
            <a:rPr lang="en-US" sz="2100" kern="1200"/>
            <a:t>Adjust salaries according to market rate for existing employees. </a:t>
          </a:r>
        </a:p>
      </dsp:txBody>
      <dsp:txXfrm>
        <a:off x="897804" y="1944834"/>
        <a:ext cx="9617795" cy="777320"/>
      </dsp:txXfrm>
    </dsp:sp>
    <dsp:sp modelId="{9A5CF138-96B4-4191-BAE9-F9F87212D549}">
      <dsp:nvSpPr>
        <dsp:cNvPr id="0" name=""/>
        <dsp:cNvSpPr/>
      </dsp:nvSpPr>
      <dsp:spPr>
        <a:xfrm>
          <a:off x="0" y="2916484"/>
          <a:ext cx="10515600" cy="7773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E78EE-8F54-45E0-BC59-6C9651E2D0F4}">
      <dsp:nvSpPr>
        <dsp:cNvPr id="0" name=""/>
        <dsp:cNvSpPr/>
      </dsp:nvSpPr>
      <dsp:spPr>
        <a:xfrm>
          <a:off x="235139" y="3091381"/>
          <a:ext cx="427526" cy="4275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029D90-9108-41B4-AEDB-C3B5E21FD8C0}">
      <dsp:nvSpPr>
        <dsp:cNvPr id="0" name=""/>
        <dsp:cNvSpPr/>
      </dsp:nvSpPr>
      <dsp:spPr>
        <a:xfrm>
          <a:off x="897804" y="2916484"/>
          <a:ext cx="9617795" cy="777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6" tIns="82266" rIns="82266" bIns="82266" numCol="1" spcCol="1270" anchor="ctr" anchorCtr="0">
          <a:noAutofit/>
        </a:bodyPr>
        <a:lstStyle/>
        <a:p>
          <a:pPr marL="0" lvl="0" indent="0" algn="l" defTabSz="933450">
            <a:lnSpc>
              <a:spcPct val="100000"/>
            </a:lnSpc>
            <a:spcBef>
              <a:spcPct val="0"/>
            </a:spcBef>
            <a:spcAft>
              <a:spcPct val="35000"/>
            </a:spcAft>
            <a:buNone/>
          </a:pPr>
          <a:r>
            <a:rPr lang="en-US" sz="2100" kern="1200"/>
            <a:t>Proper communication with employee about reasons for not increasing salary.</a:t>
          </a:r>
        </a:p>
      </dsp:txBody>
      <dsp:txXfrm>
        <a:off x="897804" y="2916484"/>
        <a:ext cx="9617795" cy="777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A41C6-0368-450B-A5A1-11E09DD086E6}">
      <dsp:nvSpPr>
        <dsp:cNvPr id="0" name=""/>
        <dsp:cNvSpPr/>
      </dsp:nvSpPr>
      <dsp:spPr>
        <a:xfrm>
          <a:off x="1212569" y="659235"/>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998B9-1C44-489E-A44C-420E2EF9CBB1}">
      <dsp:nvSpPr>
        <dsp:cNvPr id="0" name=""/>
        <dsp:cNvSpPr/>
      </dsp:nvSpPr>
      <dsp:spPr>
        <a:xfrm>
          <a:off x="417971" y="231610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Increase in overtime causes imbalanced work-life balance leading to mental stress and pressure. </a:t>
          </a:r>
        </a:p>
      </dsp:txBody>
      <dsp:txXfrm>
        <a:off x="417971" y="2316102"/>
        <a:ext cx="2889450" cy="720000"/>
      </dsp:txXfrm>
    </dsp:sp>
    <dsp:sp modelId="{4282FF4D-4964-4D22-AFE9-97320547165B}">
      <dsp:nvSpPr>
        <dsp:cNvPr id="0" name=""/>
        <dsp:cNvSpPr/>
      </dsp:nvSpPr>
      <dsp:spPr>
        <a:xfrm>
          <a:off x="4607673" y="659235"/>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1797CD-E66D-4A12-A4D7-B2BB84F3FB28}">
      <dsp:nvSpPr>
        <dsp:cNvPr id="0" name=""/>
        <dsp:cNvSpPr/>
      </dsp:nvSpPr>
      <dsp:spPr>
        <a:xfrm>
          <a:off x="3813075" y="231610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Using a scrum pattern can lead to efficient handling of work tasks across teams.</a:t>
          </a:r>
        </a:p>
      </dsp:txBody>
      <dsp:txXfrm>
        <a:off x="3813075" y="2316102"/>
        <a:ext cx="2889450" cy="720000"/>
      </dsp:txXfrm>
    </dsp:sp>
    <dsp:sp modelId="{29C03B84-BFCC-496B-829F-9BFA020AD1AC}">
      <dsp:nvSpPr>
        <dsp:cNvPr id="0" name=""/>
        <dsp:cNvSpPr/>
      </dsp:nvSpPr>
      <dsp:spPr>
        <a:xfrm>
          <a:off x="8002777" y="659235"/>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0B7B3-3790-4979-804F-4E68F4EE7734}">
      <dsp:nvSpPr>
        <dsp:cNvPr id="0" name=""/>
        <dsp:cNvSpPr/>
      </dsp:nvSpPr>
      <dsp:spPr>
        <a:xfrm>
          <a:off x="7208178" y="231610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Research backs scrum as an efficient way to reduce overtime with an almost 3-time decrease.</a:t>
          </a:r>
        </a:p>
      </dsp:txBody>
      <dsp:txXfrm>
        <a:off x="7208178" y="2316102"/>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164D4-B803-4B91-A1C7-DFFF22D0C101}">
      <dsp:nvSpPr>
        <dsp:cNvPr id="0" name=""/>
        <dsp:cNvSpPr/>
      </dsp:nvSpPr>
      <dsp:spPr>
        <a:xfrm>
          <a:off x="821" y="0"/>
          <a:ext cx="3327201" cy="369533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Offering  a Stock Options can reduce Attrition by 2%.</a:t>
          </a:r>
        </a:p>
      </dsp:txBody>
      <dsp:txXfrm>
        <a:off x="821" y="1478135"/>
        <a:ext cx="3327201" cy="2217202"/>
      </dsp:txXfrm>
    </dsp:sp>
    <dsp:sp modelId="{BD830372-794D-4E5E-A5F0-588AA66E7479}">
      <dsp:nvSpPr>
        <dsp:cNvPr id="0" name=""/>
        <dsp:cNvSpPr/>
      </dsp:nvSpPr>
      <dsp:spPr>
        <a:xfrm>
          <a:off x="821" y="0"/>
          <a:ext cx="3327201" cy="147813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478135"/>
      </dsp:txXfrm>
    </dsp:sp>
    <dsp:sp modelId="{03581AE8-D8FE-4993-8A9F-E1D65A40D36A}">
      <dsp:nvSpPr>
        <dsp:cNvPr id="0" name=""/>
        <dsp:cNvSpPr/>
      </dsp:nvSpPr>
      <dsp:spPr>
        <a:xfrm>
          <a:off x="3594199" y="0"/>
          <a:ext cx="3327201" cy="369533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Higher job satisfaction via job involvement and training led to lower Attrition.</a:t>
          </a:r>
        </a:p>
      </dsp:txBody>
      <dsp:txXfrm>
        <a:off x="3594199" y="1478135"/>
        <a:ext cx="3327201" cy="2217202"/>
      </dsp:txXfrm>
    </dsp:sp>
    <dsp:sp modelId="{27346E2A-429A-42C0-B2CC-D08E739D0792}">
      <dsp:nvSpPr>
        <dsp:cNvPr id="0" name=""/>
        <dsp:cNvSpPr/>
      </dsp:nvSpPr>
      <dsp:spPr>
        <a:xfrm>
          <a:off x="3594199" y="0"/>
          <a:ext cx="3327201" cy="147813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478135"/>
      </dsp:txXfrm>
    </dsp:sp>
    <dsp:sp modelId="{084A7020-3C4B-43C3-9E37-0B151E3565AA}">
      <dsp:nvSpPr>
        <dsp:cNvPr id="0" name=""/>
        <dsp:cNvSpPr/>
      </dsp:nvSpPr>
      <dsp:spPr>
        <a:xfrm>
          <a:off x="7187576" y="0"/>
          <a:ext cx="3327201" cy="369533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a:lnSpc>
              <a:spcPct val="90000"/>
            </a:lnSpc>
            <a:spcBef>
              <a:spcPct val="0"/>
            </a:spcBef>
            <a:spcAft>
              <a:spcPct val="35000"/>
            </a:spcAft>
            <a:buNone/>
          </a:pPr>
          <a:r>
            <a:rPr lang="en-US" sz="2600" kern="1200"/>
            <a:t>Training in current technologies improved confidence in employees.</a:t>
          </a:r>
        </a:p>
      </dsp:txBody>
      <dsp:txXfrm>
        <a:off x="7187576" y="1478135"/>
        <a:ext cx="3327201" cy="2217202"/>
      </dsp:txXfrm>
    </dsp:sp>
    <dsp:sp modelId="{DAED63FF-51F5-4D42-90CF-390F2BE550D6}">
      <dsp:nvSpPr>
        <dsp:cNvPr id="0" name=""/>
        <dsp:cNvSpPr/>
      </dsp:nvSpPr>
      <dsp:spPr>
        <a:xfrm>
          <a:off x="7187576" y="0"/>
          <a:ext cx="3327201" cy="147813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4781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to 2.0. These are not your grades. According to Heinz (2022), these numbers times a salary is the cost of attrition a company incur per employee. On the average, $1,500  is the cost of attrition per hourly employee (Heinz, 2022).  The cost of attrition for a technical position is a 100 to 150 percent of their salary, and around 213 percent salary for a high level position (Heinz, 2022).</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04649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method was ran using random parameters, and then the algorithm was used to pick out the best hyper parameters. This ensures more accuracy and performance of the model. The training set always yields a higher accuracy than a validation set, however as analysts it is important to notice that the difference in accuracy is not too much between the training and validation set. Extra difference could mean there could be a potential overfitting issue. </a:t>
            </a:r>
            <a:r>
              <a:rPr lang="en-US"/>
              <a:t>With only 4.53% difference between the training and testing accuracy, we can deem that the model is working well without overfitting concerns.</a:t>
            </a:r>
          </a:p>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122060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 the above is the variable importance plot that determines which variables have the most impact on Attrition. Monthly Income, Overtime, Years at company, Stock Option Level and Marital status are the top 5 variables that need to be addressed. Out of the top 5 , three variables are Company controlled which means the company can implement changes to reduce the issue. </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91385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research that suggests valued employee replacement costs companies between 100 to 300% and all this does not include factors like </a:t>
            </a:r>
            <a:r>
              <a:rPr lang="en-US" sz="1800" dirty="0">
                <a:effectLst/>
                <a:latin typeface="Times New Roman" panose="02020603050405020304" pitchFamily="18" charset="0"/>
                <a:ea typeface="Times New Roman" panose="02020603050405020304" pitchFamily="18" charset="0"/>
              </a:rPr>
              <a:t>lousy productivity, lost business, impact on customer satisfaction, decrease in morale, and loss of intellectual capital. This factor makes it important to retain existing employees and new hires. According to the study conducted by </a:t>
            </a:r>
            <a:r>
              <a:rPr lang="en-US" sz="1800" dirty="0" err="1">
                <a:effectLst/>
                <a:latin typeface="Times New Roman" panose="02020603050405020304" pitchFamily="18" charset="0"/>
                <a:ea typeface="Times New Roman" panose="02020603050405020304" pitchFamily="18" charset="0"/>
              </a:rPr>
              <a:t>Payscale</a:t>
            </a:r>
            <a:r>
              <a:rPr lang="en-US" sz="1800" dirty="0">
                <a:effectLst/>
                <a:latin typeface="Times New Roman" panose="02020603050405020304" pitchFamily="18" charset="0"/>
                <a:ea typeface="Times New Roman" panose="02020603050405020304" pitchFamily="18" charset="0"/>
              </a:rPr>
              <a:t> (n.d.), an organization that keeps up-to-date with market rate, adjusts their employee’s salary based on the market movement and this leads to lower attrition rates.</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89482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Overtime can lead to a loss in balance between work life. This could cause a domino effect into the employee’s rhythm causing the employee to deliver poor performance. Addressing overtime issues can help the employee deliver their best version. Scrum is mostly seen in software development, and there is a misconception of it being a methodology only for software related organizations. But the good news is that it can be used in any industry to implement a better work schedule across different teams. </a:t>
            </a:r>
            <a:r>
              <a:rPr lang="en-US" sz="1800" dirty="0">
                <a:effectLst/>
                <a:latin typeface="Times New Roman" panose="02020603050405020304" pitchFamily="18" charset="0"/>
                <a:ea typeface="Times New Roman" panose="02020603050405020304" pitchFamily="18" charset="0"/>
              </a:rPr>
              <a:t>Mann, C. &amp; Maurer, Frank. In their article mention a three time decrease in overtime after the implementation of scrum policies.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78417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Offering stock options is an incentive that has potential to grow with the employee. As the company demand increases there is increase in stock option growth. This is a good way to retain employees.  A </a:t>
            </a:r>
            <a:r>
              <a:rPr lang="en-US" sz="1800" dirty="0">
                <a:effectLst/>
                <a:latin typeface="Times New Roman" panose="02020603050405020304" pitchFamily="18" charset="0"/>
                <a:ea typeface="Times New Roman" panose="02020603050405020304" pitchFamily="18" charset="0"/>
              </a:rPr>
              <a:t>the journal published by </a:t>
            </a:r>
            <a:r>
              <a:rPr lang="en-US" sz="1800" dirty="0" err="1">
                <a:effectLst/>
                <a:latin typeface="Times New Roman" panose="02020603050405020304" pitchFamily="18" charset="0"/>
                <a:ea typeface="Times New Roman" panose="02020603050405020304" pitchFamily="18" charset="0"/>
              </a:rPr>
              <a:t>Autoparts</a:t>
            </a:r>
            <a:r>
              <a:rPr lang="en-US" sz="1800" dirty="0">
                <a:effectLst/>
                <a:latin typeface="Times New Roman" panose="02020603050405020304" pitchFamily="18" charset="0"/>
                <a:ea typeface="Times New Roman" panose="02020603050405020304" pitchFamily="18" charset="0"/>
              </a:rPr>
              <a:t> Asia (2017), the company has noted that their employees who received regular technical trainings experienced improved confidence. The confidence resulted from the employees to be up-to-date with the current technologies that the company uses (</a:t>
            </a:r>
            <a:r>
              <a:rPr lang="en-US" sz="1800" dirty="0" err="1">
                <a:effectLst/>
                <a:latin typeface="Times New Roman" panose="02020603050405020304" pitchFamily="18" charset="0"/>
                <a:ea typeface="Times New Roman" panose="02020603050405020304" pitchFamily="18" charset="0"/>
              </a:rPr>
              <a:t>Autoparts</a:t>
            </a:r>
            <a:r>
              <a:rPr lang="en-US" sz="1800" dirty="0">
                <a:effectLst/>
                <a:latin typeface="Times New Roman" panose="02020603050405020304" pitchFamily="18" charset="0"/>
                <a:ea typeface="Times New Roman" panose="02020603050405020304" pitchFamily="18" charset="0"/>
              </a:rPr>
              <a:t> Asia, 2017). This confidence benefited the company by having a low turnover rate.</a:t>
            </a:r>
            <a:r>
              <a:rPr lang="en-US" sz="1800" b="1"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93204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87521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imagine your company has a total of 1,470 employees. Of these numbers, 237 employees resigned. It means that the cost of attrition for the company is $355,500, assuming these 237 are hourly rate employees. This cost only considers the cost of hiring and training new employees (Heinz, 2022). How much more the company will incur if we consider the cost of delayed deliveries, missed production, and other commitment? Because of this, our team deemed the necessity to identify and address the cause of attrition.</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417573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Attrition - This could affect companies financially, affect existing employee performance, and decrease profits.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factors can be addressed by building a data models that could address these issues.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18699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Cleaning dataset - With the use of Excel the data was checked for Null values, duplicate entries or incomplete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dataset contains 35 variables, of which all might not be necessary for model building. With the use of a correlation heat map, the number of variables are reduced.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Building the correlation Matrix and creating a heatmap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 with significance more than 0.7 % are considered highly correlated and can be replaced.</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28050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 Correlation –If the values are greater than 0.7 or less than -0.7</a:t>
            </a:r>
            <a:r>
              <a:rPr lang="en-US" dirty="0">
                <a:effectLst/>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high correlation parameters, we identified the following variables to be highly correlated: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YearsWithCurrentManager, </a:t>
            </a:r>
            <a:r>
              <a:rPr lang="en-US" sz="1200" kern="1200" dirty="0" err="1">
                <a:solidFill>
                  <a:schemeClr val="tx1"/>
                </a:solidFill>
                <a:effectLst/>
                <a:latin typeface="+mn-lt"/>
                <a:ea typeface="+mn-ea"/>
                <a:cs typeface="+mn-cs"/>
              </a:rPr>
              <a:t>YearsSinceLastPromotion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YearsinCurrentRole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YearsAtCompany</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TotalWorkingYears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JobLevel</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MonthlyIncome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PercentSalaryHike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PerformanceRating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these relationships, we selected the following variables to represent the factor:</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YearsAtCompany</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MonthlyIncome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PerformanceRating</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4266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build our model, we check any potential class imbalanced and noted 84:16 ratio. To address the imbalance, we oversampled the minority class.</a:t>
            </a:r>
          </a:p>
          <a:p>
            <a:pPr marL="171450" indent="-171450">
              <a:buFont typeface="Arial" panose="020B0604020202020204" pitchFamily="34" charset="0"/>
              <a:buChar char="•"/>
            </a:pPr>
            <a:r>
              <a:rPr lang="en-US" dirty="0"/>
              <a:t>Due to the fact that Logistic regression calculated based on weights, it could encode certain categorical variables and treat them with higher importance. </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1462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Specificity is a measure of True Positives vs. False Positives: how often it can accurately identify cancer. </a:t>
            </a:r>
          </a:p>
          <a:p>
            <a:r>
              <a:rPr lang="en-US" dirty="0"/>
              <a:t>High specificity indicates that, if the test reads positive, the person very likely has cancer.</a:t>
            </a:r>
          </a:p>
          <a:p>
            <a:r>
              <a:rPr lang="en-US" dirty="0"/>
              <a:t>Sensitivity is a measure of True Negatives vs. False Negatives: how often it misses cancer. </a:t>
            </a:r>
          </a:p>
          <a:p>
            <a:r>
              <a:rPr lang="en-US" dirty="0"/>
              <a:t>High sensitivity indicates that, if the test reads negative, the person very likely doesn't have cancer.</a:t>
            </a:r>
          </a:p>
          <a:p>
            <a:r>
              <a:rPr lang="en-US" dirty="0"/>
              <a:t>A test with a high sensitivity is very safe; you will almost never miss someone with cancer. </a:t>
            </a:r>
          </a:p>
          <a:p>
            <a:r>
              <a:rPr lang="en-US" dirty="0"/>
              <a:t>However, if the specificity is low, you're going to get a lot of False Positives and waste a lot of money with additional tests and treatments.</a:t>
            </a:r>
          </a:p>
          <a:p>
            <a:r>
              <a:rPr lang="en-US" dirty="0"/>
              <a:t>A test with high specificity is nice because, if someone reads positive, you are confident that they do in fact need treatment, saving cost. </a:t>
            </a:r>
          </a:p>
          <a:p>
            <a:r>
              <a:rPr lang="en-US" dirty="0"/>
              <a:t>However, if sensitivity is low, many people who do in fact need treatment may not get it.</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46145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set confusion matrix for logistic regression shows a higher accuracy compared to training set. This accuracy situation with logistic regression appears to be unusual (i.e., test set accuracy being greater than train set). One of the reasons of this is due to the allocation of samples or the type of data used. Since we used oversampling to address the class imbalance of our dataset there is a likelihood that logistic regression’s accuracy will be affected. </a:t>
            </a:r>
          </a:p>
          <a:p>
            <a:endParaRPr lang="en-US" dirty="0"/>
          </a:p>
          <a:p>
            <a:r>
              <a:rPr lang="en-US" dirty="0"/>
              <a:t>In the article posted by </a:t>
            </a:r>
            <a:r>
              <a:rPr lang="en-US" dirty="0" err="1"/>
              <a:t>Zummel</a:t>
            </a:r>
            <a:r>
              <a:rPr lang="en-US" dirty="0"/>
              <a:t> (2015), she discussed that balancing classes has a higher possibility of improving random forest model while negatively effecting logistic regression. Hence, for comparison purposes, we also generated the confusion matrices of logistic regression using the unbalanced dataset and compared the result to a balanced random forest model confusion matrix.</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7371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matrixes were created for both the models. Despite using a balanced and unbalanced class, there was higher predictive accuracy with Random Forest for all training and testing sets.</a:t>
            </a:r>
          </a:p>
          <a:p>
            <a:r>
              <a:rPr lang="en-US" dirty="0"/>
              <a:t>Sensitivity  </a:t>
            </a:r>
          </a:p>
          <a:p>
            <a:r>
              <a:rPr lang="en-US" dirty="0"/>
              <a:t>The only exclusion to the metrics was the low specificity  in the Random Forest model that we addressed as part of the cross validation of the Random Forest model. </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312414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581709" y="1547572"/>
            <a:ext cx="8232664" cy="1709926"/>
          </a:xfrm>
          <a:solidFill>
            <a:schemeClr val="bg1"/>
          </a:solidFill>
        </p:spPr>
        <p:txBody>
          <a:bodyPr/>
          <a:lstStyle/>
          <a:p>
            <a:pPr algn="r"/>
            <a:r>
              <a:rPr lang="en-US" b="1" dirty="0">
                <a:latin typeface="Times New Roman" panose="02020603050405020304" pitchFamily="18" charset="0"/>
                <a:cs typeface="Times New Roman" panose="02020603050405020304" pitchFamily="18" charset="0"/>
              </a:rPr>
              <a:t>Identifying and Addressing SIGNIFICANT factors that lead to Employee Attrition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711238" y="3429000"/>
            <a:ext cx="4941770" cy="2175138"/>
          </a:xfrm>
        </p:spPr>
        <p:txBody>
          <a:bodyPr>
            <a:normAutofit fontScale="92500" lnSpcReduction="20000"/>
          </a:bodyPr>
          <a:lstStyle/>
          <a:p>
            <a:pPr algn="r"/>
            <a:r>
              <a:rPr lang="en-US" b="1" dirty="0">
                <a:latin typeface="Times New Roman" panose="02020603050405020304" pitchFamily="18" charset="0"/>
                <a:cs typeface="Times New Roman" panose="02020603050405020304" pitchFamily="18" charset="0"/>
              </a:rPr>
              <a:t>Presented by:</a:t>
            </a:r>
          </a:p>
          <a:p>
            <a:pPr algn="r"/>
            <a:r>
              <a:rPr lang="en-US" i="1" dirty="0" err="1">
                <a:latin typeface="Times New Roman" panose="02020603050405020304" pitchFamily="18" charset="0"/>
                <a:cs typeface="Times New Roman" panose="02020603050405020304" pitchFamily="18" charset="0"/>
              </a:rPr>
              <a:t>Delisha</a:t>
            </a:r>
            <a:r>
              <a:rPr lang="en-US" i="1" dirty="0">
                <a:latin typeface="Times New Roman" panose="02020603050405020304" pitchFamily="18" charset="0"/>
                <a:cs typeface="Times New Roman" panose="02020603050405020304" pitchFamily="18" charset="0"/>
              </a:rPr>
              <a:t> Zahra</a:t>
            </a:r>
          </a:p>
          <a:p>
            <a:pPr algn="r"/>
            <a:r>
              <a:rPr lang="en-US" i="1" dirty="0">
                <a:latin typeface="Times New Roman" panose="02020603050405020304" pitchFamily="18" charset="0"/>
                <a:cs typeface="Times New Roman" panose="02020603050405020304" pitchFamily="18" charset="0"/>
              </a:rPr>
              <a:t>Kaveri Madhukumar</a:t>
            </a:r>
          </a:p>
          <a:p>
            <a:pPr algn="r"/>
            <a:r>
              <a:rPr lang="en-US" i="1" dirty="0">
                <a:latin typeface="Times New Roman" panose="02020603050405020304" pitchFamily="18" charset="0"/>
                <a:cs typeface="Times New Roman" panose="02020603050405020304" pitchFamily="18" charset="0"/>
              </a:rPr>
              <a:t>Mark Anthony Urbino</a:t>
            </a:r>
          </a:p>
          <a:p>
            <a:pPr algn="r"/>
            <a:r>
              <a:rPr lang="en-US" i="1" dirty="0">
                <a:latin typeface="Times New Roman" panose="02020603050405020304" pitchFamily="18" charset="0"/>
                <a:cs typeface="Times New Roman" panose="02020603050405020304" pitchFamily="18" charset="0"/>
              </a:rPr>
              <a:t>Sreekanth </a:t>
            </a:r>
            <a:r>
              <a:rPr lang="en-US" i="1" dirty="0" err="1">
                <a:latin typeface="Times New Roman" panose="02020603050405020304" pitchFamily="18" charset="0"/>
                <a:cs typeface="Times New Roman" panose="02020603050405020304" pitchFamily="18" charset="0"/>
              </a:rPr>
              <a:t>Gutlapalli</a:t>
            </a:r>
            <a:endParaRPr lang="en-US" i="1"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a:p>
            <a:pPr algn="r"/>
            <a:r>
              <a:rPr lang="en-US" b="1" dirty="0">
                <a:latin typeface="Times New Roman" panose="02020603050405020304" pitchFamily="18" charset="0"/>
                <a:cs typeface="Times New Roman" panose="02020603050405020304" pitchFamily="18" charset="0"/>
              </a:rPr>
              <a:t>July 14, 2022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4801907" y="365761"/>
            <a:ext cx="5801650" cy="902208"/>
          </a:xfrm>
        </p:spPr>
        <p:txBody>
          <a:bodyPr/>
          <a:lstStyle/>
          <a:p>
            <a:pPr algn="ctr"/>
            <a:r>
              <a:rPr lang="en-US" sz="2800" dirty="0">
                <a:latin typeface="Times New Roman" panose="02020603050405020304" pitchFamily="18" charset="0"/>
                <a:cs typeface="Times New Roman" panose="02020603050405020304" pitchFamily="18" charset="0"/>
              </a:rPr>
              <a:t>Model we considered</a:t>
            </a:r>
          </a:p>
        </p:txBody>
      </p:sp>
      <p:sp>
        <p:nvSpPr>
          <p:cNvPr id="4" name="TextBox 3">
            <a:extLst>
              <a:ext uri="{FF2B5EF4-FFF2-40B4-BE49-F238E27FC236}">
                <a16:creationId xmlns:a16="http://schemas.microsoft.com/office/drawing/2014/main" id="{969BBAC9-E7F2-993A-F8D5-B69B4544294D}"/>
              </a:ext>
            </a:extLst>
          </p:cNvPr>
          <p:cNvSpPr txBox="1"/>
          <p:nvPr/>
        </p:nvSpPr>
        <p:spPr>
          <a:xfrm>
            <a:off x="6096000" y="1670305"/>
            <a:ext cx="5801650" cy="2554545"/>
          </a:xfrm>
          <a:prstGeom prst="rect">
            <a:avLst/>
          </a:prstGeom>
          <a:noFill/>
        </p:spPr>
        <p:txBody>
          <a:bodyPr wrap="square" rtlCol="0">
            <a:spAutoFit/>
          </a:bodyPr>
          <a:lstStyle/>
          <a:p>
            <a:pPr marL="342900" indent="-342900">
              <a:buFont typeface="Wingdings" pitchFamily="2" charset="2"/>
              <a:buChar char="§"/>
            </a:pPr>
            <a:r>
              <a:rPr lang="en-US" sz="2000" dirty="0">
                <a:solidFill>
                  <a:schemeClr val="bg1"/>
                </a:solidFill>
                <a:latin typeface="Times New Roman" panose="02020603050405020304" pitchFamily="18" charset="0"/>
                <a:cs typeface="Times New Roman" panose="02020603050405020304" pitchFamily="18" charset="0"/>
              </a:rPr>
              <a:t>Random Forest is picked as the final model.</a:t>
            </a: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sz="2000" dirty="0">
                <a:solidFill>
                  <a:schemeClr val="bg1"/>
                </a:solidFill>
                <a:latin typeface="Times New Roman" panose="02020603050405020304" pitchFamily="18" charset="0"/>
                <a:cs typeface="Times New Roman" panose="02020603050405020304" pitchFamily="18" charset="0"/>
              </a:rPr>
              <a:t>Higher predictive accuracy.</a:t>
            </a:r>
          </a:p>
          <a:p>
            <a:pPr marL="342900" indent="-342900">
              <a:buFont typeface="Wingdings" pitchFamily="2" charset="2"/>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itchFamily="2" charset="2"/>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US" sz="2000" dirty="0">
                <a:solidFill>
                  <a:schemeClr val="bg1"/>
                </a:solidFill>
                <a:latin typeface="Times New Roman" panose="02020603050405020304" pitchFamily="18" charset="0"/>
                <a:cs typeface="Times New Roman" panose="02020603050405020304" pitchFamily="18" charset="0"/>
              </a:rPr>
              <a:t>Comparison between balanced and unbalanced class still yielded higher accuracy.</a:t>
            </a:r>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70676" y="2134499"/>
            <a:ext cx="3693325" cy="588894"/>
          </a:xfrm>
          <a:solidFill>
            <a:srgbClr val="E9E6DF"/>
          </a:solidFill>
        </p:spPr>
        <p:txBody>
          <a:bodyPr>
            <a:noAutofit/>
          </a:bodyPr>
          <a:lstStyle/>
          <a:p>
            <a:pPr algn="ctr"/>
            <a:r>
              <a:rPr lang="en-ZA" sz="3600" dirty="0">
                <a:latin typeface="Times New Roman" panose="02020603050405020304" pitchFamily="18" charset="0"/>
                <a:cs typeface="Times New Roman" panose="02020603050405020304" pitchFamily="18" charset="0"/>
              </a:rPr>
              <a:t>Random Forest CROSS Validation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4953294" y="1320524"/>
            <a:ext cx="5433204" cy="365125"/>
          </a:xfrm>
        </p:spPr>
        <p:txBody>
          <a:bodyPr vert="horz" lIns="91440" tIns="45720" rIns="91440" bIns="45720" rtlCol="0" anchor="t">
            <a:noAutofit/>
          </a:bodyPr>
          <a:lstStyle/>
          <a:p>
            <a:r>
              <a:rPr lang="en-ZA" sz="2400" noProof="1">
                <a:latin typeface="Times New Roman" panose="02020603050405020304" pitchFamily="18" charset="0"/>
                <a:cs typeface="Times New Roman" panose="02020603050405020304" pitchFamily="18" charset="0"/>
              </a:rPr>
              <a:t>MEthod</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54527" y="1819347"/>
            <a:ext cx="5431971" cy="557950"/>
          </a:xfrm>
        </p:spPr>
        <p:txBody>
          <a:bodyPr>
            <a:normAutofit/>
          </a:bodyPr>
          <a:lstStyle/>
          <a:p>
            <a:r>
              <a:rPr lang="en-ZA" sz="1800" noProof="1">
                <a:latin typeface="Times New Roman" panose="02020603050405020304" pitchFamily="18" charset="0"/>
                <a:cs typeface="Times New Roman" panose="02020603050405020304" pitchFamily="18" charset="0"/>
              </a:rPr>
              <a:t>K-Fold Cross Validation method.</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4953294" y="2530880"/>
            <a:ext cx="5433204" cy="365125"/>
          </a:xfrm>
        </p:spPr>
        <p:txBody>
          <a:bodyPr vert="horz" lIns="91440" tIns="45720" rIns="91440" bIns="45720" rtlCol="0" anchor="t">
            <a:noAutofit/>
          </a:bodyPr>
          <a:lstStyle/>
          <a:p>
            <a:r>
              <a:rPr lang="en-ZA" sz="2400" noProof="1">
                <a:latin typeface="Times New Roman" panose="02020603050405020304" pitchFamily="18" charset="0"/>
                <a:cs typeface="Times New Roman" panose="02020603050405020304" pitchFamily="18" charset="0"/>
              </a:rPr>
              <a:t>Implementation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4953294" y="2991055"/>
            <a:ext cx="6536300" cy="1262229"/>
          </a:xfrm>
        </p:spPr>
        <p:txBody>
          <a:bodyPr>
            <a:normAutofit fontScale="25000" lnSpcReduction="20000"/>
          </a:bodyPr>
          <a:lstStyle/>
          <a:p>
            <a:pPr marL="857250" indent="-857250">
              <a:buFont typeface="Wingdings" pitchFamily="2" charset="2"/>
              <a:buChar char="§"/>
            </a:pPr>
            <a:r>
              <a:rPr lang="en-ZA" sz="7200" noProof="1">
                <a:latin typeface="Times New Roman" panose="02020603050405020304" pitchFamily="18" charset="0"/>
                <a:cs typeface="Times New Roman" panose="02020603050405020304" pitchFamily="18" charset="0"/>
              </a:rPr>
              <a:t>Class Imbalance was addressed.</a:t>
            </a:r>
          </a:p>
          <a:p>
            <a:pPr marL="857250" indent="-857250">
              <a:buFont typeface="Wingdings" pitchFamily="2" charset="2"/>
              <a:buChar char="§"/>
            </a:pPr>
            <a:r>
              <a:rPr lang="en-ZA" sz="7200" noProof="1">
                <a:latin typeface="Times New Roman" panose="02020603050405020304" pitchFamily="18" charset="0"/>
                <a:cs typeface="Times New Roman" panose="02020603050405020304" pitchFamily="18" charset="0"/>
              </a:rPr>
              <a:t>Hyper Parameters were picked by the algorithm.</a:t>
            </a:r>
          </a:p>
          <a:p>
            <a:pPr marL="857250" indent="-857250">
              <a:buFont typeface="Wingdings" pitchFamily="2" charset="2"/>
              <a:buChar char="§"/>
            </a:pPr>
            <a:r>
              <a:rPr lang="en-ZA" sz="7200" noProof="1">
                <a:latin typeface="Times New Roman" panose="02020603050405020304" pitchFamily="18" charset="0"/>
                <a:cs typeface="Times New Roman" panose="02020603050405020304" pitchFamily="18" charset="0"/>
              </a:rPr>
              <a:t>K-fold model was run with hyper parameters for best accuracy and performance of model. </a:t>
            </a:r>
          </a:p>
          <a:p>
            <a:pPr marL="285750" indent="-285750">
              <a:buFont typeface="Arial" panose="020B0604020202020204" pitchFamily="34" charset="0"/>
              <a:buChar char="•"/>
            </a:pPr>
            <a:endParaRPr lang="en-ZA" noProof="1"/>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4953294" y="4345861"/>
            <a:ext cx="5433204" cy="365125"/>
          </a:xfrm>
        </p:spPr>
        <p:txBody>
          <a:bodyPr vert="horz" lIns="91440" tIns="45720" rIns="91440" bIns="45720" rtlCol="0" anchor="t">
            <a:noAutofit/>
          </a:bodyPr>
          <a:lstStyle/>
          <a:p>
            <a:r>
              <a:rPr lang="en-ZA" sz="2400" noProof="1">
                <a:latin typeface="Times New Roman" panose="02020603050405020304" pitchFamily="18" charset="0"/>
                <a:cs typeface="Times New Roman" panose="02020603050405020304" pitchFamily="18" charset="0"/>
              </a:rPr>
              <a:t>RESults</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4953294" y="4786784"/>
            <a:ext cx="6502797" cy="557950"/>
          </a:xfrm>
        </p:spPr>
        <p:txBody>
          <a:bodyPr>
            <a:noAutofit/>
          </a:bodyPr>
          <a:lstStyle/>
          <a:p>
            <a:pPr marL="285750" indent="-285750">
              <a:buFont typeface="Wingdings" panose="05000000000000000000" pitchFamily="2" charset="2"/>
              <a:buChar char="§"/>
            </a:pPr>
            <a:r>
              <a:rPr lang="en-ZA" sz="1800" noProof="1">
                <a:latin typeface="Times New Roman" panose="02020603050405020304" pitchFamily="18" charset="0"/>
                <a:cs typeface="Times New Roman" panose="02020603050405020304" pitchFamily="18" charset="0"/>
              </a:rPr>
              <a:t>Training set accuracy is 87.30 while the test set is 82.77.</a:t>
            </a:r>
          </a:p>
          <a:p>
            <a:pPr marL="285750" indent="-285750">
              <a:buFont typeface="Wingdings" panose="05000000000000000000" pitchFamily="2" charset="2"/>
              <a:buChar char="§"/>
            </a:pPr>
            <a:r>
              <a:rPr lang="en-ZA" sz="1800" noProof="1">
                <a:latin typeface="Times New Roman" panose="02020603050405020304" pitchFamily="18" charset="0"/>
                <a:cs typeface="Times New Roman" panose="02020603050405020304" pitchFamily="18" charset="0"/>
              </a:rPr>
              <a:t>No overfitting concerns.</a:t>
            </a:r>
          </a:p>
        </p:txBody>
      </p:sp>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424544"/>
            <a:ext cx="8421688" cy="600984"/>
          </a:xfrm>
        </p:spPr>
        <p:txBody>
          <a:bodyPr/>
          <a:lstStyle/>
          <a:p>
            <a:r>
              <a:rPr lang="en-US" dirty="0">
                <a:latin typeface="Times New Roman" panose="02020603050405020304" pitchFamily="18" charset="0"/>
                <a:cs typeface="Times New Roman" panose="02020603050405020304" pitchFamily="18" charset="0"/>
              </a:rPr>
              <a:t>Variable Importance Plot</a:t>
            </a:r>
          </a:p>
        </p:txBody>
      </p:sp>
      <p:pic>
        <p:nvPicPr>
          <p:cNvPr id="27" name="Content Placeholder 26">
            <a:extLst>
              <a:ext uri="{FF2B5EF4-FFF2-40B4-BE49-F238E27FC236}">
                <a16:creationId xmlns:a16="http://schemas.microsoft.com/office/drawing/2014/main" id="{F1DE9B44-9DD1-D19C-2EC1-47AB53421ED5}"/>
              </a:ext>
            </a:extLst>
          </p:cNvPr>
          <p:cNvPicPr>
            <a:picLocks noGrp="1" noChangeAspect="1"/>
          </p:cNvPicPr>
          <p:nvPr>
            <p:ph sz="half" idx="2"/>
          </p:nvPr>
        </p:nvPicPr>
        <p:blipFill>
          <a:blip r:embed="rId3"/>
          <a:stretch>
            <a:fillRect/>
          </a:stretch>
        </p:blipFill>
        <p:spPr>
          <a:xfrm>
            <a:off x="1885156" y="1483080"/>
            <a:ext cx="8421689" cy="4478373"/>
          </a:xfrm>
        </p:spPr>
      </p:pic>
      <p:sp>
        <p:nvSpPr>
          <p:cNvPr id="3" name="Rectangle 2">
            <a:extLst>
              <a:ext uri="{FF2B5EF4-FFF2-40B4-BE49-F238E27FC236}">
                <a16:creationId xmlns:a16="http://schemas.microsoft.com/office/drawing/2014/main" id="{8F2AE33E-E62B-4FF0-8D94-27BF07A3F908}"/>
              </a:ext>
            </a:extLst>
          </p:cNvPr>
          <p:cNvSpPr/>
          <p:nvPr/>
        </p:nvSpPr>
        <p:spPr>
          <a:xfrm>
            <a:off x="2294965" y="1780988"/>
            <a:ext cx="2026023" cy="42911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AF7584-8635-46D1-B97C-72C1B9910516}"/>
              </a:ext>
            </a:extLst>
          </p:cNvPr>
          <p:cNvSpPr txBox="1"/>
          <p:nvPr/>
        </p:nvSpPr>
        <p:spPr>
          <a:xfrm>
            <a:off x="4458328" y="2349584"/>
            <a:ext cx="2299754" cy="2585323"/>
          </a:xfrm>
          <a:prstGeom prst="rect">
            <a:avLst/>
          </a:prstGeom>
          <a:solidFill>
            <a:schemeClr val="bg1"/>
          </a:solidFill>
          <a:ln>
            <a:solidFill>
              <a:schemeClr val="accent6"/>
            </a:solidFill>
          </a:ln>
        </p:spPr>
        <p:txBody>
          <a:bodyPr wrap="square" rtlCol="0">
            <a:spAutoFit/>
          </a:bodyPr>
          <a:lstStyle/>
          <a:p>
            <a:r>
              <a:rPr lang="en-US" b="1" dirty="0"/>
              <a:t>Top 5 variables</a:t>
            </a:r>
          </a:p>
          <a:p>
            <a:r>
              <a:rPr lang="en-US" b="1" dirty="0"/>
              <a:t>Company Controlled</a:t>
            </a:r>
          </a:p>
          <a:p>
            <a:pPr marL="285750" indent="-285750">
              <a:buFont typeface="Arial" panose="020B0604020202020204" pitchFamily="34" charset="0"/>
              <a:buChar char="•"/>
            </a:pPr>
            <a:r>
              <a:rPr lang="en-US" dirty="0">
                <a:solidFill>
                  <a:srgbClr val="00B050"/>
                </a:solidFill>
              </a:rPr>
              <a:t>Monthly Income</a:t>
            </a:r>
          </a:p>
          <a:p>
            <a:pPr marL="285750" indent="-285750">
              <a:buFont typeface="Arial" panose="020B0604020202020204" pitchFamily="34" charset="0"/>
              <a:buChar char="•"/>
            </a:pPr>
            <a:r>
              <a:rPr lang="en-US" dirty="0">
                <a:solidFill>
                  <a:srgbClr val="00B050"/>
                </a:solidFill>
              </a:rPr>
              <a:t>Overtime</a:t>
            </a:r>
          </a:p>
          <a:p>
            <a:pPr marL="285750" indent="-285750">
              <a:buFont typeface="Arial" panose="020B0604020202020204" pitchFamily="34" charset="0"/>
              <a:buChar char="•"/>
            </a:pPr>
            <a:r>
              <a:rPr lang="en-US" dirty="0">
                <a:solidFill>
                  <a:srgbClr val="00B050"/>
                </a:solidFill>
              </a:rPr>
              <a:t>Stock level option</a:t>
            </a:r>
          </a:p>
          <a:p>
            <a:endParaRPr lang="en-US" dirty="0"/>
          </a:p>
          <a:p>
            <a:r>
              <a:rPr lang="en-US" b="1" dirty="0"/>
              <a:t>Employee Controlled</a:t>
            </a:r>
          </a:p>
          <a:p>
            <a:pPr marL="285750" indent="-285750">
              <a:buFont typeface="Arial" panose="020B0604020202020204" pitchFamily="34" charset="0"/>
              <a:buChar char="•"/>
            </a:pPr>
            <a:r>
              <a:rPr lang="en-US" dirty="0">
                <a:solidFill>
                  <a:srgbClr val="00B050"/>
                </a:solidFill>
              </a:rPr>
              <a:t>Years at company</a:t>
            </a:r>
          </a:p>
          <a:p>
            <a:pPr marL="285750" indent="-285750">
              <a:buFont typeface="Arial" panose="020B0604020202020204" pitchFamily="34" charset="0"/>
              <a:buChar char="•"/>
            </a:pPr>
            <a:r>
              <a:rPr lang="en-US" dirty="0">
                <a:solidFill>
                  <a:srgbClr val="00B050"/>
                </a:solidFill>
              </a:rPr>
              <a:t>Marital Status</a:t>
            </a:r>
          </a:p>
        </p:txBody>
      </p:sp>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3A28-D88A-1455-4A38-B45DDCB1ADF3}"/>
              </a:ext>
            </a:extLst>
          </p:cNvPr>
          <p:cNvSpPr>
            <a:spLocks noGrp="1"/>
          </p:cNvSpPr>
          <p:nvPr>
            <p:ph type="title"/>
          </p:nvPr>
        </p:nvSpPr>
        <p:spPr>
          <a:xfrm>
            <a:off x="1982692" y="362745"/>
            <a:ext cx="8421688" cy="1325563"/>
          </a:xfrm>
        </p:spPr>
        <p:txBody>
          <a:bodyPr>
            <a:normAutofit/>
          </a:bodyPr>
          <a:lstStyle/>
          <a:p>
            <a:r>
              <a:rPr lang="en-US" dirty="0">
                <a:latin typeface="Times New Roman" panose="02020603050405020304" pitchFamily="18" charset="0"/>
                <a:cs typeface="Times New Roman" panose="02020603050405020304" pitchFamily="18" charset="0"/>
              </a:rPr>
              <a:t>Model Implementation</a:t>
            </a:r>
          </a:p>
        </p:txBody>
      </p:sp>
      <p:graphicFrame>
        <p:nvGraphicFramePr>
          <p:cNvPr id="12" name="Content Placeholder 11">
            <a:extLst>
              <a:ext uri="{FF2B5EF4-FFF2-40B4-BE49-F238E27FC236}">
                <a16:creationId xmlns:a16="http://schemas.microsoft.com/office/drawing/2014/main" id="{88E5065A-F730-435E-84D1-E16540BC19A9}"/>
              </a:ext>
            </a:extLst>
          </p:cNvPr>
          <p:cNvGraphicFramePr>
            <a:graphicFrameLocks noGrp="1"/>
          </p:cNvGraphicFramePr>
          <p:nvPr>
            <p:ph sz="half" idx="2"/>
            <p:extLst>
              <p:ext uri="{D42A27DB-BD31-4B8C-83A1-F6EECF244321}">
                <p14:modId xmlns:p14="http://schemas.microsoft.com/office/powerpoint/2010/main" val="2989067580"/>
              </p:ext>
            </p:extLst>
          </p:nvPr>
        </p:nvGraphicFramePr>
        <p:xfrm>
          <a:off x="927846" y="852279"/>
          <a:ext cx="10224247" cy="411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C24B0FE1-F1C1-4D0F-A421-EBD581AAEB4E}"/>
              </a:ext>
            </a:extLst>
          </p:cNvPr>
          <p:cNvSpPr txBox="1"/>
          <p:nvPr/>
        </p:nvSpPr>
        <p:spPr>
          <a:xfrm>
            <a:off x="1209584" y="3932518"/>
            <a:ext cx="250180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To implement the model</a:t>
            </a:r>
          </a:p>
          <a:p>
            <a:pPr marL="285750" indent="-285750">
              <a:buFont typeface="Arial" panose="020B0604020202020204" pitchFamily="34" charset="0"/>
              <a:buChar char="•"/>
            </a:pPr>
            <a:r>
              <a:rPr lang="en-US" dirty="0"/>
              <a:t>To determine ways to address factors to attrition</a:t>
            </a:r>
          </a:p>
        </p:txBody>
      </p:sp>
      <p:sp>
        <p:nvSpPr>
          <p:cNvPr id="14" name="TextBox 13">
            <a:extLst>
              <a:ext uri="{FF2B5EF4-FFF2-40B4-BE49-F238E27FC236}">
                <a16:creationId xmlns:a16="http://schemas.microsoft.com/office/drawing/2014/main" id="{A35EE735-AB9A-4362-A751-1F05DC63FD74}"/>
              </a:ext>
            </a:extLst>
          </p:cNvPr>
          <p:cNvSpPr txBox="1"/>
          <p:nvPr/>
        </p:nvSpPr>
        <p:spPr>
          <a:xfrm>
            <a:off x="4580314" y="3932518"/>
            <a:ext cx="22806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Initial review after model deployment</a:t>
            </a:r>
          </a:p>
          <a:p>
            <a:pPr marL="285750" indent="-285750">
              <a:buFont typeface="Wingdings" panose="05000000000000000000" pitchFamily="2" charset="2"/>
              <a:buChar char="Ø"/>
            </a:pPr>
            <a:r>
              <a:rPr lang="en-US" dirty="0"/>
              <a:t>Financial Impact</a:t>
            </a:r>
          </a:p>
          <a:p>
            <a:pPr marL="285750" indent="-285750">
              <a:buFont typeface="Wingdings" panose="05000000000000000000" pitchFamily="2" charset="2"/>
              <a:buChar char="Ø"/>
            </a:pPr>
            <a:r>
              <a:rPr lang="en-US" dirty="0"/>
              <a:t>Operations Performance</a:t>
            </a:r>
          </a:p>
          <a:p>
            <a:pPr marL="285750" indent="-285750">
              <a:buFont typeface="Arial" panose="020B0604020202020204" pitchFamily="34" charset="0"/>
              <a:buChar char="•"/>
            </a:pPr>
            <a:r>
              <a:rPr lang="en-US" dirty="0"/>
              <a:t>Further enhancements to the model</a:t>
            </a:r>
          </a:p>
        </p:txBody>
      </p:sp>
      <p:sp>
        <p:nvSpPr>
          <p:cNvPr id="15" name="TextBox 14">
            <a:extLst>
              <a:ext uri="{FF2B5EF4-FFF2-40B4-BE49-F238E27FC236}">
                <a16:creationId xmlns:a16="http://schemas.microsoft.com/office/drawing/2014/main" id="{FA720317-D692-4B26-90D1-28A86C83FDCE}"/>
              </a:ext>
            </a:extLst>
          </p:cNvPr>
          <p:cNvSpPr txBox="1"/>
          <p:nvPr/>
        </p:nvSpPr>
        <p:spPr>
          <a:xfrm>
            <a:off x="7951044" y="3932518"/>
            <a:ext cx="228067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Ongoing review of the model</a:t>
            </a:r>
          </a:p>
          <a:p>
            <a:pPr marL="285750" indent="-285750">
              <a:buFont typeface="Arial" panose="020B0604020202020204" pitchFamily="34" charset="0"/>
              <a:buChar char="•"/>
            </a:pPr>
            <a:r>
              <a:rPr lang="en-US" dirty="0"/>
              <a:t>Comparing of annual performance before and after model deployment</a:t>
            </a:r>
          </a:p>
        </p:txBody>
      </p:sp>
    </p:spTree>
    <p:extLst>
      <p:ext uri="{BB962C8B-B14F-4D97-AF65-F5344CB8AC3E}">
        <p14:creationId xmlns:p14="http://schemas.microsoft.com/office/powerpoint/2010/main" val="219367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2">
                                            <p:graphicEl>
                                              <a:dgm id="{4ED0397F-BF96-471A-8500-FF0B5ABC3F2F}"/>
                                            </p:graphicEl>
                                          </p:spTgt>
                                        </p:tgtEl>
                                        <p:attrNameLst>
                                          <p:attrName>style.color</p:attrName>
                                        </p:attrNameLst>
                                      </p:cBhvr>
                                      <p:by>
                                        <p:hsl h="7200000" s="0" l="0"/>
                                      </p:by>
                                    </p:animClr>
                                    <p:animClr clrSpc="hsl" dir="cw">
                                      <p:cBhvr>
                                        <p:cTn id="7" dur="500" fill="hold"/>
                                        <p:tgtEl>
                                          <p:spTgt spid="12">
                                            <p:graphicEl>
                                              <a:dgm id="{4ED0397F-BF96-471A-8500-FF0B5ABC3F2F}"/>
                                            </p:graphicEl>
                                          </p:spTgt>
                                        </p:tgtEl>
                                        <p:attrNameLst>
                                          <p:attrName>fillcolor</p:attrName>
                                        </p:attrNameLst>
                                      </p:cBhvr>
                                      <p:by>
                                        <p:hsl h="7200000" s="0" l="0"/>
                                      </p:by>
                                    </p:animClr>
                                    <p:animClr clrSpc="hsl" dir="cw">
                                      <p:cBhvr>
                                        <p:cTn id="8" dur="500" fill="hold"/>
                                        <p:tgtEl>
                                          <p:spTgt spid="12">
                                            <p:graphicEl>
                                              <a:dgm id="{4ED0397F-BF96-471A-8500-FF0B5ABC3F2F}"/>
                                            </p:graphicEl>
                                          </p:spTgt>
                                        </p:tgtEl>
                                        <p:attrNameLst>
                                          <p:attrName>stroke.color</p:attrName>
                                        </p:attrNameLst>
                                      </p:cBhvr>
                                      <p:by>
                                        <p:hsl h="7200000" s="0" l="0"/>
                                      </p:by>
                                    </p:animClr>
                                    <p:set>
                                      <p:cBhvr>
                                        <p:cTn id="9" dur="500" fill="hold"/>
                                        <p:tgtEl>
                                          <p:spTgt spid="12">
                                            <p:graphicEl>
                                              <a:dgm id="{4ED0397F-BF96-471A-8500-FF0B5ABC3F2F}"/>
                                            </p:graphicEl>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2">
                                            <p:graphicEl>
                                              <a:dgm id="{19F9C8E5-AB81-487D-BF64-4F41EDEF055D}"/>
                                            </p:graphicEl>
                                          </p:spTgt>
                                        </p:tgtEl>
                                        <p:attrNameLst>
                                          <p:attrName>style.color</p:attrName>
                                        </p:attrNameLst>
                                      </p:cBhvr>
                                      <p:by>
                                        <p:hsl h="7200000" s="0" l="0"/>
                                      </p:by>
                                    </p:animClr>
                                    <p:animClr clrSpc="hsl" dir="cw">
                                      <p:cBhvr>
                                        <p:cTn id="12" dur="500" fill="hold"/>
                                        <p:tgtEl>
                                          <p:spTgt spid="12">
                                            <p:graphicEl>
                                              <a:dgm id="{19F9C8E5-AB81-487D-BF64-4F41EDEF055D}"/>
                                            </p:graphicEl>
                                          </p:spTgt>
                                        </p:tgtEl>
                                        <p:attrNameLst>
                                          <p:attrName>fillcolor</p:attrName>
                                        </p:attrNameLst>
                                      </p:cBhvr>
                                      <p:by>
                                        <p:hsl h="7200000" s="0" l="0"/>
                                      </p:by>
                                    </p:animClr>
                                    <p:animClr clrSpc="hsl" dir="cw">
                                      <p:cBhvr>
                                        <p:cTn id="13" dur="500" fill="hold"/>
                                        <p:tgtEl>
                                          <p:spTgt spid="12">
                                            <p:graphicEl>
                                              <a:dgm id="{19F9C8E5-AB81-487D-BF64-4F41EDEF055D}"/>
                                            </p:graphicEl>
                                          </p:spTgt>
                                        </p:tgtEl>
                                        <p:attrNameLst>
                                          <p:attrName>stroke.color</p:attrName>
                                        </p:attrNameLst>
                                      </p:cBhvr>
                                      <p:by>
                                        <p:hsl h="7200000" s="0" l="0"/>
                                      </p:by>
                                    </p:animClr>
                                    <p:set>
                                      <p:cBhvr>
                                        <p:cTn id="14" dur="500" fill="hold"/>
                                        <p:tgtEl>
                                          <p:spTgt spid="12">
                                            <p:graphicEl>
                                              <a:dgm id="{19F9C8E5-AB81-487D-BF64-4F41EDEF055D}"/>
                                            </p:graphic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2">
                                            <p:graphicEl>
                                              <a:dgm id="{84FB3CB1-70A8-4AD6-B09D-FDB810139940}"/>
                                            </p:graphicEl>
                                          </p:spTgt>
                                        </p:tgtEl>
                                        <p:attrNameLst>
                                          <p:attrName>style.color</p:attrName>
                                        </p:attrNameLst>
                                      </p:cBhvr>
                                      <p:by>
                                        <p:hsl h="7200000" s="0" l="0"/>
                                      </p:by>
                                    </p:animClr>
                                    <p:animClr clrSpc="hsl" dir="cw">
                                      <p:cBhvr>
                                        <p:cTn id="17" dur="500" fill="hold"/>
                                        <p:tgtEl>
                                          <p:spTgt spid="12">
                                            <p:graphicEl>
                                              <a:dgm id="{84FB3CB1-70A8-4AD6-B09D-FDB810139940}"/>
                                            </p:graphicEl>
                                          </p:spTgt>
                                        </p:tgtEl>
                                        <p:attrNameLst>
                                          <p:attrName>fillcolor</p:attrName>
                                        </p:attrNameLst>
                                      </p:cBhvr>
                                      <p:by>
                                        <p:hsl h="7200000" s="0" l="0"/>
                                      </p:by>
                                    </p:animClr>
                                    <p:animClr clrSpc="hsl" dir="cw">
                                      <p:cBhvr>
                                        <p:cTn id="18" dur="500" fill="hold"/>
                                        <p:tgtEl>
                                          <p:spTgt spid="12">
                                            <p:graphicEl>
                                              <a:dgm id="{84FB3CB1-70A8-4AD6-B09D-FDB810139940}"/>
                                            </p:graphicEl>
                                          </p:spTgt>
                                        </p:tgtEl>
                                        <p:attrNameLst>
                                          <p:attrName>stroke.color</p:attrName>
                                        </p:attrNameLst>
                                      </p:cBhvr>
                                      <p:by>
                                        <p:hsl h="7200000" s="0" l="0"/>
                                      </p:by>
                                    </p:animClr>
                                    <p:set>
                                      <p:cBhvr>
                                        <p:cTn id="19" dur="500" fill="hold"/>
                                        <p:tgtEl>
                                          <p:spTgt spid="12">
                                            <p:graphicEl>
                                              <a:dgm id="{84FB3CB1-70A8-4AD6-B09D-FDB810139940}"/>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838200" y="365125"/>
            <a:ext cx="10515600" cy="1325563"/>
          </a:xfrm>
        </p:spPr>
        <p:txBody>
          <a:bodyPr anchor="ctr">
            <a:normAutofit/>
          </a:bodyPr>
          <a:lstStyle/>
          <a:p>
            <a:r>
              <a:rPr lang="en-US" dirty="0"/>
              <a:t>RECOMMENDATIONS- Monthly Income</a:t>
            </a:r>
          </a:p>
        </p:txBody>
      </p:sp>
      <p:graphicFrame>
        <p:nvGraphicFramePr>
          <p:cNvPr id="20" name="Content Placeholder 2">
            <a:extLst>
              <a:ext uri="{FF2B5EF4-FFF2-40B4-BE49-F238E27FC236}">
                <a16:creationId xmlns:a16="http://schemas.microsoft.com/office/drawing/2014/main" id="{F315758A-DBF2-A460-B497-4164140B2452}"/>
              </a:ext>
            </a:extLst>
          </p:cNvPr>
          <p:cNvGraphicFramePr>
            <a:graphicFrameLocks noGrp="1"/>
          </p:cNvGraphicFramePr>
          <p:nvPr>
            <p:ph type="dgm" sz="quarter" idx="15"/>
            <p:extLst>
              <p:ext uri="{D42A27DB-BD31-4B8C-83A1-F6EECF244321}">
                <p14:modId xmlns:p14="http://schemas.microsoft.com/office/powerpoint/2010/main" val="416726912"/>
              </p:ext>
            </p:extLst>
          </p:nvPr>
        </p:nvGraphicFramePr>
        <p:xfrm>
          <a:off x="838200" y="2139084"/>
          <a:ext cx="10515600" cy="3695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4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AADEFAB-2A13-1DB7-6824-44C6AF59AFF9}"/>
              </a:ext>
            </a:extLst>
          </p:cNvPr>
          <p:cNvSpPr>
            <a:spLocks noGrp="1"/>
          </p:cNvSpPr>
          <p:nvPr>
            <p:ph type="title"/>
          </p:nvPr>
        </p:nvSpPr>
        <p:spPr>
          <a:xfrm>
            <a:off x="838200" y="365125"/>
            <a:ext cx="10515600" cy="1325563"/>
          </a:xfrm>
        </p:spPr>
        <p:txBody>
          <a:bodyPr anchor="ctr">
            <a:normAutofit/>
          </a:bodyPr>
          <a:lstStyle/>
          <a:p>
            <a:r>
              <a:rPr lang="en-US" dirty="0"/>
              <a:t>Recommendations- Overtime</a:t>
            </a:r>
          </a:p>
        </p:txBody>
      </p:sp>
      <p:graphicFrame>
        <p:nvGraphicFramePr>
          <p:cNvPr id="18" name="Text Placeholder 2">
            <a:extLst>
              <a:ext uri="{FF2B5EF4-FFF2-40B4-BE49-F238E27FC236}">
                <a16:creationId xmlns:a16="http://schemas.microsoft.com/office/drawing/2014/main" id="{598A4B15-B4B6-D395-8822-C51C1A8EACB8}"/>
              </a:ext>
            </a:extLst>
          </p:cNvPr>
          <p:cNvGraphicFramePr/>
          <p:nvPr>
            <p:extLst>
              <p:ext uri="{D42A27DB-BD31-4B8C-83A1-F6EECF244321}">
                <p14:modId xmlns:p14="http://schemas.microsoft.com/office/powerpoint/2010/main" val="1885854636"/>
              </p:ext>
            </p:extLst>
          </p:nvPr>
        </p:nvGraphicFramePr>
        <p:xfrm>
          <a:off x="838200" y="2139084"/>
          <a:ext cx="10515600" cy="3695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089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A0FF-4314-6E98-EF48-779E977B4163}"/>
              </a:ext>
            </a:extLst>
          </p:cNvPr>
          <p:cNvSpPr>
            <a:spLocks noGrp="1"/>
          </p:cNvSpPr>
          <p:nvPr>
            <p:ph type="title"/>
          </p:nvPr>
        </p:nvSpPr>
        <p:spPr>
          <a:xfrm>
            <a:off x="838200" y="365125"/>
            <a:ext cx="10515600" cy="1325563"/>
          </a:xfrm>
        </p:spPr>
        <p:txBody>
          <a:bodyPr anchor="ctr">
            <a:normAutofit/>
          </a:bodyPr>
          <a:lstStyle/>
          <a:p>
            <a:r>
              <a:rPr lang="en-US"/>
              <a:t>Recommendations- Stock Options and Others</a:t>
            </a:r>
          </a:p>
        </p:txBody>
      </p:sp>
      <p:graphicFrame>
        <p:nvGraphicFramePr>
          <p:cNvPr id="13" name="Text Placeholder 2">
            <a:extLst>
              <a:ext uri="{FF2B5EF4-FFF2-40B4-BE49-F238E27FC236}">
                <a16:creationId xmlns:a16="http://schemas.microsoft.com/office/drawing/2014/main" id="{831320B1-5F64-32D2-D832-B445841D7F97}"/>
              </a:ext>
            </a:extLst>
          </p:cNvPr>
          <p:cNvGraphicFramePr/>
          <p:nvPr>
            <p:extLst>
              <p:ext uri="{D42A27DB-BD31-4B8C-83A1-F6EECF244321}">
                <p14:modId xmlns:p14="http://schemas.microsoft.com/office/powerpoint/2010/main" val="2591114551"/>
              </p:ext>
            </p:extLst>
          </p:nvPr>
        </p:nvGraphicFramePr>
        <p:xfrm>
          <a:off x="838200" y="2139084"/>
          <a:ext cx="10515600" cy="3695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89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3A28-D88A-1455-4A38-B45DDCB1ADF3}"/>
              </a:ext>
            </a:extLst>
          </p:cNvPr>
          <p:cNvSpPr>
            <a:spLocks noGrp="1"/>
          </p:cNvSpPr>
          <p:nvPr>
            <p:ph type="title"/>
          </p:nvPr>
        </p:nvSpPr>
        <p:spPr>
          <a:xfrm>
            <a:off x="462984" y="426926"/>
            <a:ext cx="8421688" cy="564535"/>
          </a:xfrm>
          <a:solidFill>
            <a:schemeClr val="bg1"/>
          </a:solidFill>
        </p:spPr>
        <p:txBody>
          <a:bodyPr>
            <a:normAutofit/>
          </a:bodyPr>
          <a:lstStyle/>
          <a:p>
            <a:pPr algn="l"/>
            <a:r>
              <a:rPr lang="en-US" dirty="0">
                <a:latin typeface="Times New Roman" panose="02020603050405020304" pitchFamily="18" charset="0"/>
                <a:cs typeface="Times New Roman" panose="02020603050405020304" pitchFamily="18" charset="0"/>
              </a:rPr>
              <a:t>References</a:t>
            </a:r>
          </a:p>
        </p:txBody>
      </p:sp>
      <p:sp>
        <p:nvSpPr>
          <p:cNvPr id="13" name="Text Placeholder 8">
            <a:extLst>
              <a:ext uri="{FF2B5EF4-FFF2-40B4-BE49-F238E27FC236}">
                <a16:creationId xmlns:a16="http://schemas.microsoft.com/office/drawing/2014/main" id="{6F329EB1-D632-4881-ADE1-7C6936D75CD8}"/>
              </a:ext>
            </a:extLst>
          </p:cNvPr>
          <p:cNvSpPr txBox="1">
            <a:spLocks/>
          </p:cNvSpPr>
          <p:nvPr/>
        </p:nvSpPr>
        <p:spPr>
          <a:xfrm>
            <a:off x="548718" y="1266676"/>
            <a:ext cx="10945675" cy="4929451"/>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20000"/>
              </a:lnSpc>
              <a:buNone/>
            </a:pPr>
            <a:r>
              <a:rPr lang="en-US" sz="1200" noProof="1">
                <a:latin typeface="Times New Roman" panose="02020603050405020304" pitchFamily="18" charset="0"/>
                <a:cs typeface="Times New Roman" panose="02020603050405020304" pitchFamily="18" charset="0"/>
              </a:rPr>
              <a:t>Autoparts Asia. (2017). HR Policies &amp; Practices: Managing Attrition. Retrieved from https://link.gale.com/apps/doc/A578956344/ITOF?u=canyonuniv&amp;sid=ebsco&amp;xid=2f0cb4c5</a:t>
            </a:r>
            <a:endParaRPr lang="en-ZA" sz="1200" noProof="1">
              <a:latin typeface="Times New Roman" panose="02020603050405020304" pitchFamily="18" charset="0"/>
              <a:cs typeface="Times New Roman" panose="02020603050405020304" pitchFamily="18" charset="0"/>
            </a:endParaRPr>
          </a:p>
          <a:p>
            <a:pPr marL="0" indent="0">
              <a:lnSpc>
                <a:spcPct val="220000"/>
              </a:lnSpc>
              <a:buNone/>
            </a:pPr>
            <a:r>
              <a:rPr lang="en-ZA" sz="1200" noProof="1">
                <a:latin typeface="Times New Roman" panose="02020603050405020304" pitchFamily="18" charset="0"/>
                <a:cs typeface="Times New Roman" panose="02020603050405020304" pitchFamily="18" charset="0"/>
              </a:rPr>
              <a:t>Heinz, K. (2020). The true cost of employee turnover. Retrieved from https://builtin.com/recruiting/cost-of-turnover</a:t>
            </a:r>
          </a:p>
          <a:p>
            <a:pPr marL="0" indent="0">
              <a:lnSpc>
                <a:spcPct val="220000"/>
              </a:lnSpc>
              <a:buNone/>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Mann, C. &amp; Maurer, Frank. (2005). A case study on the impact of scrum on overtime and customer satisfaction. Proceedings - AGILE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Confernce</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2005. 2005. 70 - 79. 10.1109/ADC.2005.1.</a:t>
            </a:r>
          </a:p>
          <a:p>
            <a:pPr marL="0" indent="0">
              <a:lnSpc>
                <a:spcPct val="220000"/>
              </a:lnSpc>
              <a:buNone/>
            </a:pPr>
            <a:r>
              <a:rPr lang="en-US" sz="1200" noProof="1">
                <a:latin typeface="Times New Roman" panose="02020603050405020304" pitchFamily="18" charset="0"/>
                <a:cs typeface="Times New Roman" panose="02020603050405020304" pitchFamily="18" charset="0"/>
              </a:rPr>
              <a:t>Payscale. (n.d.). How you pay raise practices affect employee turnover. Retrieved on July 20, 2022 from https://www.payscale.com/research-and-insights/employee-turnover-pay-raises/</a:t>
            </a:r>
          </a:p>
          <a:p>
            <a:pPr marL="0" indent="0">
              <a:lnSpc>
                <a:spcPct val="220000"/>
              </a:lnSpc>
              <a:buNone/>
            </a:pPr>
            <a:r>
              <a:rPr lang="en-US" sz="1200" noProof="1">
                <a:latin typeface="Times New Roman" panose="02020603050405020304" pitchFamily="18" charset="0"/>
                <a:cs typeface="Times New Roman" panose="02020603050405020304" pitchFamily="18" charset="0"/>
              </a:rPr>
              <a:t>Payscale. (2022). Average data analyst salary in Phoenix, Arizona. Retrieved on July 19, 2020 from https://www.payscale.com/research/US/Job=Data_Analyst/Salary/3708f2ef/Phoenix-AZ</a:t>
            </a:r>
          </a:p>
          <a:p>
            <a:pPr marL="0" indent="0">
              <a:lnSpc>
                <a:spcPct val="220000"/>
              </a:lnSpc>
              <a:buNone/>
            </a:pPr>
            <a:r>
              <a:rPr lang="en-US" sz="1200" noProof="1">
                <a:latin typeface="Times New Roman" panose="02020603050405020304" pitchFamily="18" charset="0"/>
                <a:cs typeface="Times New Roman" panose="02020603050405020304" pitchFamily="18" charset="0"/>
              </a:rPr>
              <a:t>Zummel, N. (2015). Does balancing classes improve classifier performance? Retrieved from https://win-vector.com/2015/02/27/does-balancing-classes-improve-classifier-performance/</a:t>
            </a:r>
          </a:p>
        </p:txBody>
      </p:sp>
    </p:spTree>
    <p:extLst>
      <p:ext uri="{BB962C8B-B14F-4D97-AF65-F5344CB8AC3E}">
        <p14:creationId xmlns:p14="http://schemas.microsoft.com/office/powerpoint/2010/main" val="72420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FA1A46-9ACB-462C-A2F9-F15C3D01D8B4}"/>
              </a:ext>
            </a:extLst>
          </p:cNvPr>
          <p:cNvSpPr txBox="1"/>
          <p:nvPr/>
        </p:nvSpPr>
        <p:spPr>
          <a:xfrm>
            <a:off x="3862301" y="1408529"/>
            <a:ext cx="4270721" cy="1569660"/>
          </a:xfrm>
          <a:prstGeom prst="rect">
            <a:avLst/>
          </a:prstGeom>
          <a:noFill/>
        </p:spPr>
        <p:txBody>
          <a:bodyPr wrap="none" rtlCol="0">
            <a:spAutoFit/>
          </a:bodyPr>
          <a:lstStyle/>
          <a:p>
            <a:r>
              <a:rPr lang="en-US" sz="9600" b="1" dirty="0">
                <a:solidFill>
                  <a:srgbClr val="FF0000"/>
                </a:solidFill>
                <a:latin typeface="Times New Roman" panose="02020603050405020304" pitchFamily="18" charset="0"/>
                <a:cs typeface="Times New Roman" panose="02020603050405020304" pitchFamily="18" charset="0"/>
              </a:rPr>
              <a:t>1.5 - 2.0</a:t>
            </a:r>
          </a:p>
        </p:txBody>
      </p:sp>
      <p:sp>
        <p:nvSpPr>
          <p:cNvPr id="9" name="TextBox 8">
            <a:extLst>
              <a:ext uri="{FF2B5EF4-FFF2-40B4-BE49-F238E27FC236}">
                <a16:creationId xmlns:a16="http://schemas.microsoft.com/office/drawing/2014/main" id="{D91D0825-B0B3-42E4-A8F1-80F508A927C0}"/>
              </a:ext>
            </a:extLst>
          </p:cNvPr>
          <p:cNvSpPr txBox="1"/>
          <p:nvPr/>
        </p:nvSpPr>
        <p:spPr>
          <a:xfrm>
            <a:off x="4045926" y="3227379"/>
            <a:ext cx="1957309" cy="830997"/>
          </a:xfrm>
          <a:prstGeom prst="rect">
            <a:avLst/>
          </a:prstGeom>
          <a:noFill/>
        </p:spPr>
        <p:txBody>
          <a:bodyPr wrap="square" rtlCol="0">
            <a:spAutoFit/>
          </a:bodyPr>
          <a:lstStyle/>
          <a:p>
            <a:r>
              <a:rPr lang="en-US" sz="4800" b="1" dirty="0">
                <a:solidFill>
                  <a:srgbClr val="FF0000"/>
                </a:solidFill>
                <a:latin typeface="Times New Roman" panose="02020603050405020304" pitchFamily="18" charset="0"/>
                <a:cs typeface="Times New Roman" panose="02020603050405020304" pitchFamily="18" charset="0"/>
              </a:rPr>
              <a:t>$1,500</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B27A43F-A771-4864-95D9-72988B5E4012}"/>
              </a:ext>
            </a:extLst>
          </p:cNvPr>
          <p:cNvSpPr txBox="1"/>
          <p:nvPr/>
        </p:nvSpPr>
        <p:spPr>
          <a:xfrm>
            <a:off x="2190093" y="4058376"/>
            <a:ext cx="3807570" cy="830997"/>
          </a:xfrm>
          <a:prstGeom prst="rect">
            <a:avLst/>
          </a:prstGeom>
          <a:noFill/>
        </p:spPr>
        <p:txBody>
          <a:bodyPr wrap="square" rtlCol="0">
            <a:spAutoFit/>
          </a:bodyPr>
          <a:lstStyle/>
          <a:p>
            <a:r>
              <a:rPr lang="en-US" sz="4800" b="1" dirty="0">
                <a:solidFill>
                  <a:srgbClr val="FF0000"/>
                </a:solidFill>
                <a:latin typeface="Times New Roman" panose="02020603050405020304" pitchFamily="18" charset="0"/>
                <a:cs typeface="Times New Roman" panose="02020603050405020304" pitchFamily="18" charset="0"/>
              </a:rPr>
              <a:t>100% - 150%</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56B48B5-AC15-4130-945E-3DC1657073A0}"/>
              </a:ext>
            </a:extLst>
          </p:cNvPr>
          <p:cNvSpPr txBox="1"/>
          <p:nvPr/>
        </p:nvSpPr>
        <p:spPr>
          <a:xfrm>
            <a:off x="4183530" y="4837078"/>
            <a:ext cx="1843626" cy="830997"/>
          </a:xfrm>
          <a:prstGeom prst="rect">
            <a:avLst/>
          </a:prstGeom>
          <a:noFill/>
        </p:spPr>
        <p:txBody>
          <a:bodyPr wrap="square" rtlCol="0">
            <a:spAutoFit/>
          </a:bodyPr>
          <a:lstStyle/>
          <a:p>
            <a:r>
              <a:rPr lang="en-US" sz="4800" b="1" dirty="0">
                <a:solidFill>
                  <a:srgbClr val="FF0000"/>
                </a:solidFill>
                <a:latin typeface="Times New Roman" panose="02020603050405020304" pitchFamily="18" charset="0"/>
                <a:cs typeface="Times New Roman" panose="02020603050405020304" pitchFamily="18" charset="0"/>
              </a:rPr>
              <a:t>213%</a:t>
            </a:r>
            <a:endParaRPr lang="en-US" sz="4800" b="1" i="1" dirty="0">
              <a:solidFill>
                <a:srgbClr val="00B050"/>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F9968F4C-3FDB-40B9-A492-A8D5D70C3C90}"/>
              </a:ext>
            </a:extLst>
          </p:cNvPr>
          <p:cNvCxnSpPr/>
          <p:nvPr/>
        </p:nvCxnSpPr>
        <p:spPr>
          <a:xfrm>
            <a:off x="1588001" y="3061252"/>
            <a:ext cx="8819322"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F85F85-D1EF-4192-9F63-CC0A321EB839}"/>
              </a:ext>
            </a:extLst>
          </p:cNvPr>
          <p:cNvSpPr txBox="1"/>
          <p:nvPr/>
        </p:nvSpPr>
        <p:spPr>
          <a:xfrm>
            <a:off x="5997662" y="3227378"/>
            <a:ext cx="1861407" cy="830997"/>
          </a:xfrm>
          <a:prstGeom prst="rect">
            <a:avLst/>
          </a:prstGeom>
          <a:noFill/>
        </p:spPr>
        <p:txBody>
          <a:bodyPr wrap="none" rtlCol="0">
            <a:spAutoFit/>
          </a:bodyPr>
          <a:lstStyle/>
          <a:p>
            <a:r>
              <a:rPr lang="en-US" sz="4800" b="1" i="1" dirty="0">
                <a:latin typeface="Times New Roman" panose="02020603050405020304" pitchFamily="18" charset="0"/>
                <a:cs typeface="Times New Roman" panose="02020603050405020304" pitchFamily="18" charset="0"/>
              </a:rPr>
              <a:t>hourly</a:t>
            </a:r>
          </a:p>
        </p:txBody>
      </p:sp>
      <p:sp>
        <p:nvSpPr>
          <p:cNvPr id="14" name="TextBox 13">
            <a:extLst>
              <a:ext uri="{FF2B5EF4-FFF2-40B4-BE49-F238E27FC236}">
                <a16:creationId xmlns:a16="http://schemas.microsoft.com/office/drawing/2014/main" id="{0F5DAB0B-1A11-48FC-A4DE-38C77DC80FF3}"/>
              </a:ext>
            </a:extLst>
          </p:cNvPr>
          <p:cNvSpPr txBox="1"/>
          <p:nvPr/>
        </p:nvSpPr>
        <p:spPr>
          <a:xfrm>
            <a:off x="6032728" y="4058376"/>
            <a:ext cx="4747915" cy="830997"/>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technical position</a:t>
            </a:r>
          </a:p>
        </p:txBody>
      </p:sp>
      <p:sp>
        <p:nvSpPr>
          <p:cNvPr id="16" name="TextBox 15">
            <a:extLst>
              <a:ext uri="{FF2B5EF4-FFF2-40B4-BE49-F238E27FC236}">
                <a16:creationId xmlns:a16="http://schemas.microsoft.com/office/drawing/2014/main" id="{0F7525E4-AA6E-4275-B830-520F20FB28DE}"/>
              </a:ext>
            </a:extLst>
          </p:cNvPr>
          <p:cNvSpPr txBox="1"/>
          <p:nvPr/>
        </p:nvSpPr>
        <p:spPr>
          <a:xfrm>
            <a:off x="5949850" y="4863226"/>
            <a:ext cx="5032837" cy="830997"/>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high-level position</a:t>
            </a:r>
          </a:p>
        </p:txBody>
      </p:sp>
    </p:spTree>
    <p:extLst>
      <p:ext uri="{BB962C8B-B14F-4D97-AF65-F5344CB8AC3E}">
        <p14:creationId xmlns:p14="http://schemas.microsoft.com/office/powerpoint/2010/main" val="95850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50D68B-4BD7-4609-92DD-0675E6D11DD5}"/>
              </a:ext>
            </a:extLst>
          </p:cNvPr>
          <p:cNvSpPr txBox="1"/>
          <p:nvPr/>
        </p:nvSpPr>
        <p:spPr>
          <a:xfrm>
            <a:off x="3577810" y="1323919"/>
            <a:ext cx="5036379" cy="923330"/>
          </a:xfrm>
          <a:prstGeom prst="rect">
            <a:avLst/>
          </a:prstGeom>
          <a:noFill/>
        </p:spPr>
        <p:txBody>
          <a:bodyPr wrap="none" rtlCol="0">
            <a:spAutoFit/>
          </a:bodyPr>
          <a:lstStyle/>
          <a:p>
            <a:r>
              <a:rPr lang="en-US" sz="5400" b="1" dirty="0">
                <a:latin typeface="Times New Roman" panose="02020603050405020304" pitchFamily="18" charset="0"/>
                <a:cs typeface="Times New Roman" panose="02020603050405020304" pitchFamily="18" charset="0"/>
              </a:rPr>
              <a:t>1,470 employees</a:t>
            </a:r>
          </a:p>
        </p:txBody>
      </p:sp>
      <p:sp>
        <p:nvSpPr>
          <p:cNvPr id="8" name="TextBox 7">
            <a:extLst>
              <a:ext uri="{FF2B5EF4-FFF2-40B4-BE49-F238E27FC236}">
                <a16:creationId xmlns:a16="http://schemas.microsoft.com/office/drawing/2014/main" id="{2743FD49-9817-4DA8-BB35-87F236AB2498}"/>
              </a:ext>
            </a:extLst>
          </p:cNvPr>
          <p:cNvSpPr txBox="1"/>
          <p:nvPr/>
        </p:nvSpPr>
        <p:spPr>
          <a:xfrm>
            <a:off x="4172106" y="2247249"/>
            <a:ext cx="3847785" cy="923330"/>
          </a:xfrm>
          <a:prstGeom prst="rect">
            <a:avLst/>
          </a:prstGeom>
          <a:noFill/>
        </p:spPr>
        <p:txBody>
          <a:bodyPr wrap="none" rtlCol="0">
            <a:spAutoFit/>
          </a:bodyPr>
          <a:lstStyle/>
          <a:p>
            <a:r>
              <a:rPr lang="en-US" sz="5400" b="1" dirty="0">
                <a:solidFill>
                  <a:srgbClr val="FF0000"/>
                </a:solidFill>
                <a:latin typeface="Times New Roman" panose="02020603050405020304" pitchFamily="18" charset="0"/>
                <a:cs typeface="Times New Roman" panose="02020603050405020304" pitchFamily="18" charset="0"/>
              </a:rPr>
              <a:t>237 resigned</a:t>
            </a:r>
          </a:p>
        </p:txBody>
      </p:sp>
      <p:sp>
        <p:nvSpPr>
          <p:cNvPr id="9" name="TextBox 8">
            <a:extLst>
              <a:ext uri="{FF2B5EF4-FFF2-40B4-BE49-F238E27FC236}">
                <a16:creationId xmlns:a16="http://schemas.microsoft.com/office/drawing/2014/main" id="{4C74CF00-20A1-497A-AC05-26676A0D79E0}"/>
              </a:ext>
            </a:extLst>
          </p:cNvPr>
          <p:cNvSpPr txBox="1"/>
          <p:nvPr/>
        </p:nvSpPr>
        <p:spPr>
          <a:xfrm>
            <a:off x="4119097" y="3432189"/>
            <a:ext cx="4084773" cy="1323439"/>
          </a:xfrm>
          <a:prstGeom prst="rect">
            <a:avLst/>
          </a:prstGeom>
          <a:noFill/>
        </p:spPr>
        <p:txBody>
          <a:bodyPr wrap="none" rtlCol="0">
            <a:spAutoFit/>
          </a:bodyPr>
          <a:lstStyle/>
          <a:p>
            <a:r>
              <a:rPr lang="en-US" sz="8000" b="1" dirty="0">
                <a:solidFill>
                  <a:srgbClr val="FF0000"/>
                </a:solidFill>
                <a:latin typeface="Times New Roman" panose="02020603050405020304" pitchFamily="18" charset="0"/>
                <a:cs typeface="Times New Roman" panose="02020603050405020304" pitchFamily="18" charset="0"/>
              </a:rPr>
              <a:t>$355,500</a:t>
            </a:r>
          </a:p>
        </p:txBody>
      </p:sp>
      <p:cxnSp>
        <p:nvCxnSpPr>
          <p:cNvPr id="10" name="Straight Arrow Connector 9">
            <a:extLst>
              <a:ext uri="{FF2B5EF4-FFF2-40B4-BE49-F238E27FC236}">
                <a16:creationId xmlns:a16="http://schemas.microsoft.com/office/drawing/2014/main" id="{70087061-212E-451C-B15E-C5B20702FD61}"/>
              </a:ext>
            </a:extLst>
          </p:cNvPr>
          <p:cNvCxnSpPr/>
          <p:nvPr/>
        </p:nvCxnSpPr>
        <p:spPr>
          <a:xfrm>
            <a:off x="1588001" y="3372674"/>
            <a:ext cx="8819322"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FF9A59-12D8-48EF-9731-D737A5B6AD96}"/>
              </a:ext>
            </a:extLst>
          </p:cNvPr>
          <p:cNvSpPr txBox="1"/>
          <p:nvPr/>
        </p:nvSpPr>
        <p:spPr>
          <a:xfrm>
            <a:off x="5202163" y="4584309"/>
            <a:ext cx="1787669" cy="461665"/>
          </a:xfrm>
          <a:prstGeom prst="rect">
            <a:avLst/>
          </a:prstGeom>
          <a:noFill/>
        </p:spPr>
        <p:txBody>
          <a:bodyPr wrap="none" rtlCol="0">
            <a:spAutoFit/>
          </a:bodyPr>
          <a:lstStyle/>
          <a:p>
            <a:r>
              <a:rPr lang="en-US" sz="2400" b="1" i="1" dirty="0">
                <a:latin typeface="Times New Roman" panose="02020603050405020304" pitchFamily="18" charset="0"/>
                <a:cs typeface="Times New Roman" panose="02020603050405020304" pitchFamily="18" charset="0"/>
              </a:rPr>
              <a:t>237 x $1,500</a:t>
            </a:r>
          </a:p>
        </p:txBody>
      </p:sp>
    </p:spTree>
    <p:extLst>
      <p:ext uri="{BB962C8B-B14F-4D97-AF65-F5344CB8AC3E}">
        <p14:creationId xmlns:p14="http://schemas.microsoft.com/office/powerpoint/2010/main" val="36962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ctrTitle"/>
          </p:nvPr>
        </p:nvSpPr>
        <p:spPr>
          <a:xfrm>
            <a:off x="3388659" y="936955"/>
            <a:ext cx="5217268" cy="733504"/>
          </a:xfrm>
        </p:spPr>
        <p:txBody>
          <a:bodyPr anchor="b">
            <a:normAutofit/>
          </a:bodyPr>
          <a:lstStyle/>
          <a:p>
            <a:r>
              <a:rPr lang="en-ZA" sz="4000" dirty="0">
                <a:latin typeface="Times New Roman" panose="02020603050405020304" pitchFamily="18" charset="0"/>
                <a:cs typeface="Times New Roman" panose="02020603050405020304" pitchFamily="18" charset="0"/>
              </a:rPr>
              <a:t>Data SET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type="subTitle" idx="1"/>
          </p:nvPr>
        </p:nvSpPr>
        <p:spPr>
          <a:xfrm>
            <a:off x="3267456" y="2053833"/>
            <a:ext cx="8351520" cy="3542295"/>
          </a:xfrm>
        </p:spPr>
        <p:txBody>
          <a:bodyPr>
            <a:normAutofit fontScale="92500" lnSpcReduction="10000"/>
          </a:bodyPr>
          <a:lstStyle/>
          <a:p>
            <a:pPr>
              <a:lnSpc>
                <a:spcPct val="140000"/>
              </a:lnSpc>
            </a:pPr>
            <a:r>
              <a:rPr lang="en-US" sz="2400" dirty="0">
                <a:latin typeface="Times New Roman" panose="02020603050405020304" pitchFamily="18" charset="0"/>
                <a:cs typeface="Times New Roman" panose="02020603050405020304" pitchFamily="18" charset="0"/>
              </a:rPr>
              <a:t>Our initial dataset contained :</a:t>
            </a:r>
          </a:p>
          <a:p>
            <a:pPr marL="342900" indent="-342900">
              <a:lnSpc>
                <a:spcPct val="140000"/>
              </a:lnSpc>
              <a:buFont typeface="Wingdings" pitchFamily="2" charset="2"/>
              <a:buChar char="§"/>
            </a:pPr>
            <a:r>
              <a:rPr lang="en-US" sz="2400" dirty="0">
                <a:latin typeface="Times New Roman" panose="02020603050405020304" pitchFamily="18" charset="0"/>
                <a:cs typeface="Times New Roman" panose="02020603050405020304" pitchFamily="18" charset="0"/>
              </a:rPr>
              <a:t>35 variables</a:t>
            </a:r>
          </a:p>
          <a:p>
            <a:pPr marL="342900" indent="-342900">
              <a:lnSpc>
                <a:spcPct val="140000"/>
              </a:lnSpc>
              <a:buFont typeface="Wingdings" pitchFamily="2" charset="2"/>
              <a:buChar char="§"/>
            </a:pPr>
            <a:r>
              <a:rPr lang="en-US" sz="2400" dirty="0">
                <a:latin typeface="Times New Roman" panose="02020603050405020304" pitchFamily="18" charset="0"/>
                <a:cs typeface="Times New Roman" panose="02020603050405020304" pitchFamily="18" charset="0"/>
              </a:rPr>
              <a:t>1,470 records</a:t>
            </a:r>
          </a:p>
          <a:p>
            <a:pPr marL="342900" indent="-342900">
              <a:lnSpc>
                <a:spcPct val="140000"/>
              </a:lnSpc>
              <a:buFont typeface="Wingdings" pitchFamily="2" charset="2"/>
              <a:buChar char="§"/>
            </a:pPr>
            <a:r>
              <a:rPr lang="en-US" sz="2400" dirty="0">
                <a:latin typeface="Times New Roman" panose="02020603050405020304" pitchFamily="18" charset="0"/>
                <a:cs typeface="Times New Roman" panose="02020603050405020304" pitchFamily="18" charset="0"/>
              </a:rPr>
              <a:t>Attrition as binary outcome variable</a:t>
            </a:r>
          </a:p>
          <a:p>
            <a:pPr>
              <a:lnSpc>
                <a:spcPct val="140000"/>
              </a:lnSpc>
            </a:pPr>
            <a:r>
              <a:rPr lang="en-US" sz="2400" dirty="0">
                <a:latin typeface="Times New Roman" panose="02020603050405020304" pitchFamily="18" charset="0"/>
                <a:cs typeface="Times New Roman" panose="02020603050405020304" pitchFamily="18" charset="0"/>
              </a:rPr>
              <a:t>Verified completeness and source reliability </a:t>
            </a:r>
          </a:p>
          <a:p>
            <a:pPr>
              <a:lnSpc>
                <a:spcPct val="140000"/>
              </a:lnSpc>
            </a:pPr>
            <a:r>
              <a:rPr lang="en-US" sz="2400" dirty="0">
                <a:latin typeface="Times New Roman" panose="02020603050405020304" pitchFamily="18" charset="0"/>
                <a:cs typeface="Times New Roman" panose="02020603050405020304" pitchFamily="18" charset="0"/>
              </a:rPr>
              <a:t>Source: Kaggle IBM HR Attrition </a:t>
            </a:r>
          </a:p>
          <a:p>
            <a:pPr>
              <a:lnSpc>
                <a:spcPct val="140000"/>
              </a:lnSpc>
            </a:pPr>
            <a:endParaRPr lang="en-US" sz="1100"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E170CAB-2354-490C-B795-900FAF70CDF5}"/>
              </a:ext>
            </a:extLst>
          </p:cNvPr>
          <p:cNvSpPr>
            <a:spLocks noGrp="1"/>
          </p:cNvSpPr>
          <p:nvPr>
            <p:ph type="title"/>
          </p:nvPr>
        </p:nvSpPr>
        <p:spPr>
          <a:xfrm>
            <a:off x="3516303" y="369462"/>
            <a:ext cx="7888224" cy="846931"/>
          </a:xfrm>
        </p:spPr>
        <p:txBody>
          <a:bodyPr>
            <a:noAutofit/>
          </a:bodyPr>
          <a:lstStyle/>
          <a:p>
            <a:pPr algn="ctr"/>
            <a:r>
              <a:rPr lang="en-US" b="1" dirty="0">
                <a:latin typeface="Times New Roman" panose="02020603050405020304" pitchFamily="18" charset="0"/>
                <a:cs typeface="Times New Roman" panose="02020603050405020304" pitchFamily="18" charset="0"/>
              </a:rPr>
              <a:t>Data Preparation</a:t>
            </a:r>
          </a:p>
        </p:txBody>
      </p:sp>
      <p:sp>
        <p:nvSpPr>
          <p:cNvPr id="13" name="Content Placeholder 2">
            <a:extLst>
              <a:ext uri="{FF2B5EF4-FFF2-40B4-BE49-F238E27FC236}">
                <a16:creationId xmlns:a16="http://schemas.microsoft.com/office/drawing/2014/main" id="{41B23EA3-F4F7-4A46-9291-4F24966BA230}"/>
              </a:ext>
            </a:extLst>
          </p:cNvPr>
          <p:cNvSpPr>
            <a:spLocks noGrp="1"/>
          </p:cNvSpPr>
          <p:nvPr>
            <p:ph type="body" sz="quarter" idx="13"/>
          </p:nvPr>
        </p:nvSpPr>
        <p:spPr>
          <a:xfrm>
            <a:off x="4068400" y="1545028"/>
            <a:ext cx="3314246" cy="710977"/>
          </a:xfrm>
        </p:spPr>
        <p:txBody>
          <a:bodyPr vert="horz" lIns="91440" tIns="45720" rIns="91440" bIns="45720" rtlCol="0" anchor="ctr">
            <a:noAutofit/>
          </a:bodyPr>
          <a:lstStyle/>
          <a:p>
            <a:pPr algn="r"/>
            <a:r>
              <a:rPr lang="en-US" sz="2400" b="1" cap="none" dirty="0">
                <a:latin typeface="Times New Roman" panose="02020603050405020304" pitchFamily="18" charset="0"/>
                <a:cs typeface="Times New Roman" panose="02020603050405020304" pitchFamily="18" charset="0"/>
              </a:rPr>
              <a:t>Cleaning the Dataset</a:t>
            </a:r>
          </a:p>
        </p:txBody>
      </p:sp>
      <p:sp>
        <p:nvSpPr>
          <p:cNvPr id="14" name="Text Placeholder 3">
            <a:extLst>
              <a:ext uri="{FF2B5EF4-FFF2-40B4-BE49-F238E27FC236}">
                <a16:creationId xmlns:a16="http://schemas.microsoft.com/office/drawing/2014/main" id="{C8FC6E03-A742-4E0D-8775-D2F3AE54CD9E}"/>
              </a:ext>
            </a:extLst>
          </p:cNvPr>
          <p:cNvSpPr txBox="1">
            <a:spLocks/>
          </p:cNvSpPr>
          <p:nvPr/>
        </p:nvSpPr>
        <p:spPr>
          <a:xfrm>
            <a:off x="3812946" y="2638905"/>
            <a:ext cx="3582434" cy="83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b="1" dirty="0">
                <a:latin typeface="Times New Roman" panose="02020603050405020304" pitchFamily="18" charset="0"/>
                <a:cs typeface="Times New Roman" panose="02020603050405020304" pitchFamily="18" charset="0"/>
              </a:rPr>
              <a:t>Eliminating Variables with High Correlation</a:t>
            </a:r>
          </a:p>
        </p:txBody>
      </p:sp>
      <p:sp>
        <p:nvSpPr>
          <p:cNvPr id="15" name="Text Placeholder 4">
            <a:extLst>
              <a:ext uri="{FF2B5EF4-FFF2-40B4-BE49-F238E27FC236}">
                <a16:creationId xmlns:a16="http://schemas.microsoft.com/office/drawing/2014/main" id="{CD9B0947-556B-4CB6-8E5A-95F3D80BC4E2}"/>
              </a:ext>
            </a:extLst>
          </p:cNvPr>
          <p:cNvSpPr>
            <a:spLocks noGrp="1"/>
          </p:cNvSpPr>
          <p:nvPr>
            <p:ph type="body" sz="quarter" idx="15"/>
          </p:nvPr>
        </p:nvSpPr>
        <p:spPr>
          <a:xfrm>
            <a:off x="4120700" y="3841025"/>
            <a:ext cx="3209645" cy="514350"/>
          </a:xfrm>
        </p:spPr>
        <p:txBody>
          <a:bodyPr/>
          <a:lstStyle/>
          <a:p>
            <a:pPr algn="r"/>
            <a:r>
              <a:rPr lang="en-US" sz="2400" b="1" cap="none" dirty="0">
                <a:latin typeface="Times New Roman" panose="02020603050405020304" pitchFamily="18" charset="0"/>
                <a:cs typeface="Times New Roman" panose="02020603050405020304" pitchFamily="18" charset="0"/>
              </a:rPr>
              <a:t>Visualization</a:t>
            </a:r>
            <a:r>
              <a:rPr lang="en-US" sz="1600" b="1" dirty="0"/>
              <a:t> </a:t>
            </a:r>
          </a:p>
        </p:txBody>
      </p:sp>
      <p:sp>
        <p:nvSpPr>
          <p:cNvPr id="16" name="Text Placeholder 5">
            <a:extLst>
              <a:ext uri="{FF2B5EF4-FFF2-40B4-BE49-F238E27FC236}">
                <a16:creationId xmlns:a16="http://schemas.microsoft.com/office/drawing/2014/main" id="{1B50E373-734E-4317-9FCB-B2B60DB8E229}"/>
              </a:ext>
            </a:extLst>
          </p:cNvPr>
          <p:cNvSpPr txBox="1">
            <a:spLocks/>
          </p:cNvSpPr>
          <p:nvPr/>
        </p:nvSpPr>
        <p:spPr>
          <a:xfrm>
            <a:off x="2477929" y="4850569"/>
            <a:ext cx="4852416" cy="7046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400" b="1" dirty="0">
                <a:latin typeface="Times New Roman" panose="02020603050405020304" pitchFamily="18" charset="0"/>
                <a:cs typeface="Times New Roman" panose="02020603050405020304" pitchFamily="18" charset="0"/>
              </a:rPr>
              <a:t>Final Dataset for Model Building</a:t>
            </a:r>
          </a:p>
        </p:txBody>
      </p:sp>
      <p:sp>
        <p:nvSpPr>
          <p:cNvPr id="17" name="Text Placeholder 6">
            <a:extLst>
              <a:ext uri="{FF2B5EF4-FFF2-40B4-BE49-F238E27FC236}">
                <a16:creationId xmlns:a16="http://schemas.microsoft.com/office/drawing/2014/main" id="{A699F450-4116-4F4A-A1B1-A85F194E64E1}"/>
              </a:ext>
            </a:extLst>
          </p:cNvPr>
          <p:cNvSpPr txBox="1">
            <a:spLocks/>
          </p:cNvSpPr>
          <p:nvPr/>
        </p:nvSpPr>
        <p:spPr>
          <a:xfrm>
            <a:off x="7547675" y="1740420"/>
            <a:ext cx="2054366" cy="385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Excel</a:t>
            </a:r>
          </a:p>
        </p:txBody>
      </p:sp>
      <p:sp>
        <p:nvSpPr>
          <p:cNvPr id="18" name="Text Placeholder 7">
            <a:extLst>
              <a:ext uri="{FF2B5EF4-FFF2-40B4-BE49-F238E27FC236}">
                <a16:creationId xmlns:a16="http://schemas.microsoft.com/office/drawing/2014/main" id="{140ED447-AD16-452C-88C6-5ACE9E4B277A}"/>
              </a:ext>
            </a:extLst>
          </p:cNvPr>
          <p:cNvSpPr txBox="1">
            <a:spLocks/>
          </p:cNvSpPr>
          <p:nvPr/>
        </p:nvSpPr>
        <p:spPr>
          <a:xfrm>
            <a:off x="7547675" y="2654082"/>
            <a:ext cx="5539095" cy="8383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Correlation Matrix using R. </a:t>
            </a:r>
          </a:p>
          <a:p>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Significance – More than 0.7% </a:t>
            </a:r>
          </a:p>
        </p:txBody>
      </p:sp>
      <p:sp>
        <p:nvSpPr>
          <p:cNvPr id="19" name="Text Placeholder 8">
            <a:extLst>
              <a:ext uri="{FF2B5EF4-FFF2-40B4-BE49-F238E27FC236}">
                <a16:creationId xmlns:a16="http://schemas.microsoft.com/office/drawing/2014/main" id="{33F1EBDE-DEC1-48C7-A448-9BB2B974B89A}"/>
              </a:ext>
            </a:extLst>
          </p:cNvPr>
          <p:cNvSpPr txBox="1">
            <a:spLocks/>
          </p:cNvSpPr>
          <p:nvPr/>
        </p:nvSpPr>
        <p:spPr>
          <a:xfrm>
            <a:off x="7547675" y="3893949"/>
            <a:ext cx="3425124" cy="4085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Heat Map and Tableau</a:t>
            </a:r>
          </a:p>
        </p:txBody>
      </p:sp>
      <p:sp>
        <p:nvSpPr>
          <p:cNvPr id="20" name="Text Placeholder 9">
            <a:extLst>
              <a:ext uri="{FF2B5EF4-FFF2-40B4-BE49-F238E27FC236}">
                <a16:creationId xmlns:a16="http://schemas.microsoft.com/office/drawing/2014/main" id="{9A5D6702-CFB2-484E-9707-0FFCEA92C0B7}"/>
              </a:ext>
            </a:extLst>
          </p:cNvPr>
          <p:cNvSpPr txBox="1">
            <a:spLocks/>
          </p:cNvSpPr>
          <p:nvPr/>
        </p:nvSpPr>
        <p:spPr>
          <a:xfrm>
            <a:off x="7590486" y="5123140"/>
            <a:ext cx="3903093" cy="66197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24 Variables</a:t>
            </a:r>
          </a:p>
          <a:p>
            <a:pPr marL="342900" indent="-342900">
              <a:buFont typeface="Arial" panose="020B0604020202020204" pitchFamily="34" charset="0"/>
              <a:buChar char="•"/>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Company controlled</a:t>
            </a:r>
          </a:p>
          <a:p>
            <a:pPr marL="342900" indent="-342900">
              <a:buFont typeface="Arial" panose="020B0604020202020204" pitchFamily="34" charset="0"/>
              <a:buChar char="•"/>
            </a:pPr>
            <a:r>
              <a:rPr lang="en-US" sz="2400" b="1" dirty="0">
                <a:solidFill>
                  <a:schemeClr val="tx1">
                    <a:lumMod val="50000"/>
                    <a:lumOff val="50000"/>
                  </a:schemeClr>
                </a:solidFill>
                <a:latin typeface="Times New Roman" panose="02020603050405020304" pitchFamily="18" charset="0"/>
                <a:cs typeface="Times New Roman" panose="02020603050405020304" pitchFamily="18" charset="0"/>
              </a:rPr>
              <a:t>Employee Controlled</a:t>
            </a:r>
          </a:p>
        </p:txBody>
      </p:sp>
      <p:cxnSp>
        <p:nvCxnSpPr>
          <p:cNvPr id="3" name="Straight Connector 2">
            <a:extLst>
              <a:ext uri="{FF2B5EF4-FFF2-40B4-BE49-F238E27FC236}">
                <a16:creationId xmlns:a16="http://schemas.microsoft.com/office/drawing/2014/main" id="{3C347F4C-61B6-4A05-9523-5CBE0E0C1EB7}"/>
              </a:ext>
            </a:extLst>
          </p:cNvPr>
          <p:cNvCxnSpPr>
            <a:cxnSpLocks/>
          </p:cNvCxnSpPr>
          <p:nvPr/>
        </p:nvCxnSpPr>
        <p:spPr>
          <a:xfrm>
            <a:off x="7460415" y="1515243"/>
            <a:ext cx="0" cy="4746278"/>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11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6F61FCD-8081-8290-BDB9-C8EF70B537C0}"/>
              </a:ext>
            </a:extLst>
          </p:cNvPr>
          <p:cNvSpPr>
            <a:spLocks noGrp="1"/>
          </p:cNvSpPr>
          <p:nvPr>
            <p:ph type="title"/>
          </p:nvPr>
        </p:nvSpPr>
        <p:spPr>
          <a:xfrm>
            <a:off x="1669446" y="136525"/>
            <a:ext cx="8853107" cy="534683"/>
          </a:xfrm>
        </p:spPr>
        <p:txBody>
          <a:bodyPr>
            <a:noAutofit/>
          </a:bodyPr>
          <a:lstStyle/>
          <a:p>
            <a:pPr algn="ctr"/>
            <a:r>
              <a:rPr lang="en-US" dirty="0">
                <a:latin typeface="Times New Roman" panose="02020603050405020304" pitchFamily="18" charset="0"/>
                <a:cs typeface="Times New Roman" panose="02020603050405020304" pitchFamily="18" charset="0"/>
              </a:rPr>
              <a:t>Correlation heat map for all variables</a:t>
            </a:r>
          </a:p>
        </p:txBody>
      </p:sp>
      <p:pic>
        <p:nvPicPr>
          <p:cNvPr id="16" name="image7.png">
            <a:extLst>
              <a:ext uri="{FF2B5EF4-FFF2-40B4-BE49-F238E27FC236}">
                <a16:creationId xmlns:a16="http://schemas.microsoft.com/office/drawing/2014/main" id="{A1D88245-8A56-1927-8B9B-D3F7BEED21CB}"/>
              </a:ext>
            </a:extLst>
          </p:cNvPr>
          <p:cNvPicPr/>
          <p:nvPr/>
        </p:nvPicPr>
        <p:blipFill>
          <a:blip r:embed="rId3"/>
          <a:srcRect/>
          <a:stretch>
            <a:fillRect/>
          </a:stretch>
        </p:blipFill>
        <p:spPr>
          <a:xfrm>
            <a:off x="2360705" y="884517"/>
            <a:ext cx="7470589" cy="5582024"/>
          </a:xfrm>
          <a:prstGeom prst="rect">
            <a:avLst/>
          </a:prstGeom>
          <a:ln>
            <a:solidFill>
              <a:schemeClr val="tx1"/>
            </a:solidFill>
          </a:ln>
        </p:spPr>
      </p:pic>
    </p:spTree>
    <p:extLst>
      <p:ext uri="{BB962C8B-B14F-4D97-AF65-F5344CB8AC3E}">
        <p14:creationId xmlns:p14="http://schemas.microsoft.com/office/powerpoint/2010/main" val="420025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055844" y="328613"/>
            <a:ext cx="8421688" cy="1325563"/>
          </a:xfrm>
        </p:spPr>
        <p:txBody>
          <a:bodyPr/>
          <a:lstStyle/>
          <a:p>
            <a:r>
              <a:rPr lang="en-US" b="1" dirty="0">
                <a:latin typeface="Times New Roman" panose="02020603050405020304" pitchFamily="18" charset="0"/>
                <a:cs typeface="Times New Roman" panose="02020603050405020304" pitchFamily="18" charset="0"/>
              </a:rPr>
              <a:t>Initial models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095756" y="1804280"/>
            <a:ext cx="4031945" cy="365125"/>
          </a:xfrm>
        </p:spPr>
        <p:txBody>
          <a:bodyPr vert="horz" lIns="91440" tIns="45720" rIns="91440" bIns="45720" rtlCol="0" anchor="t">
            <a:noAutofit/>
          </a:bodyPr>
          <a:lstStyle/>
          <a:p>
            <a:r>
              <a:rPr lang="en-US" sz="2800" b="1" dirty="0">
                <a:latin typeface="Times New Roman" panose="02020603050405020304" pitchFamily="18" charset="0"/>
                <a:cs typeface="Times New Roman" panose="02020603050405020304" pitchFamily="18" charset="0"/>
              </a:rPr>
              <a:t>Random Forest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2563123"/>
            <a:ext cx="4031030" cy="3643123"/>
          </a:xfrm>
        </p:spPr>
        <p:txBody>
          <a:bodyPr/>
          <a:lstStyle/>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Extension of decision trees</a:t>
            </a:r>
          </a:p>
          <a:p>
            <a:pPr marL="285750" indent="-285750" algn="l">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Works by randomly selecting subsets of features.</a:t>
            </a:r>
          </a:p>
          <a:p>
            <a:pPr marL="285750" indent="-285750" algn="l">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Works by encoding each category with a numeric value.</a:t>
            </a:r>
          </a:p>
          <a:p>
            <a:pPr marL="285750" indent="-285750" algn="l">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Performs well with categorical features.</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4627" y="1803826"/>
            <a:ext cx="4031945" cy="543822"/>
          </a:xfrm>
        </p:spPr>
        <p:txBody>
          <a:bodyPr>
            <a:normAutofit/>
          </a:bodyPr>
          <a:lstStyle/>
          <a:p>
            <a:r>
              <a:rPr lang="en-US" sz="2800" b="1" dirty="0">
                <a:latin typeface="Times New Roman" panose="02020603050405020304" pitchFamily="18" charset="0"/>
                <a:cs typeface="Times New Roman" panose="02020603050405020304" pitchFamily="18" charset="0"/>
              </a:rPr>
              <a:t>Logistic Regression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2563123"/>
            <a:ext cx="4031030" cy="3793227"/>
          </a:xfrm>
        </p:spPr>
        <p:txBody>
          <a:bodyPr/>
          <a:lstStyle/>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Provides probability of each observation falling into a specific category.</a:t>
            </a:r>
          </a:p>
          <a:p>
            <a:pPr marL="285750" indent="-285750" algn="l">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Wingdings" pitchFamily="2" charset="2"/>
              <a:buChar char="§"/>
            </a:pPr>
            <a:r>
              <a:rPr lang="en-US" sz="1800" dirty="0">
                <a:latin typeface="Times New Roman" panose="02020603050405020304" pitchFamily="18" charset="0"/>
                <a:cs typeface="Times New Roman" panose="02020603050405020304" pitchFamily="18" charset="0"/>
              </a:rPr>
              <a:t>Could treat some variables with higher importance.</a:t>
            </a:r>
          </a:p>
          <a:p>
            <a:pPr marL="285750" indent="-285750" algn="l">
              <a:buFont typeface="Wingdings" pitchFamily="2" charset="2"/>
              <a:buChar char="§"/>
            </a:pPr>
            <a:endParaRPr lang="en-US" sz="18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1000"/>
              </a:spcBef>
              <a:spcAft>
                <a:spcPts val="0"/>
              </a:spcAft>
              <a:buClrTx/>
              <a:buSzTx/>
              <a:buFont typeface="Wingdings" pitchFamily="2" charset="2"/>
              <a:buChar char="§"/>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Performs well with categorical features.</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617616" y="2007378"/>
            <a:ext cx="3746863" cy="2087974"/>
          </a:xfrm>
          <a:solidFill>
            <a:schemeClr val="bg1"/>
          </a:solidFill>
        </p:spPr>
        <p:txBody>
          <a:bodyPr>
            <a:normAutofit/>
          </a:bodyPr>
          <a:lstStyle/>
          <a:p>
            <a:r>
              <a:rPr lang="en-US" sz="4800" dirty="0">
                <a:latin typeface="Times New Roman" panose="02020603050405020304" pitchFamily="18" charset="0"/>
                <a:cs typeface="Times New Roman" panose="02020603050405020304" pitchFamily="18" charset="0"/>
              </a:rPr>
              <a:t>Random forest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Autofit/>
          </a:bodyPr>
          <a:lstStyle/>
          <a:p>
            <a:r>
              <a:rPr lang="en-US" sz="2400" dirty="0">
                <a:latin typeface="Times New Roman" panose="02020603050405020304" pitchFamily="18" charset="0"/>
                <a:cs typeface="Times New Roman" panose="02020603050405020304" pitchFamily="18" charset="0"/>
              </a:rPr>
              <a:t>Accuracy for Trained model</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pPr marL="285750" indent="-285750">
              <a:buFont typeface="Wingdings" panose="05000000000000000000" pitchFamily="2" charset="2"/>
              <a:buChar char="§"/>
            </a:pPr>
            <a:r>
              <a:rPr lang="en-ZA" sz="1600" dirty="0">
                <a:latin typeface="Times New Roman" panose="02020603050405020304" pitchFamily="18" charset="0"/>
                <a:cs typeface="Times New Roman" panose="02020603050405020304" pitchFamily="18" charset="0"/>
              </a:rPr>
              <a:t>The model generated </a:t>
            </a:r>
            <a:r>
              <a:rPr lang="en-ZA" sz="1600" b="1" dirty="0">
                <a:solidFill>
                  <a:srgbClr val="00B050"/>
                </a:solidFill>
                <a:latin typeface="Times New Roman" panose="02020603050405020304" pitchFamily="18" charset="0"/>
                <a:cs typeface="Times New Roman" panose="02020603050405020304" pitchFamily="18" charset="0"/>
              </a:rPr>
              <a:t>99.94%</a:t>
            </a:r>
            <a:r>
              <a:rPr lang="en-ZA" sz="1600" dirty="0">
                <a:latin typeface="Times New Roman" panose="02020603050405020304" pitchFamily="18" charset="0"/>
                <a:cs typeface="Times New Roman" panose="02020603050405020304" pitchFamily="18" charset="0"/>
              </a:rPr>
              <a:t> accuracy on a trained model</a:t>
            </a:r>
            <a:endParaRPr lang="en-US"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Autofit/>
          </a:bodyPr>
          <a:lstStyle/>
          <a:p>
            <a:r>
              <a:rPr lang="en-US" sz="2400" dirty="0">
                <a:latin typeface="Times New Roman" panose="02020603050405020304" pitchFamily="18" charset="0"/>
                <a:cs typeface="Times New Roman" panose="02020603050405020304" pitchFamily="18" charset="0"/>
              </a:rPr>
              <a:t>Validation Set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normAutofit/>
          </a:bodyPr>
          <a:lstStyle/>
          <a:p>
            <a:pPr marL="285750" indent="-285750">
              <a:buFont typeface="Wingdings" panose="05000000000000000000" pitchFamily="2" charset="2"/>
              <a:buChar char="§"/>
            </a:pPr>
            <a:r>
              <a:rPr lang="en-ZA" sz="1600" dirty="0">
                <a:latin typeface="Times New Roman" panose="02020603050405020304" pitchFamily="18" charset="0"/>
                <a:cs typeface="Times New Roman" panose="02020603050405020304" pitchFamily="18" charset="0"/>
              </a:rPr>
              <a:t>The model generated </a:t>
            </a:r>
            <a:r>
              <a:rPr lang="en-ZA" sz="1600" b="1" dirty="0">
                <a:solidFill>
                  <a:srgbClr val="00B050"/>
                </a:solidFill>
                <a:latin typeface="Times New Roman" panose="02020603050405020304" pitchFamily="18" charset="0"/>
                <a:cs typeface="Times New Roman" panose="02020603050405020304" pitchFamily="18" charset="0"/>
              </a:rPr>
              <a:t>86.62%</a:t>
            </a:r>
            <a:r>
              <a:rPr lang="en-ZA" sz="1600" dirty="0">
                <a:latin typeface="Times New Roman" panose="02020603050405020304" pitchFamily="18" charset="0"/>
                <a:cs typeface="Times New Roman" panose="02020603050405020304" pitchFamily="18" charset="0"/>
              </a:rPr>
              <a:t> accuracy.</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Autofit/>
          </a:bodyPr>
          <a:lstStyle/>
          <a:p>
            <a:r>
              <a:rPr lang="en-US" sz="2400" dirty="0">
                <a:latin typeface="Times New Roman" panose="02020603050405020304" pitchFamily="18" charset="0"/>
                <a:cs typeface="Times New Roman" panose="02020603050405020304" pitchFamily="18" charset="0"/>
              </a:rPr>
              <a:t>Sensitivity and Specificity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Validation set derived 98.11% Sensitivity and 25.71% Specificity</a:t>
            </a:r>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08914" y="2049415"/>
            <a:ext cx="4247921" cy="2157243"/>
          </a:xfrm>
          <a:solidFill>
            <a:srgbClr val="E9E6DF"/>
          </a:solidFill>
        </p:spPr>
        <p:txBody>
          <a:bodyPr>
            <a:normAutofit/>
          </a:bodyPr>
          <a:lstStyle/>
          <a:p>
            <a:r>
              <a:rPr lang="en-US" sz="4800" dirty="0">
                <a:latin typeface="Times New Roman" panose="02020603050405020304" pitchFamily="18" charset="0"/>
                <a:cs typeface="Times New Roman" panose="02020603050405020304" pitchFamily="18" charset="0"/>
              </a:rPr>
              <a:t>Logistic Regression Model</a:t>
            </a:r>
          </a:p>
        </p:txBody>
      </p:sp>
      <p:sp>
        <p:nvSpPr>
          <p:cNvPr id="7" name="Content Placeholder 2">
            <a:extLst>
              <a:ext uri="{FF2B5EF4-FFF2-40B4-BE49-F238E27FC236}">
                <a16:creationId xmlns:a16="http://schemas.microsoft.com/office/drawing/2014/main" id="{B7B13FF0-7813-10AF-EA54-30676F3314EB}"/>
              </a:ext>
            </a:extLst>
          </p:cNvPr>
          <p:cNvSpPr txBox="1">
            <a:spLocks/>
          </p:cNvSpPr>
          <p:nvPr/>
        </p:nvSpPr>
        <p:spPr>
          <a:xfrm>
            <a:off x="1120984" y="1220304"/>
            <a:ext cx="5433204" cy="4898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Accuracy for Trained model</a:t>
            </a:r>
          </a:p>
        </p:txBody>
      </p:sp>
      <p:sp>
        <p:nvSpPr>
          <p:cNvPr id="8" name="Text Placeholder 3">
            <a:extLst>
              <a:ext uri="{FF2B5EF4-FFF2-40B4-BE49-F238E27FC236}">
                <a16:creationId xmlns:a16="http://schemas.microsoft.com/office/drawing/2014/main" id="{812A6E3F-934B-DE7C-BEF6-668968AA87FF}"/>
              </a:ext>
            </a:extLst>
          </p:cNvPr>
          <p:cNvSpPr txBox="1">
            <a:spLocks/>
          </p:cNvSpPr>
          <p:nvPr/>
        </p:nvSpPr>
        <p:spPr>
          <a:xfrm>
            <a:off x="1120984" y="1640939"/>
            <a:ext cx="5431971" cy="5579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ZA" sz="1600" dirty="0">
                <a:latin typeface="Times New Roman" panose="02020603050405020304" pitchFamily="18" charset="0"/>
                <a:cs typeface="Times New Roman" panose="02020603050405020304" pitchFamily="18" charset="0"/>
              </a:rPr>
              <a:t>The model generated </a:t>
            </a:r>
            <a:r>
              <a:rPr lang="en-ZA" sz="1600" b="1" dirty="0">
                <a:solidFill>
                  <a:srgbClr val="FF0000"/>
                </a:solidFill>
                <a:latin typeface="Times New Roman" panose="02020603050405020304" pitchFamily="18" charset="0"/>
                <a:cs typeface="Times New Roman" panose="02020603050405020304" pitchFamily="18" charset="0"/>
              </a:rPr>
              <a:t>73.03%</a:t>
            </a:r>
            <a:r>
              <a:rPr lang="en-ZA" sz="1600" dirty="0">
                <a:latin typeface="Times New Roman" panose="02020603050405020304" pitchFamily="18" charset="0"/>
                <a:cs typeface="Times New Roman" panose="02020603050405020304" pitchFamily="18" charset="0"/>
              </a:rPr>
              <a:t> accuracy on a trained model</a:t>
            </a:r>
            <a:endParaRPr lang="en-US" sz="1600" dirty="0">
              <a:latin typeface="Times New Roman" panose="02020603050405020304" pitchFamily="18" charset="0"/>
              <a:cs typeface="Times New Roman" panose="02020603050405020304" pitchFamily="18" charset="0"/>
            </a:endParaRPr>
          </a:p>
        </p:txBody>
      </p:sp>
      <p:sp>
        <p:nvSpPr>
          <p:cNvPr id="9" name="Text Placeholder 4">
            <a:extLst>
              <a:ext uri="{FF2B5EF4-FFF2-40B4-BE49-F238E27FC236}">
                <a16:creationId xmlns:a16="http://schemas.microsoft.com/office/drawing/2014/main" id="{10E03445-25C9-DA2F-0750-8C5D18D0DCD7}"/>
              </a:ext>
            </a:extLst>
          </p:cNvPr>
          <p:cNvSpPr txBox="1">
            <a:spLocks/>
          </p:cNvSpPr>
          <p:nvPr/>
        </p:nvSpPr>
        <p:spPr>
          <a:xfrm>
            <a:off x="1119751" y="2476709"/>
            <a:ext cx="5433204"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Validation Set</a:t>
            </a:r>
          </a:p>
        </p:txBody>
      </p:sp>
      <p:sp>
        <p:nvSpPr>
          <p:cNvPr id="12" name="Text Placeholder 6">
            <a:extLst>
              <a:ext uri="{FF2B5EF4-FFF2-40B4-BE49-F238E27FC236}">
                <a16:creationId xmlns:a16="http://schemas.microsoft.com/office/drawing/2014/main" id="{2CA79EAB-6C1B-1CF7-E6D7-45F6DA6F61E6}"/>
              </a:ext>
            </a:extLst>
          </p:cNvPr>
          <p:cNvSpPr txBox="1">
            <a:spLocks/>
          </p:cNvSpPr>
          <p:nvPr/>
        </p:nvSpPr>
        <p:spPr>
          <a:xfrm>
            <a:off x="1119751" y="3752061"/>
            <a:ext cx="5433204"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Sensitivity and Specificity</a:t>
            </a:r>
          </a:p>
        </p:txBody>
      </p:sp>
      <p:sp>
        <p:nvSpPr>
          <p:cNvPr id="13" name="Text Placeholder 7">
            <a:extLst>
              <a:ext uri="{FF2B5EF4-FFF2-40B4-BE49-F238E27FC236}">
                <a16:creationId xmlns:a16="http://schemas.microsoft.com/office/drawing/2014/main" id="{367554CD-0C92-3EAF-DD9C-B59BFF08A74B}"/>
              </a:ext>
            </a:extLst>
          </p:cNvPr>
          <p:cNvSpPr txBox="1">
            <a:spLocks/>
          </p:cNvSpPr>
          <p:nvPr/>
        </p:nvSpPr>
        <p:spPr>
          <a:xfrm>
            <a:off x="1196449" y="4123871"/>
            <a:ext cx="5272477" cy="5579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Validation set derived 84.37% sensitivity and 54.29% Specificity</a:t>
            </a:r>
          </a:p>
        </p:txBody>
      </p:sp>
      <p:sp>
        <p:nvSpPr>
          <p:cNvPr id="16" name="Text Placeholder 5">
            <a:extLst>
              <a:ext uri="{FF2B5EF4-FFF2-40B4-BE49-F238E27FC236}">
                <a16:creationId xmlns:a16="http://schemas.microsoft.com/office/drawing/2014/main" id="{E268B045-20ED-4E99-6831-40D15BAD1B89}"/>
              </a:ext>
            </a:extLst>
          </p:cNvPr>
          <p:cNvSpPr txBox="1">
            <a:spLocks/>
          </p:cNvSpPr>
          <p:nvPr/>
        </p:nvSpPr>
        <p:spPr>
          <a:xfrm>
            <a:off x="1119751" y="2849062"/>
            <a:ext cx="5431971" cy="5579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ZA" sz="1600" dirty="0">
                <a:latin typeface="Times New Roman" panose="02020603050405020304" pitchFamily="18" charset="0"/>
                <a:cs typeface="Times New Roman" panose="02020603050405020304" pitchFamily="18" charset="0"/>
              </a:rPr>
              <a:t>The model generated </a:t>
            </a:r>
            <a:r>
              <a:rPr lang="en-ZA" sz="1600" b="1" dirty="0">
                <a:solidFill>
                  <a:srgbClr val="FF0000"/>
                </a:solidFill>
                <a:latin typeface="Times New Roman" panose="02020603050405020304" pitchFamily="18" charset="0"/>
                <a:cs typeface="Times New Roman" panose="02020603050405020304" pitchFamily="18" charset="0"/>
              </a:rPr>
              <a:t>79.59%</a:t>
            </a:r>
            <a:r>
              <a:rPr lang="en-ZA" sz="1600" dirty="0">
                <a:latin typeface="Times New Roman" panose="02020603050405020304" pitchFamily="18" charset="0"/>
                <a:cs typeface="Times New Roman" panose="02020603050405020304" pitchFamily="18" charset="0"/>
              </a:rPr>
              <a:t> accuracy.</a:t>
            </a: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1415</TotalTime>
  <Words>2066</Words>
  <Application>Microsoft Office PowerPoint</Application>
  <PresentationFormat>Widescreen</PresentationFormat>
  <Paragraphs>187</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Tenorite</vt:lpstr>
      <vt:lpstr>Times New Roman</vt:lpstr>
      <vt:lpstr>Wingdings</vt:lpstr>
      <vt:lpstr>Monoline</vt:lpstr>
      <vt:lpstr>Identifying and Addressing SIGNIFICANT factors that lead to Employee Attrition</vt:lpstr>
      <vt:lpstr>PowerPoint Presentation</vt:lpstr>
      <vt:lpstr>PowerPoint Presentation</vt:lpstr>
      <vt:lpstr>Data SET</vt:lpstr>
      <vt:lpstr>Data Preparation</vt:lpstr>
      <vt:lpstr>Correlation heat map for all variables</vt:lpstr>
      <vt:lpstr>Initial models</vt:lpstr>
      <vt:lpstr>Random forest  Model</vt:lpstr>
      <vt:lpstr>Logistic Regression Model</vt:lpstr>
      <vt:lpstr>Model we considered</vt:lpstr>
      <vt:lpstr>Random Forest CROSS Validation</vt:lpstr>
      <vt:lpstr>Variable Importance Plot</vt:lpstr>
      <vt:lpstr>Model Implementation</vt:lpstr>
      <vt:lpstr>RECOMMENDATIONS- Monthly Income</vt:lpstr>
      <vt:lpstr>Recommendations- Overtime</vt:lpstr>
      <vt:lpstr>Recommendations- Stock Options and Others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and Addressing factors that lead to Employee Attrition</dc:title>
  <dc:creator>Delisha Zahra</dc:creator>
  <cp:lastModifiedBy>Delisha Zahra</cp:lastModifiedBy>
  <cp:revision>49</cp:revision>
  <dcterms:created xsi:type="dcterms:W3CDTF">2022-07-13T21:11:53Z</dcterms:created>
  <dcterms:modified xsi:type="dcterms:W3CDTF">2022-07-21T18:20:24Z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