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E68F9F-F1ED-443C-8310-C1B8761EE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AF42BA-0ED3-4856-A450-C05ED964A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36CA4-1F38-4065-89F0-0A36462F1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B49F-3F59-41BA-B3F5-C369E59AD966}" type="datetimeFigureOut">
              <a:rPr lang="fr-CH" smtClean="0"/>
              <a:t>14.04.2025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DA2070-17C3-4430-A0A6-FB6A58BA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632F05-A8E5-41BC-B39B-A4F63737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4322-B965-4C31-BCBD-B1545752BA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663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A8C8F-93F6-4C12-8559-2D7F9777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6A019D-C0D0-4D23-9180-6844673D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0822AB-30E0-4BCB-8E9D-EB63B2C2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B49F-3F59-41BA-B3F5-C369E59AD966}" type="datetimeFigureOut">
              <a:rPr lang="fr-CH" smtClean="0"/>
              <a:t>14.04.2025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EE3F44-208A-4F96-B2EC-9DDDEF65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033DA3-D38B-4CB1-B5C7-FEC5EC62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4322-B965-4C31-BCBD-B1545752BA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52690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D12DDF-679F-4D1C-9367-543B4806B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6C9AE7-6AE9-48A8-96FC-68A9C1CB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731222-BAD2-4C64-8F64-9BF3F51F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B49F-3F59-41BA-B3F5-C369E59AD966}" type="datetimeFigureOut">
              <a:rPr lang="fr-CH" smtClean="0"/>
              <a:t>14.04.2025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8E02D-94A4-40F8-8C7D-3E597C9F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94272B-042D-4635-ADE0-8B5A81D7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4322-B965-4C31-BCBD-B1545752BA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949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EEA545-E2F1-4F67-98BB-869E989B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587C51-742E-4C0D-9AF3-0BFD3C306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44C396-DFD9-471C-84D7-85CD4323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B49F-3F59-41BA-B3F5-C369E59AD966}" type="datetimeFigureOut">
              <a:rPr lang="fr-CH" smtClean="0"/>
              <a:t>14.04.2025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309367-9516-4041-BF2D-B09D44C1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2E98C4-67A0-4BBD-99B6-7B231541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4322-B965-4C31-BCBD-B1545752BA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1007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5E100A-BABD-4654-9D6F-6BD9F90B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48CFC5-6961-4286-8519-F5AA526E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E6D752-64F4-4236-85BA-8396229B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B49F-3F59-41BA-B3F5-C369E59AD966}" type="datetimeFigureOut">
              <a:rPr lang="fr-CH" smtClean="0"/>
              <a:t>14.04.2025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94E80E-442B-4D0A-B388-DFA4F8F7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7B3B60-1311-4864-9986-E717855D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4322-B965-4C31-BCBD-B1545752BA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925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7B1FAD-8723-419B-B984-D4CA144F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8C355-9A1A-4E6B-8752-9D8A3A4CE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A7113D-B286-482A-877A-4A818DED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B7BDA2-55DF-4155-B3B4-5ACE5C5F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B49F-3F59-41BA-B3F5-C369E59AD966}" type="datetimeFigureOut">
              <a:rPr lang="fr-CH" smtClean="0"/>
              <a:t>14.04.2025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C7E5B0-F27F-47C4-A29C-4F93858F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42820E-B2CC-4386-B0D8-FE786485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4322-B965-4C31-BCBD-B1545752BA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668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69F09-2B5A-4ABA-A288-22341F908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38D3CE-7790-4761-8521-31CDFDCD3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CAAB57-1FE1-4FAC-9DED-558888F0C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771DBE-DFA4-440B-929D-5E8F48F10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BE9615-9534-4823-B434-88A0CF7FC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62272D-51A2-4665-809B-FB10AF68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B49F-3F59-41BA-B3F5-C369E59AD966}" type="datetimeFigureOut">
              <a:rPr lang="fr-CH" smtClean="0"/>
              <a:t>14.04.2025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62ED94C-0C2F-4E1F-9C45-7B6E3E06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22ED1FC-13B3-41C4-8723-95DAB757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4322-B965-4C31-BCBD-B1545752BA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994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48D57-21C9-4585-97F4-C61780DE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876498-8D6B-4D10-8C3A-7384C89D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B49F-3F59-41BA-B3F5-C369E59AD966}" type="datetimeFigureOut">
              <a:rPr lang="fr-CH" smtClean="0"/>
              <a:t>14.04.2025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2DF42F-340C-4888-A91A-29F1208D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635BCA-F08F-412A-8DCA-B28B60E9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4322-B965-4C31-BCBD-B1545752BA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06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651F5F-5215-4274-AB77-B924673E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B49F-3F59-41BA-B3F5-C369E59AD966}" type="datetimeFigureOut">
              <a:rPr lang="fr-CH" smtClean="0"/>
              <a:t>14.04.2025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60E884-1B35-4C4C-855C-0A2302AF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91A6C0-9FBB-4073-A54C-FCA470A4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4322-B965-4C31-BCBD-B1545752BA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605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DE43D-3BB4-44E1-B9C3-E469970C0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E6D8C-54B2-4134-91F2-34879ACF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292022-0E70-47B1-AA08-E6DB6E4EF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1196BA-2DE4-4DF8-90B1-4FF65F07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B49F-3F59-41BA-B3F5-C369E59AD966}" type="datetimeFigureOut">
              <a:rPr lang="fr-CH" smtClean="0"/>
              <a:t>14.04.2025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35766-5B90-4151-AFED-AC27181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91B6F6-9C0F-463D-B011-61ECC5C3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4322-B965-4C31-BCBD-B1545752BA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244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A5164-C8C6-493E-9BBC-F98DD191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2810C5-AC40-4F20-93AA-A3A95A1EC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471DE9-E296-41F9-ABC2-1D7D2F039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365B18-1841-4EDD-9951-6569AB0E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B49F-3F59-41BA-B3F5-C369E59AD966}" type="datetimeFigureOut">
              <a:rPr lang="fr-CH" smtClean="0"/>
              <a:t>14.04.2025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76D5D6B-E523-456A-A33A-8E96D364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437530-A8CF-4FA6-9EA2-1D1FE585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74322-B965-4C31-BCBD-B1545752BA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264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037F79-2708-4A9B-8400-681E8918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7F1BB2-E677-4A10-9F45-4C219B97F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612D25-2A92-44DB-909A-082794EE1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AB49F-3F59-41BA-B3F5-C369E59AD966}" type="datetimeFigureOut">
              <a:rPr lang="fr-CH" smtClean="0"/>
              <a:t>14.04.2025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C821F6-135F-405B-A24A-F8BBBAA68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50EE1C-366E-4ACD-87CD-76EA3B18D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74322-B965-4C31-BCBD-B1545752BA1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336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A576A-78D6-49B8-B50C-44757A5DA574}"/>
              </a:ext>
            </a:extLst>
          </p:cNvPr>
          <p:cNvSpPr/>
          <p:nvPr/>
        </p:nvSpPr>
        <p:spPr>
          <a:xfrm>
            <a:off x="2004969" y="3003259"/>
            <a:ext cx="8179266" cy="8472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DFBB51-1A3B-4E3B-A094-CCA5D387E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9862" y="1122363"/>
            <a:ext cx="7575258" cy="2387600"/>
          </a:xfrm>
          <a:solidFill>
            <a:schemeClr val="bg1"/>
          </a:solidFill>
        </p:spPr>
        <p:txBody>
          <a:bodyPr/>
          <a:lstStyle/>
          <a:p>
            <a:r>
              <a:rPr lang="fr-CH" dirty="0" err="1">
                <a:solidFill>
                  <a:schemeClr val="accent1">
                    <a:lumMod val="50000"/>
                  </a:schemeClr>
                </a:solidFill>
              </a:rPr>
              <a:t>Computational</a:t>
            </a:r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CH" dirty="0" err="1">
                <a:solidFill>
                  <a:schemeClr val="accent1">
                    <a:lumMod val="50000"/>
                  </a:schemeClr>
                </a:solidFill>
              </a:rPr>
              <a:t>Statistics</a:t>
            </a:r>
            <a:endParaRPr lang="fr-CH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C50F1-0E4F-48E2-B3B6-3889B3BA8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5263" y="3602038"/>
            <a:ext cx="5444455" cy="1655762"/>
          </a:xfrm>
          <a:solidFill>
            <a:schemeClr val="bg1"/>
          </a:solidFill>
        </p:spPr>
        <p:txBody>
          <a:bodyPr/>
          <a:lstStyle/>
          <a:p>
            <a:r>
              <a:rPr lang="fr-CH" dirty="0" err="1"/>
              <a:t>Midterm</a:t>
            </a:r>
            <a:r>
              <a:rPr lang="fr-CH" dirty="0"/>
              <a:t> </a:t>
            </a:r>
            <a:r>
              <a:rPr lang="fr-CH" dirty="0" err="1"/>
              <a:t>project</a:t>
            </a:r>
            <a:endParaRPr lang="fr-CH" dirty="0"/>
          </a:p>
          <a:p>
            <a:endParaRPr lang="fr-CH" dirty="0"/>
          </a:p>
          <a:p>
            <a:r>
              <a:rPr lang="fr-CH" dirty="0"/>
              <a:t>Delafontaine F., </a:t>
            </a:r>
            <a:r>
              <a:rPr lang="fr-CH" dirty="0" err="1"/>
              <a:t>Micheli</a:t>
            </a:r>
            <a:r>
              <a:rPr lang="fr-CH" dirty="0"/>
              <a:t> P. &amp; </a:t>
            </a:r>
            <a:r>
              <a:rPr lang="fr-CH" dirty="0" err="1"/>
              <a:t>Maliki</a:t>
            </a:r>
            <a:r>
              <a:rPr lang="fr-CH" dirty="0"/>
              <a:t> N.</a:t>
            </a:r>
          </a:p>
        </p:txBody>
      </p:sp>
    </p:spTree>
    <p:extLst>
      <p:ext uri="{BB962C8B-B14F-4D97-AF65-F5344CB8AC3E}">
        <p14:creationId xmlns:p14="http://schemas.microsoft.com/office/powerpoint/2010/main" val="210710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FD328D-C911-470C-87DF-45F7BE0E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Project </a:t>
            </a:r>
            <a:r>
              <a:rPr lang="fr-CH" dirty="0" err="1">
                <a:solidFill>
                  <a:schemeClr val="accent1">
                    <a:lumMod val="50000"/>
                  </a:schemeClr>
                </a:solidFill>
              </a:rPr>
              <a:t>midterm</a:t>
            </a:r>
            <a:endParaRPr lang="fr-CH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912F2-836D-475C-BE1F-927C557E1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 err="1"/>
              <a:t>Kaggle</a:t>
            </a:r>
            <a:r>
              <a:rPr lang="fr-CH" dirty="0"/>
              <a:t> </a:t>
            </a:r>
            <a:r>
              <a:rPr lang="fr-CH" dirty="0" err="1"/>
              <a:t>dataset</a:t>
            </a:r>
            <a:r>
              <a:rPr lang="fr-CH" dirty="0"/>
              <a:t> (House </a:t>
            </a:r>
            <a:r>
              <a:rPr lang="fr-CH" dirty="0" err="1"/>
              <a:t>Prices</a:t>
            </a:r>
            <a:r>
              <a:rPr lang="fr-CH" dirty="0"/>
              <a:t>)</a:t>
            </a:r>
          </a:p>
          <a:p>
            <a:endParaRPr lang="fr-CH" dirty="0"/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Data exploration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Data </a:t>
            </a:r>
            <a:r>
              <a:rPr lang="fr-CH" dirty="0" err="1"/>
              <a:t>cleaning</a:t>
            </a:r>
            <a:r>
              <a:rPr lang="fr-CH" dirty="0"/>
              <a:t>/transformation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 err="1"/>
              <a:t>Feature</a:t>
            </a:r>
            <a:r>
              <a:rPr lang="fr-CH" dirty="0"/>
              <a:t> </a:t>
            </a:r>
            <a:r>
              <a:rPr lang="fr-CH" dirty="0" err="1"/>
              <a:t>selection</a:t>
            </a:r>
            <a:endParaRPr lang="fr-CH" dirty="0"/>
          </a:p>
          <a:p>
            <a:pPr marL="514350" indent="-514350">
              <a:buFont typeface="+mj-lt"/>
              <a:buAutoNum type="arabicPeriod"/>
            </a:pPr>
            <a:endParaRPr lang="fr-CH" dirty="0"/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Model test (</a:t>
            </a:r>
            <a:r>
              <a:rPr lang="fr-CH" dirty="0" err="1"/>
              <a:t>linear</a:t>
            </a:r>
            <a:r>
              <a:rPr lang="fr-CH" dirty="0"/>
              <a:t> </a:t>
            </a:r>
            <a:r>
              <a:rPr lang="fr-CH" dirty="0" err="1"/>
              <a:t>regression</a:t>
            </a:r>
            <a:r>
              <a:rPr lang="fr-CH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22E072-5F57-492D-8012-EAA7B607149D}"/>
              </a:ext>
            </a:extLst>
          </p:cNvPr>
          <p:cNvSpPr/>
          <p:nvPr/>
        </p:nvSpPr>
        <p:spPr>
          <a:xfrm>
            <a:off x="838200" y="681037"/>
            <a:ext cx="10515600" cy="6360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468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0C8EA-10FE-4DFA-A8FF-8EA81676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Data:</a:t>
            </a:r>
          </a:p>
          <a:p>
            <a:r>
              <a:rPr lang="fr-CH" dirty="0"/>
              <a:t>1460 </a:t>
            </a:r>
            <a:r>
              <a:rPr lang="fr-CH" dirty="0" err="1"/>
              <a:t>datapoints</a:t>
            </a:r>
            <a:r>
              <a:rPr lang="fr-CH" dirty="0"/>
              <a:t> (training set), 79 </a:t>
            </a:r>
            <a:r>
              <a:rPr lang="fr-CH" dirty="0" err="1"/>
              <a:t>features</a:t>
            </a:r>
            <a:r>
              <a:rPr lang="fr-CH" dirty="0"/>
              <a:t> (+id)</a:t>
            </a:r>
          </a:p>
          <a:p>
            <a:r>
              <a:rPr lang="fr-CH" dirty="0" err="1"/>
              <a:t>Continuous</a:t>
            </a:r>
            <a:r>
              <a:rPr lang="fr-CH" dirty="0"/>
              <a:t> </a:t>
            </a:r>
            <a:r>
              <a:rPr lang="fr-CH" dirty="0" err="1"/>
              <a:t>dependent</a:t>
            </a:r>
            <a:r>
              <a:rPr lang="fr-CH" dirty="0"/>
              <a:t> variable (‘</a:t>
            </a:r>
            <a:r>
              <a:rPr lang="fr-CH" dirty="0" err="1"/>
              <a:t>SalePrice</a:t>
            </a:r>
            <a:r>
              <a:rPr lang="fr-CH" dirty="0"/>
              <a:t>’)</a:t>
            </a:r>
          </a:p>
          <a:p>
            <a:r>
              <a:rPr lang="fr-CH" dirty="0"/>
              <a:t>33 </a:t>
            </a:r>
            <a:r>
              <a:rPr lang="fr-CH" dirty="0" err="1"/>
              <a:t>numeric</a:t>
            </a:r>
            <a:r>
              <a:rPr lang="fr-CH" dirty="0"/>
              <a:t> variables (</a:t>
            </a:r>
            <a:r>
              <a:rPr lang="fr-CH" dirty="0" err="1"/>
              <a:t>including</a:t>
            </a:r>
            <a:r>
              <a:rPr lang="fr-CH" dirty="0"/>
              <a:t> dates, surfaces, </a:t>
            </a:r>
            <a:r>
              <a:rPr lang="fr-CH" dirty="0" err="1"/>
              <a:t>scales</a:t>
            </a:r>
            <a:r>
              <a:rPr lang="fr-CH" dirty="0"/>
              <a:t>…),</a:t>
            </a:r>
            <a:br>
              <a:rPr lang="fr-CH" dirty="0"/>
            </a:br>
            <a:r>
              <a:rPr lang="fr-CH" dirty="0"/>
              <a:t>46 </a:t>
            </a:r>
            <a:r>
              <a:rPr lang="fr-CH" dirty="0" err="1"/>
              <a:t>categorical</a:t>
            </a:r>
            <a:r>
              <a:rPr lang="fr-CH" dirty="0"/>
              <a:t> variables (</a:t>
            </a:r>
            <a:r>
              <a:rPr lang="fr-CH" dirty="0" err="1"/>
              <a:t>including</a:t>
            </a:r>
            <a:r>
              <a:rPr lang="fr-CH" dirty="0"/>
              <a:t> </a:t>
            </a:r>
            <a:r>
              <a:rPr lang="fr-CH" dirty="0" err="1"/>
              <a:t>scales</a:t>
            </a:r>
            <a:r>
              <a:rPr lang="fr-CH" dirty="0"/>
              <a:t>…)</a:t>
            </a:r>
          </a:p>
          <a:p>
            <a:endParaRPr lang="fr-CH" dirty="0"/>
          </a:p>
          <a:p>
            <a:pPr marL="0" indent="0">
              <a:buNone/>
            </a:pP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E29EDF-2907-4D57-8AFC-1F038401B591}"/>
              </a:ext>
            </a:extLst>
          </p:cNvPr>
          <p:cNvSpPr/>
          <p:nvPr/>
        </p:nvSpPr>
        <p:spPr>
          <a:xfrm>
            <a:off x="838200" y="681037"/>
            <a:ext cx="10515600" cy="6360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0162807-2934-4BEA-A117-4E8C30A0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Project </a:t>
            </a:r>
            <a:r>
              <a:rPr lang="fr-CH" dirty="0" err="1">
                <a:solidFill>
                  <a:schemeClr val="accent1">
                    <a:lumMod val="50000"/>
                  </a:schemeClr>
                </a:solidFill>
              </a:rPr>
              <a:t>midterm</a:t>
            </a:r>
            <a:endParaRPr lang="fr-CH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81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">
            <a:extLst>
              <a:ext uri="{FF2B5EF4-FFF2-40B4-BE49-F238E27FC236}">
                <a16:creationId xmlns:a16="http://schemas.microsoft.com/office/drawing/2014/main" id="{753EE172-B676-4770-9052-E5B0A6630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8350" y="1632984"/>
            <a:ext cx="5505450" cy="4267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E29EDF-2907-4D57-8AFC-1F038401B591}"/>
              </a:ext>
            </a:extLst>
          </p:cNvPr>
          <p:cNvSpPr/>
          <p:nvPr/>
        </p:nvSpPr>
        <p:spPr>
          <a:xfrm>
            <a:off x="838200" y="681037"/>
            <a:ext cx="10515600" cy="6360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0162807-2934-4BEA-A117-4E8C30A0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Project </a:t>
            </a:r>
            <a:r>
              <a:rPr lang="fr-CH" dirty="0" err="1">
                <a:solidFill>
                  <a:schemeClr val="accent1">
                    <a:lumMod val="50000"/>
                  </a:schemeClr>
                </a:solidFill>
              </a:rPr>
              <a:t>midterm</a:t>
            </a:r>
            <a:endParaRPr lang="fr-CH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102AF3E2-C08F-417D-8751-88A1DE8E019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No ‘NaN’ value to clean.</a:t>
            </a:r>
          </a:p>
          <a:p>
            <a:r>
              <a:rPr lang="fr-CH" dirty="0"/>
              <a:t>‘</a:t>
            </a:r>
            <a:r>
              <a:rPr lang="fr-CH" dirty="0" err="1"/>
              <a:t>SalePrice</a:t>
            </a:r>
            <a:r>
              <a:rPr lang="fr-CH" dirty="0"/>
              <a:t>’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skewed</a:t>
            </a:r>
            <a:br>
              <a:rPr lang="fr-CH" dirty="0"/>
            </a:br>
            <a:r>
              <a:rPr lang="fr-CH" dirty="0"/>
              <a:t>=&gt; log-</a:t>
            </a:r>
            <a:r>
              <a:rPr lang="fr-CH" dirty="0" err="1"/>
              <a:t>scale</a:t>
            </a:r>
            <a:endParaRPr lang="fr-CH" dirty="0"/>
          </a:p>
          <a:p>
            <a:r>
              <a:rPr lang="fr-CH" dirty="0" err="1"/>
              <a:t>Applied</a:t>
            </a:r>
            <a:r>
              <a:rPr lang="fr-CH" dirty="0"/>
              <a:t> to ‘</a:t>
            </a:r>
            <a:r>
              <a:rPr lang="fr-CH" dirty="0" err="1"/>
              <a:t>LotArea</a:t>
            </a:r>
            <a:r>
              <a:rPr lang="fr-CH" dirty="0"/>
              <a:t>’ as </a:t>
            </a:r>
            <a:r>
              <a:rPr lang="fr-CH" dirty="0" err="1"/>
              <a:t>well</a:t>
            </a:r>
            <a:r>
              <a:rPr lang="fr-CH" dirty="0"/>
              <a:t>.</a:t>
            </a:r>
          </a:p>
          <a:p>
            <a:endParaRPr lang="fr-CH" dirty="0"/>
          </a:p>
          <a:p>
            <a:pPr marL="0" indent="0">
              <a:buNone/>
            </a:pPr>
            <a:endParaRPr lang="fr-CH" sz="1800" dirty="0"/>
          </a:p>
          <a:p>
            <a:pPr marL="0" indent="0">
              <a:buNone/>
            </a:pPr>
            <a:r>
              <a:rPr lang="fr-CH" sz="1800" dirty="0"/>
              <a:t>y = np.log(</a:t>
            </a:r>
            <a:r>
              <a:rPr lang="fr-CH" sz="1800" dirty="0" err="1"/>
              <a:t>df</a:t>
            </a:r>
            <a:r>
              <a:rPr lang="fr-CH" sz="1800" dirty="0"/>
              <a:t>[‘</a:t>
            </a:r>
            <a:r>
              <a:rPr lang="fr-CH" sz="1800" dirty="0" err="1"/>
              <a:t>SalePrice</a:t>
            </a:r>
            <a:r>
              <a:rPr lang="fr-CH" sz="1800" dirty="0"/>
              <a:t>’])</a:t>
            </a:r>
          </a:p>
          <a:p>
            <a:pPr marL="0" indent="0">
              <a:buNone/>
            </a:pPr>
            <a:endParaRPr lang="fr-CH" sz="1800" dirty="0"/>
          </a:p>
          <a:p>
            <a:pPr marL="0" indent="0">
              <a:buNone/>
            </a:pPr>
            <a:r>
              <a:rPr lang="fr-CH" sz="1800" dirty="0" err="1"/>
              <a:t>X.insert</a:t>
            </a:r>
            <a:r>
              <a:rPr lang="fr-CH" sz="1800" dirty="0"/>
              <a:t>(0, "</a:t>
            </a:r>
            <a:r>
              <a:rPr lang="fr-CH" sz="1800" dirty="0" err="1"/>
              <a:t>log_LotArea</a:t>
            </a:r>
            <a:r>
              <a:rPr lang="fr-CH" sz="1800" dirty="0"/>
              <a:t>", np.log(X['</a:t>
            </a:r>
            <a:r>
              <a:rPr lang="fr-CH" sz="1800" dirty="0" err="1"/>
              <a:t>LotArea</a:t>
            </a:r>
            <a:r>
              <a:rPr lang="fr-CH" sz="1800" dirty="0"/>
              <a:t>’]))</a:t>
            </a:r>
            <a:br>
              <a:rPr lang="fr-CH" sz="1800" dirty="0"/>
            </a:br>
            <a:r>
              <a:rPr lang="fr-CH" sz="1800" dirty="0"/>
              <a:t>X = </a:t>
            </a:r>
            <a:r>
              <a:rPr lang="fr-CH" sz="1800" dirty="0" err="1"/>
              <a:t>X.drop</a:t>
            </a:r>
            <a:r>
              <a:rPr lang="fr-CH" sz="1800" dirty="0"/>
              <a:t>('</a:t>
            </a:r>
            <a:r>
              <a:rPr lang="fr-CH" sz="1800" dirty="0" err="1"/>
              <a:t>LotArea</a:t>
            </a:r>
            <a:r>
              <a:rPr lang="fr-CH" sz="1800" dirty="0"/>
              <a:t>', axis=1)</a:t>
            </a:r>
          </a:p>
        </p:txBody>
      </p:sp>
    </p:spTree>
    <p:extLst>
      <p:ext uri="{BB962C8B-B14F-4D97-AF65-F5344CB8AC3E}">
        <p14:creationId xmlns:p14="http://schemas.microsoft.com/office/powerpoint/2010/main" val="347693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0C8EA-10FE-4DFA-A8FF-8EA81676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Some</a:t>
            </a:r>
            <a:r>
              <a:rPr lang="fr-CH" dirty="0"/>
              <a:t> </a:t>
            </a:r>
            <a:r>
              <a:rPr lang="fr-CH" dirty="0" err="1"/>
              <a:t>categorical</a:t>
            </a:r>
            <a:r>
              <a:rPr lang="fr-CH" dirty="0"/>
              <a:t> </a:t>
            </a:r>
            <a:r>
              <a:rPr lang="fr-CH" dirty="0" err="1"/>
              <a:t>features</a:t>
            </a:r>
            <a:r>
              <a:rPr lang="fr-CH" dirty="0"/>
              <a:t> </a:t>
            </a:r>
            <a:r>
              <a:rPr lang="fr-CH" dirty="0" err="1"/>
              <a:t>turned</a:t>
            </a:r>
            <a:r>
              <a:rPr lang="fr-CH" dirty="0"/>
              <a:t> to </a:t>
            </a:r>
            <a:r>
              <a:rPr lang="fr-CH" dirty="0" err="1"/>
              <a:t>numeric</a:t>
            </a:r>
            <a:r>
              <a:rPr lang="fr-CH" dirty="0"/>
              <a:t> </a:t>
            </a:r>
            <a:r>
              <a:rPr lang="fr-CH" dirty="0" err="1"/>
              <a:t>scales</a:t>
            </a:r>
            <a:endParaRPr lang="fr-CH" dirty="0"/>
          </a:p>
          <a:p>
            <a:pPr marL="0" indent="0">
              <a:buNone/>
            </a:pPr>
            <a:r>
              <a:rPr lang="fr-CH" sz="1800" dirty="0"/>
              <a:t>	d = {'Po':1, 'Fa':2, 'TA':3, 'Gd':4, 'Ex':5} </a:t>
            </a:r>
            <a:br>
              <a:rPr lang="fr-CH" sz="1800" dirty="0"/>
            </a:br>
            <a:r>
              <a:rPr lang="fr-CH" sz="1800" dirty="0"/>
              <a:t>	X['</a:t>
            </a:r>
            <a:r>
              <a:rPr lang="fr-CH" sz="1800" dirty="0" err="1"/>
              <a:t>n_ExterQual</a:t>
            </a:r>
            <a:r>
              <a:rPr lang="fr-CH" sz="1800" dirty="0"/>
              <a:t>'] = [d[k] for k in X['</a:t>
            </a:r>
            <a:r>
              <a:rPr lang="fr-CH" sz="1800" dirty="0" err="1"/>
              <a:t>ExterQual</a:t>
            </a:r>
            <a:r>
              <a:rPr lang="fr-CH" sz="1800" dirty="0"/>
              <a:t>']]; X = </a:t>
            </a:r>
            <a:r>
              <a:rPr lang="fr-CH" sz="1800" dirty="0" err="1"/>
              <a:t>X.drop</a:t>
            </a:r>
            <a:r>
              <a:rPr lang="fr-CH" sz="1800" dirty="0"/>
              <a:t>('</a:t>
            </a:r>
            <a:r>
              <a:rPr lang="fr-CH" sz="1800" dirty="0" err="1"/>
              <a:t>ExterQual</a:t>
            </a:r>
            <a:r>
              <a:rPr lang="fr-CH" sz="1800" dirty="0"/>
              <a:t>', axis=1)</a:t>
            </a:r>
            <a:br>
              <a:rPr lang="fr-CH" sz="1800" dirty="0"/>
            </a:br>
            <a:r>
              <a:rPr lang="fr-CH" sz="1800" dirty="0"/>
              <a:t>	…</a:t>
            </a:r>
            <a:endParaRPr lang="fr-CH" dirty="0"/>
          </a:p>
          <a:p>
            <a:r>
              <a:rPr lang="fr-CH" dirty="0"/>
              <a:t>‘</a:t>
            </a:r>
            <a:r>
              <a:rPr lang="fr-CH" dirty="0" err="1"/>
              <a:t>Neighborhood</a:t>
            </a:r>
            <a:r>
              <a:rPr lang="fr-CH" dirty="0"/>
              <a:t>’ </a:t>
            </a:r>
            <a:r>
              <a:rPr lang="fr-CH" dirty="0" err="1"/>
              <a:t>especially</a:t>
            </a:r>
            <a:r>
              <a:rPr lang="fr-CH" dirty="0"/>
              <a:t>, </a:t>
            </a:r>
            <a:r>
              <a:rPr lang="fr-CH" dirty="0" err="1"/>
              <a:t>using</a:t>
            </a:r>
            <a:r>
              <a:rPr lang="fr-CH" dirty="0"/>
              <a:t> </a:t>
            </a:r>
            <a:r>
              <a:rPr lang="fr-CH" dirty="0" err="1"/>
              <a:t>increments</a:t>
            </a:r>
            <a:r>
              <a:rPr lang="fr-CH" dirty="0"/>
              <a:t> of ~20k.</a:t>
            </a:r>
          </a:p>
          <a:p>
            <a:pPr marL="0" indent="0">
              <a:buNone/>
            </a:pPr>
            <a:r>
              <a:rPr lang="fr-CH" sz="2100" dirty="0"/>
              <a:t>	</a:t>
            </a:r>
            <a:r>
              <a:rPr lang="fr-CH" sz="1800" dirty="0" err="1"/>
              <a:t>d_neigh</a:t>
            </a:r>
            <a:r>
              <a:rPr lang="fr-CH" sz="1800" dirty="0"/>
              <a:t> = {    '</a:t>
            </a:r>
            <a:r>
              <a:rPr lang="fr-CH" sz="1800" dirty="0" err="1"/>
              <a:t>CollgCr</a:t>
            </a:r>
            <a:r>
              <a:rPr lang="fr-CH" sz="1800" dirty="0"/>
              <a:t>': (197965.77, 6),    '</a:t>
            </a:r>
            <a:r>
              <a:rPr lang="fr-CH" sz="1800" dirty="0" err="1"/>
              <a:t>Veenker</a:t>
            </a:r>
            <a:r>
              <a:rPr lang="fr-CH" sz="1800" dirty="0"/>
              <a:t>': (238772.72, 8),</a:t>
            </a:r>
            <a:br>
              <a:rPr lang="fr-CH" sz="1800" dirty="0"/>
            </a:br>
            <a:r>
              <a:rPr lang="fr-CH" sz="1800" dirty="0"/>
              <a:t>                  	          …, 'SWISU': (142591.36, 3),    '</a:t>
            </a:r>
            <a:r>
              <a:rPr lang="fr-CH" sz="1800" dirty="0" err="1"/>
              <a:t>Blueste</a:t>
            </a:r>
            <a:r>
              <a:rPr lang="fr-CH" sz="1800" dirty="0"/>
              <a:t>': (137500.0, 2)    }</a:t>
            </a:r>
            <a:br>
              <a:rPr lang="fr-CH" sz="1800" dirty="0"/>
            </a:br>
            <a:r>
              <a:rPr lang="fr-CH" sz="1800" dirty="0"/>
              <a:t> 	</a:t>
            </a:r>
            <a:r>
              <a:rPr lang="en-US" sz="1800" dirty="0"/>
              <a:t>X['</a:t>
            </a:r>
            <a:r>
              <a:rPr lang="en-US" sz="1800" dirty="0" err="1"/>
              <a:t>n_Neighborhood</a:t>
            </a:r>
            <a:r>
              <a:rPr lang="en-US" sz="1800" dirty="0"/>
              <a:t>'] = [</a:t>
            </a:r>
            <a:r>
              <a:rPr lang="en-US" sz="1800" dirty="0" err="1"/>
              <a:t>d_neigh</a:t>
            </a:r>
            <a:r>
              <a:rPr lang="en-US" sz="1800" dirty="0"/>
              <a:t>[k][1] for k in X['Neighborhood']]</a:t>
            </a:r>
            <a:br>
              <a:rPr lang="en-US" sz="1800" dirty="0"/>
            </a:br>
            <a:r>
              <a:rPr lang="en-US" sz="1800" dirty="0"/>
              <a:t>  	X = </a:t>
            </a:r>
            <a:r>
              <a:rPr lang="en-US" sz="1800" dirty="0" err="1"/>
              <a:t>X.drop</a:t>
            </a:r>
            <a:r>
              <a:rPr lang="en-US" sz="1800" dirty="0"/>
              <a:t>('Neighborhood', axis=1)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Partly to avoid dummy variables, partly to simplify the model.</a:t>
            </a:r>
            <a:endParaRPr lang="fr-CH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E29EDF-2907-4D57-8AFC-1F038401B591}"/>
              </a:ext>
            </a:extLst>
          </p:cNvPr>
          <p:cNvSpPr/>
          <p:nvPr/>
        </p:nvSpPr>
        <p:spPr>
          <a:xfrm>
            <a:off x="838200" y="681037"/>
            <a:ext cx="10515600" cy="6360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0162807-2934-4BEA-A117-4E8C30A0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Project </a:t>
            </a:r>
            <a:r>
              <a:rPr lang="fr-CH" dirty="0" err="1">
                <a:solidFill>
                  <a:schemeClr val="accent1">
                    <a:lumMod val="50000"/>
                  </a:schemeClr>
                </a:solidFill>
              </a:rPr>
              <a:t>midterm</a:t>
            </a:r>
            <a:endParaRPr lang="fr-CH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8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0C8EA-10FE-4DFA-A8FF-8EA81676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 err="1"/>
              <a:t>Feature</a:t>
            </a:r>
            <a:r>
              <a:rPr lang="fr-CH" dirty="0"/>
              <a:t> </a:t>
            </a:r>
            <a:r>
              <a:rPr lang="fr-CH" dirty="0" err="1"/>
              <a:t>selection</a:t>
            </a:r>
            <a:endParaRPr lang="fr-CH" dirty="0"/>
          </a:p>
          <a:p>
            <a:r>
              <a:rPr lang="fr-CH" dirty="0"/>
              <a:t>Simple visualisation  of all 79 </a:t>
            </a:r>
            <a:r>
              <a:rPr lang="fr-CH" dirty="0" err="1"/>
              <a:t>features</a:t>
            </a:r>
            <a:endParaRPr lang="fr-CH" dirty="0"/>
          </a:p>
          <a:p>
            <a:r>
              <a:rPr lang="fr-CH" dirty="0"/>
              <a:t>15 </a:t>
            </a:r>
            <a:r>
              <a:rPr lang="fr-CH" dirty="0" err="1"/>
              <a:t>selected</a:t>
            </a:r>
            <a:r>
              <a:rPr lang="fr-CH" dirty="0"/>
              <a:t> </a:t>
            </a:r>
          </a:p>
          <a:p>
            <a:r>
              <a:rPr lang="fr-CH" dirty="0"/>
              <a:t>(/!\ </a:t>
            </a:r>
            <a:r>
              <a:rPr lang="fr-CH" dirty="0" err="1"/>
              <a:t>correlations</a:t>
            </a:r>
            <a:r>
              <a:rPr lang="fr-CH" dirty="0"/>
              <a:t>, </a:t>
            </a:r>
            <a:br>
              <a:rPr lang="fr-CH" dirty="0"/>
            </a:br>
            <a:r>
              <a:rPr lang="fr-CH" dirty="0"/>
              <a:t> check model </a:t>
            </a:r>
            <a:br>
              <a:rPr lang="fr-CH" dirty="0"/>
            </a:br>
            <a:r>
              <a:rPr lang="fr-CH" dirty="0"/>
              <a:t> </a:t>
            </a:r>
            <a:r>
              <a:rPr lang="fr-CH" dirty="0" err="1"/>
              <a:t>assumptions</a:t>
            </a:r>
            <a:r>
              <a:rPr lang="fr-CH" dirty="0"/>
              <a:t>)</a:t>
            </a:r>
          </a:p>
          <a:p>
            <a:endParaRPr lang="fr-CH" dirty="0"/>
          </a:p>
          <a:p>
            <a:r>
              <a:rPr lang="fr-CH" dirty="0"/>
              <a:t>(</a:t>
            </a:r>
            <a:r>
              <a:rPr lang="fr-CH" dirty="0" err="1"/>
              <a:t>Neighborhood</a:t>
            </a:r>
            <a:r>
              <a:rPr lang="fr-CH" dirty="0"/>
              <a:t> not</a:t>
            </a:r>
            <a:br>
              <a:rPr lang="fr-CH" dirty="0"/>
            </a:br>
            <a:r>
              <a:rPr lang="fr-CH" dirty="0"/>
              <a:t>  </a:t>
            </a:r>
            <a:r>
              <a:rPr lang="fr-CH" dirty="0" err="1"/>
              <a:t>yet</a:t>
            </a:r>
            <a:r>
              <a:rPr lang="fr-CH" dirty="0"/>
              <a:t> </a:t>
            </a:r>
            <a:r>
              <a:rPr lang="fr-CH" dirty="0" err="1"/>
              <a:t>transformed</a:t>
            </a:r>
            <a:r>
              <a:rPr lang="fr-CH" dirty="0"/>
              <a:t>...)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E29EDF-2907-4D57-8AFC-1F038401B591}"/>
              </a:ext>
            </a:extLst>
          </p:cNvPr>
          <p:cNvSpPr/>
          <p:nvPr/>
        </p:nvSpPr>
        <p:spPr>
          <a:xfrm>
            <a:off x="838200" y="681037"/>
            <a:ext cx="10515600" cy="6360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0162807-2934-4BEA-A117-4E8C30A0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Project </a:t>
            </a:r>
            <a:r>
              <a:rPr lang="fr-CH" dirty="0" err="1">
                <a:solidFill>
                  <a:schemeClr val="accent1">
                    <a:lumMod val="50000"/>
                  </a:schemeClr>
                </a:solidFill>
              </a:rPr>
              <a:t>midterm</a:t>
            </a:r>
            <a:endParaRPr lang="fr-CH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56FE80-5CCB-4D07-8F83-6E2F2CE18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973" y="2843868"/>
            <a:ext cx="7312827" cy="364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68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0C8EA-10FE-4DFA-A8FF-8EA81676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H" dirty="0"/>
              <a:t>First model (</a:t>
            </a:r>
            <a:r>
              <a:rPr lang="fr-CH" dirty="0" err="1"/>
              <a:t>linear</a:t>
            </a:r>
            <a:r>
              <a:rPr lang="fr-CH" dirty="0"/>
              <a:t> </a:t>
            </a:r>
            <a:r>
              <a:rPr lang="fr-CH" dirty="0" err="1"/>
              <a:t>regression</a:t>
            </a:r>
            <a:r>
              <a:rPr lang="fr-CH" dirty="0"/>
              <a:t>)</a:t>
            </a:r>
          </a:p>
          <a:p>
            <a:pPr marL="0" indent="0">
              <a:buNone/>
            </a:pPr>
            <a:endParaRPr lang="fr-CH" dirty="0"/>
          </a:p>
          <a:p>
            <a:pPr marL="0" indent="0">
              <a:buNone/>
            </a:pPr>
            <a:r>
              <a:rPr lang="fr-CH" sz="1800" dirty="0"/>
              <a:t>	</a:t>
            </a:r>
            <a:r>
              <a:rPr lang="fr-CH" sz="1800" dirty="0" err="1"/>
              <a:t>X_tr</a:t>
            </a:r>
            <a:r>
              <a:rPr lang="fr-CH" sz="1800" dirty="0"/>
              <a:t>, </a:t>
            </a:r>
            <a:r>
              <a:rPr lang="fr-CH" sz="1800" dirty="0" err="1"/>
              <a:t>X_te</a:t>
            </a:r>
            <a:r>
              <a:rPr lang="fr-CH" sz="1800" dirty="0"/>
              <a:t>, </a:t>
            </a:r>
            <a:r>
              <a:rPr lang="fr-CH" sz="1800" dirty="0" err="1"/>
              <a:t>y_tr</a:t>
            </a:r>
            <a:r>
              <a:rPr lang="fr-CH" sz="1800" dirty="0"/>
              <a:t>, </a:t>
            </a:r>
            <a:r>
              <a:rPr lang="fr-CH" sz="1800" dirty="0" err="1"/>
              <a:t>y_te</a:t>
            </a:r>
            <a:r>
              <a:rPr lang="fr-CH" sz="1800" dirty="0"/>
              <a:t> = </a:t>
            </a:r>
            <a:r>
              <a:rPr lang="fr-CH" sz="1800" dirty="0" err="1"/>
              <a:t>skl_tts</a:t>
            </a:r>
            <a:r>
              <a:rPr lang="fr-CH" sz="1800" dirty="0"/>
              <a:t>(</a:t>
            </a:r>
            <a:r>
              <a:rPr lang="fr-CH" sz="1800" dirty="0" err="1"/>
              <a:t>nX</a:t>
            </a:r>
            <a:r>
              <a:rPr lang="fr-CH" sz="1800" dirty="0"/>
              <a:t>, y, </a:t>
            </a:r>
            <a:r>
              <a:rPr lang="fr-CH" sz="1800" dirty="0" err="1"/>
              <a:t>test_size</a:t>
            </a:r>
            <a:r>
              <a:rPr lang="fr-CH" sz="1800" dirty="0"/>
              <a:t>=0.2)</a:t>
            </a:r>
            <a:br>
              <a:rPr lang="fr-CH" sz="1800" dirty="0"/>
            </a:br>
            <a:r>
              <a:rPr lang="fr-CH" sz="1800" dirty="0"/>
              <a:t>	model = lm().fit(</a:t>
            </a:r>
            <a:r>
              <a:rPr lang="fr-CH" sz="1800" dirty="0" err="1"/>
              <a:t>X_tr</a:t>
            </a:r>
            <a:r>
              <a:rPr lang="fr-CH" sz="1800" dirty="0"/>
              <a:t>, </a:t>
            </a:r>
            <a:r>
              <a:rPr lang="fr-CH" sz="1800" dirty="0" err="1"/>
              <a:t>y_tr</a:t>
            </a:r>
            <a:r>
              <a:rPr lang="fr-CH" sz="1800" dirty="0"/>
              <a:t>)	    # R2 = 0.86</a:t>
            </a:r>
            <a:br>
              <a:rPr lang="fr-CH" sz="1800" dirty="0"/>
            </a:br>
            <a:r>
              <a:rPr lang="fr-CH" sz="1800" dirty="0"/>
              <a:t> 	</a:t>
            </a:r>
            <a:r>
              <a:rPr lang="fr-CH" sz="1800" dirty="0" err="1"/>
              <a:t>y_pred</a:t>
            </a:r>
            <a:r>
              <a:rPr lang="fr-CH" sz="1800" dirty="0"/>
              <a:t> = </a:t>
            </a:r>
            <a:r>
              <a:rPr lang="fr-CH" sz="1800" dirty="0" err="1"/>
              <a:t>model.predict</a:t>
            </a:r>
            <a:r>
              <a:rPr lang="fr-CH" sz="1800" dirty="0"/>
              <a:t>(</a:t>
            </a:r>
            <a:r>
              <a:rPr lang="fr-CH" sz="1800" dirty="0" err="1"/>
              <a:t>X_te</a:t>
            </a:r>
            <a:r>
              <a:rPr lang="fr-CH" sz="1800" dirty="0"/>
              <a:t>)	    # MSE = 0.02</a:t>
            </a:r>
          </a:p>
          <a:p>
            <a:pPr marL="0" indent="0">
              <a:buNone/>
            </a:pPr>
            <a:endParaRPr lang="fr-CH" sz="1800" dirty="0"/>
          </a:p>
          <a:p>
            <a:r>
              <a:rPr lang="fr-CH" dirty="0" err="1"/>
              <a:t>Too</a:t>
            </a:r>
            <a:r>
              <a:rPr lang="fr-CH" dirty="0"/>
              <a:t> </a:t>
            </a:r>
            <a:r>
              <a:rPr lang="fr-CH" dirty="0" err="1"/>
              <a:t>early</a:t>
            </a:r>
            <a:r>
              <a:rPr lang="fr-CH" dirty="0"/>
              <a:t>: </a:t>
            </a:r>
            <a:r>
              <a:rPr lang="fr-CH" dirty="0" err="1"/>
              <a:t>feature</a:t>
            </a:r>
            <a:r>
              <a:rPr lang="fr-CH" dirty="0"/>
              <a:t> </a:t>
            </a:r>
            <a:r>
              <a:rPr lang="fr-CH" dirty="0" err="1"/>
              <a:t>selection</a:t>
            </a:r>
            <a:r>
              <a:rPr lang="fr-CH" dirty="0"/>
              <a:t> </a:t>
            </a:r>
            <a:r>
              <a:rPr lang="fr-CH" dirty="0" err="1"/>
              <a:t>remains</a:t>
            </a:r>
            <a:r>
              <a:rPr lang="fr-CH" dirty="0"/>
              <a:t> </a:t>
            </a:r>
            <a:r>
              <a:rPr lang="fr-CH" dirty="0" err="1"/>
              <a:t>priority</a:t>
            </a:r>
            <a:endParaRPr lang="fr-CH" dirty="0"/>
          </a:p>
          <a:p>
            <a:r>
              <a:rPr lang="fr-CH" dirty="0"/>
              <a:t>All relations </a:t>
            </a:r>
            <a:r>
              <a:rPr lang="fr-CH" dirty="0" err="1"/>
              <a:t>seem</a:t>
            </a:r>
            <a:r>
              <a:rPr lang="fr-CH" dirty="0"/>
              <a:t> </a:t>
            </a:r>
            <a:r>
              <a:rPr lang="fr-CH" dirty="0" err="1"/>
              <a:t>linear</a:t>
            </a:r>
            <a:endParaRPr lang="fr-CH" dirty="0"/>
          </a:p>
          <a:p>
            <a:r>
              <a:rPr lang="fr-CH" dirty="0" err="1"/>
              <a:t>Avoid</a:t>
            </a:r>
            <a:r>
              <a:rPr lang="fr-CH" dirty="0"/>
              <a:t> </a:t>
            </a:r>
            <a:r>
              <a:rPr lang="fr-CH" dirty="0" err="1"/>
              <a:t>correlations</a:t>
            </a:r>
            <a:r>
              <a:rPr lang="fr-CH" dirty="0"/>
              <a:t> </a:t>
            </a:r>
            <a:r>
              <a:rPr lang="fr-CH" dirty="0" err="1"/>
              <a:t>among</a:t>
            </a:r>
            <a:r>
              <a:rPr lang="fr-CH" dirty="0"/>
              <a:t> </a:t>
            </a:r>
            <a:r>
              <a:rPr lang="fr-CH" dirty="0" err="1"/>
              <a:t>independent</a:t>
            </a:r>
            <a:r>
              <a:rPr lang="fr-CH" dirty="0"/>
              <a:t>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E29EDF-2907-4D57-8AFC-1F038401B591}"/>
              </a:ext>
            </a:extLst>
          </p:cNvPr>
          <p:cNvSpPr/>
          <p:nvPr/>
        </p:nvSpPr>
        <p:spPr>
          <a:xfrm>
            <a:off x="838200" y="681037"/>
            <a:ext cx="10515600" cy="6360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0162807-2934-4BEA-A117-4E8C30A0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CH" dirty="0">
                <a:solidFill>
                  <a:schemeClr val="accent1">
                    <a:lumMod val="50000"/>
                  </a:schemeClr>
                </a:solidFill>
              </a:rPr>
              <a:t>Project </a:t>
            </a:r>
            <a:r>
              <a:rPr lang="fr-CH" dirty="0" err="1">
                <a:solidFill>
                  <a:schemeClr val="accent1">
                    <a:lumMod val="50000"/>
                  </a:schemeClr>
                </a:solidFill>
              </a:rPr>
              <a:t>midterm</a:t>
            </a:r>
            <a:endParaRPr lang="fr-CH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006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446</Words>
  <Application>Microsoft Office PowerPoint</Application>
  <PresentationFormat>Grand écran</PresentationFormat>
  <Paragraphs>48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Computational Statistics</vt:lpstr>
      <vt:lpstr>Project midterm</vt:lpstr>
      <vt:lpstr>Project midterm</vt:lpstr>
      <vt:lpstr>Project midterm</vt:lpstr>
      <vt:lpstr>Project midterm</vt:lpstr>
      <vt:lpstr>Project midterm</vt:lpstr>
      <vt:lpstr>Project midterm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Statistics</dc:title>
  <dc:creator>DELAFONTAINE François</dc:creator>
  <cp:lastModifiedBy>DELAFONTAINE François</cp:lastModifiedBy>
  <cp:revision>4</cp:revision>
  <dcterms:created xsi:type="dcterms:W3CDTF">2025-04-14T12:07:25Z</dcterms:created>
  <dcterms:modified xsi:type="dcterms:W3CDTF">2025-04-14T12:29:09Z</dcterms:modified>
</cp:coreProperties>
</file>