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Averag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4ef6d63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4ef6d63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e4ef6d633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e4ef6d633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e4ef6d63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e4ef6d63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e4ef6d63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e4ef6d63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e4ef6d63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e4ef6d63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e4ef6d633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e4ef6d633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e4ef6d63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e4ef6d63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e4ef6d6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e4ef6d6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e4ef6d63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e4ef6d63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Baisse du nombre de zone 321 en 2010 pour 306 en </a:t>
            </a:r>
            <a:r>
              <a:rPr lang="fr" dirty="0" smtClean="0"/>
              <a:t>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e4ef6d633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e4ef6d633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e4ef6d633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e4ef6d633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e4ef6d63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e4ef6d63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e4ef6d63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e4ef6d63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4ef6d63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e4ef6d63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e4ef6d63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e4ef6d63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yntec.fr/convention-collective/" TargetMode="External"/><Relationship Id="rId3" Type="http://schemas.openxmlformats.org/officeDocument/2006/relationships/hyperlink" Target="https://fr.wikipedia.org/wiki/Bassin_d'emploi" TargetMode="External"/><Relationship Id="rId7" Type="http://schemas.openxmlformats.org/officeDocument/2006/relationships/hyperlink" Target="https://www.service-public.fr/particuliers/vosdroits/F7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r.linkedin.com" TargetMode="External"/><Relationship Id="rId5" Type="http://schemas.openxmlformats.org/officeDocument/2006/relationships/hyperlink" Target="https://www.pole-emploi.fr/accueil/" TargetMode="External"/><Relationship Id="rId4" Type="http://schemas.openxmlformats.org/officeDocument/2006/relationships/hyperlink" Target="https://fr.indeed.com/" TargetMode="External"/><Relationship Id="rId9" Type="http://schemas.openxmlformats.org/officeDocument/2006/relationships/hyperlink" Target="https://www.lafabriquedunet.fr/blog/tarifs-developpeurs-freelances-villes-franc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41275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Le bassin d’emploi, les salaires, convention collective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Classement des pays pour la rémunération annuel d’un CDA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1 - Etats-Unis -&gt; </a:t>
            </a:r>
            <a:r>
              <a:rPr lang="fr" sz="2000" b="1"/>
              <a:t>90 000 €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2- Suisse -&gt; </a:t>
            </a:r>
            <a:r>
              <a:rPr lang="fr" sz="2000" b="1"/>
              <a:t>85 000 €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3- Allemagne -&gt; </a:t>
            </a:r>
            <a:r>
              <a:rPr lang="fr" sz="2000" b="1"/>
              <a:t>60 000 €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4- Pays-Bas -&gt; </a:t>
            </a:r>
            <a:r>
              <a:rPr lang="fr" sz="2000" b="1"/>
              <a:t>57 000€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5- Canada -&gt; </a:t>
            </a:r>
            <a:r>
              <a:rPr lang="fr" sz="2000" b="1"/>
              <a:t>56 000 €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…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8- France - &gt; </a:t>
            </a:r>
            <a:r>
              <a:rPr lang="fr" sz="2000" b="1"/>
              <a:t>47 000 €</a:t>
            </a:r>
            <a:endParaRPr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de tarif d’un CDA freelance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ceux qui souhaitent se lancer en freelance, voici des exemples de tarifs auxquels vous pourrez prétendre (en fonction de votre expérience).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fr" sz="2000"/>
              <a:t>De 0 à 2 ans        Entre 150€ et 300€ / jour.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fr" sz="2000"/>
              <a:t>De 2 à 7 ans        Entre 250€ et 600€ / jour.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fr" sz="2000"/>
              <a:t>7 ans et +        Entre 500€ et + 1000€ / jour.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Plafond C.A pour les prestations de services       72 000 € / an.</a:t>
            </a:r>
            <a:endParaRPr sz="2000"/>
          </a:p>
        </p:txBody>
      </p:sp>
      <p:sp>
        <p:nvSpPr>
          <p:cNvPr id="130" name="Google Shape;130;p24"/>
          <p:cNvSpPr/>
          <p:nvPr/>
        </p:nvSpPr>
        <p:spPr>
          <a:xfrm>
            <a:off x="2285250" y="2674325"/>
            <a:ext cx="2616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2285250" y="3031900"/>
            <a:ext cx="2616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1988700" y="3375325"/>
            <a:ext cx="2616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5097850" y="3902125"/>
            <a:ext cx="2616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conventions collectives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qu’une convention collective ?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&gt; Accord écrit entre les organisations syndicales et les employeurs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&gt; Adapte les règles du code du travail aux situations du secteur d’activité concerné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&gt; Champ d’application géographique et professionnel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Convention collective dans le domaine de l’informatique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&gt; Convention Syntec au niveau national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651" y="1114175"/>
            <a:ext cx="2312950" cy="3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Références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Définition “Bassin d’emploi”: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https://fr.wikipedia.org/wiki/Bassin_d%27emploi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Indeed: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https://fr.indeed.com/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Pôle emploi: </a:t>
            </a:r>
            <a:r>
              <a:rPr lang="fr" u="sng">
                <a:solidFill>
                  <a:schemeClr val="hlink"/>
                </a:solidFill>
                <a:hlinkClick r:id="rId5"/>
              </a:rPr>
              <a:t>https://www.pole-emploi.fr/accueil/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LinkedIn: </a:t>
            </a:r>
            <a:r>
              <a:rPr lang="fr" u="sng">
                <a:solidFill>
                  <a:schemeClr val="hlink"/>
                </a:solidFill>
                <a:hlinkClick r:id="rId6"/>
              </a:rPr>
              <a:t>https://fr.linkedin.com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Définition “Convention collective” : </a:t>
            </a:r>
            <a:r>
              <a:rPr lang="fr" u="sng">
                <a:solidFill>
                  <a:schemeClr val="hlink"/>
                </a:solidFill>
                <a:hlinkClick r:id="rId7"/>
              </a:rPr>
              <a:t>https://www.service-public.fr/particuliers/vosdroits/F78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Convention Syntec : </a:t>
            </a:r>
            <a:r>
              <a:rPr lang="fr" u="sng">
                <a:solidFill>
                  <a:schemeClr val="hlink"/>
                </a:solidFill>
                <a:hlinkClick r:id="rId8"/>
              </a:rPr>
              <a:t>https://www.syntec.fr/convention-collective/</a:t>
            </a:r>
            <a:r>
              <a:rPr lang="fr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Répartition des développeurs: </a:t>
            </a:r>
            <a:r>
              <a:rPr lang="fr" u="sng">
                <a:solidFill>
                  <a:schemeClr val="hlink"/>
                </a:solidFill>
                <a:hlinkClick r:id="rId9"/>
              </a:rPr>
              <a:t>https://www.lafabriquedunet.fr/blog/tarifs-developpeurs-freelances-villes-france/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bassin d’emploi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qu’un bassin d’emploi ?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b="1"/>
              <a:t>306</a:t>
            </a:r>
            <a:r>
              <a:rPr lang="fr"/>
              <a:t> zones d’emploi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fr" b="1"/>
              <a:t>14</a:t>
            </a:r>
            <a:r>
              <a:rPr lang="fr"/>
              <a:t> zones trans-régional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300" y="1017725"/>
            <a:ext cx="345898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Employabilité : concepteur développeur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Pôle emploi : </a:t>
            </a:r>
            <a:r>
              <a:rPr lang="fr" b="1" dirty="0"/>
              <a:t>268 </a:t>
            </a:r>
            <a:r>
              <a:rPr lang="fr" dirty="0"/>
              <a:t>postes à </a:t>
            </a:r>
            <a:r>
              <a:rPr lang="fr" dirty="0" smtClean="0"/>
              <a:t>pourvoir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Indeed : </a:t>
            </a:r>
            <a:r>
              <a:rPr lang="fr" b="1" dirty="0"/>
              <a:t>438</a:t>
            </a:r>
            <a:r>
              <a:rPr lang="fr" dirty="0"/>
              <a:t> postes à </a:t>
            </a:r>
            <a:r>
              <a:rPr lang="fr" dirty="0" smtClean="0"/>
              <a:t>pourvoir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 dirty="0"/>
              <a:t>LinkedIn : </a:t>
            </a:r>
            <a:r>
              <a:rPr lang="fr" b="1" dirty="0"/>
              <a:t>466 </a:t>
            </a:r>
            <a:r>
              <a:rPr lang="fr" dirty="0"/>
              <a:t>postes à pourvoir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076" y="1318850"/>
            <a:ext cx="552512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18400" y="3906450"/>
            <a:ext cx="810300" cy="738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993750" y="3906450"/>
            <a:ext cx="701100" cy="572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706075" y="3906450"/>
            <a:ext cx="701100" cy="658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Développeur Freelance en France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 descr="Répartition des développeurs freelances en Fran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200" y="1017725"/>
            <a:ext cx="3863595" cy="4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ctrTitle"/>
          </p:nvPr>
        </p:nvSpPr>
        <p:spPr>
          <a:xfrm>
            <a:off x="671250" y="1648475"/>
            <a:ext cx="7801500" cy="10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Salaires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52050" y="3954900"/>
            <a:ext cx="7839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* Les informations suivantes sont variables selon plusieurs critères :</a:t>
            </a:r>
            <a:endParaRPr sz="1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(diplômes, type d’entreprise, secteur géographique).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Salaire d’un CDA débutant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Dès la première année, le concepteur développeur d’application peut prétendre à un salaire de </a:t>
            </a:r>
            <a:r>
              <a:rPr lang="fr" sz="2000" b="1"/>
              <a:t>30 000 €</a:t>
            </a:r>
            <a:r>
              <a:rPr lang="fr" sz="2000"/>
              <a:t> </a:t>
            </a:r>
            <a:r>
              <a:rPr lang="fr" sz="2000" b="1"/>
              <a:t>brut / an 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Soit environ </a:t>
            </a:r>
            <a:r>
              <a:rPr lang="fr" sz="2000" b="1"/>
              <a:t>2500 €</a:t>
            </a:r>
            <a:r>
              <a:rPr lang="fr" sz="2000"/>
              <a:t> </a:t>
            </a:r>
            <a:r>
              <a:rPr lang="fr" sz="2000" b="1"/>
              <a:t>/ mois.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Ou </a:t>
            </a:r>
            <a:r>
              <a:rPr lang="fr" sz="2000" b="1"/>
              <a:t>16,50€</a:t>
            </a:r>
            <a:r>
              <a:rPr lang="fr" sz="2000"/>
              <a:t> </a:t>
            </a:r>
            <a:r>
              <a:rPr lang="fr" sz="2000" b="1"/>
              <a:t>/ heure.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Salaire basé sur 35 heures / semaine.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Salaire d’un CDA expérimenté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Au bout de 6 années d’expérience, le CDA peut prétendre à un meilleur salaire qui peut aller jusqu’ à </a:t>
            </a:r>
            <a:r>
              <a:rPr lang="fr" sz="2000" b="1"/>
              <a:t>55000 € / an.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Soit environ</a:t>
            </a:r>
            <a:r>
              <a:rPr lang="fr" sz="2000" b="1"/>
              <a:t> 4500 € / mois.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Ou</a:t>
            </a:r>
            <a:r>
              <a:rPr lang="fr" sz="2000" b="1"/>
              <a:t> 30 € / heure.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 u="sng"/>
              <a:t>Évolution de salaire de </a:t>
            </a:r>
            <a:r>
              <a:rPr lang="fr" sz="2000" b="1" u="sng"/>
              <a:t>+83% </a:t>
            </a:r>
            <a:endParaRPr sz="20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fonction de la zone géographique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En province, il n’y a pas de différence notable entre les régions, que ce soit au Nord comme au Sud.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Par contre, en Ile-de-France le salaire d’un CDA est plus élevé d’environ </a:t>
            </a:r>
            <a:r>
              <a:rPr lang="fr" sz="2000" b="1"/>
              <a:t>14 à 18%</a:t>
            </a:r>
            <a:r>
              <a:rPr lang="fr" sz="2000"/>
              <a:t> (en moyenne).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468</Words>
  <Application>Microsoft Office PowerPoint</Application>
  <PresentationFormat>Affichage à l'écran (16:9)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Le bassin d’emploi, les salaires, convention collective</vt:lpstr>
      <vt:lpstr>Le bassin d’emploi</vt:lpstr>
      <vt:lpstr>Qu’est ce qu’un bassin d’emploi ?</vt:lpstr>
      <vt:lpstr>Employabilité : concepteur développeur </vt:lpstr>
      <vt:lpstr>Développeur Freelance en France  </vt:lpstr>
      <vt:lpstr>Les Salaires</vt:lpstr>
      <vt:lpstr>Salaire d’un CDA débutant</vt:lpstr>
      <vt:lpstr>Salaire d’un CDA expérimenté</vt:lpstr>
      <vt:lpstr>En fonction de la zone géographique</vt:lpstr>
      <vt:lpstr>Classement des pays pour la rémunération annuel d’un CDA</vt:lpstr>
      <vt:lpstr>Exemples de tarif d’un CDA freelance</vt:lpstr>
      <vt:lpstr>Les conventions collectives</vt:lpstr>
      <vt:lpstr>Qu’est-ce qu’une convention collective ?</vt:lpstr>
      <vt:lpstr>Convention collective dans le domaine de l’informatique</vt:lpstr>
      <vt:lpstr>Conclusion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bassin d’emploi, les salaires, convention collective</dc:title>
  <cp:lastModifiedBy>59011-14-07</cp:lastModifiedBy>
  <cp:revision>2</cp:revision>
  <dcterms:modified xsi:type="dcterms:W3CDTF">2022-10-19T13:59:31Z</dcterms:modified>
</cp:coreProperties>
</file>