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27"/>
  </p:notesMasterIdLst>
  <p:sldIdLst>
    <p:sldId id="273" r:id="rId3"/>
    <p:sldId id="274" r:id="rId4"/>
    <p:sldId id="275" r:id="rId5"/>
    <p:sldId id="276" r:id="rId6"/>
    <p:sldId id="277" r:id="rId7"/>
    <p:sldId id="278" r:id="rId8"/>
    <p:sldId id="279" r:id="rId9"/>
    <p:sldId id="280" r:id="rId10"/>
    <p:sldId id="256" r:id="rId11"/>
    <p:sldId id="257" r:id="rId12"/>
    <p:sldId id="258" r:id="rId13"/>
    <p:sldId id="259" r:id="rId14"/>
    <p:sldId id="260" r:id="rId15"/>
    <p:sldId id="261" r:id="rId16"/>
    <p:sldId id="262" r:id="rId17"/>
    <p:sldId id="264" r:id="rId18"/>
    <p:sldId id="265" r:id="rId19"/>
    <p:sldId id="266" r:id="rId20"/>
    <p:sldId id="267" r:id="rId21"/>
    <p:sldId id="268" r:id="rId22"/>
    <p:sldId id="269" r:id="rId23"/>
    <p:sldId id="270"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26" autoAdjust="0"/>
  </p:normalViewPr>
  <p:slideViewPr>
    <p:cSldViewPr snapToGrid="0">
      <p:cViewPr varScale="1">
        <p:scale>
          <a:sx n="83" d="100"/>
          <a:sy n="83" d="100"/>
        </p:scale>
        <p:origin x="163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C9A5E-71F9-43DF-AB41-124D7FB663C0}" type="datetimeFigureOut">
              <a:rPr lang="fr-FR" smtClean="0"/>
              <a:t>19/10/2022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2CFEE-F2DB-4B92-80EC-9FAEFADEDE2B}" type="slidenum">
              <a:rPr lang="fr-FR" smtClean="0"/>
              <a:t>‹N°›</a:t>
            </a:fld>
            <a:endParaRPr lang="fr-FR"/>
          </a:p>
        </p:txBody>
      </p:sp>
    </p:spTree>
    <p:extLst>
      <p:ext uri="{BB962C8B-B14F-4D97-AF65-F5344CB8AC3E}">
        <p14:creationId xmlns:p14="http://schemas.microsoft.com/office/powerpoint/2010/main" val="264994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CDA, seul ou en équipe, peut aussi avoir pour rôle de s’occuper de la persistance des données, en gardant constamment en tête les besoins de sécurité. En association avec le client, il définit les données importantes, la façon dont elles devraient être enregistrées, ainsi que les différentes manières par lesquelles ces dernières seront/pourront être accédées.</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9</a:t>
            </a:fld>
            <a:endParaRPr lang="fr-FR"/>
          </a:p>
        </p:txBody>
      </p:sp>
    </p:spTree>
    <p:extLst>
      <p:ext uri="{BB962C8B-B14F-4D97-AF65-F5344CB8AC3E}">
        <p14:creationId xmlns:p14="http://schemas.microsoft.com/office/powerpoint/2010/main" val="2863499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smtClean="0"/>
          </a:p>
          <a:p>
            <a:r>
              <a:rPr lang="fr-FR" dirty="0" smtClean="0"/>
              <a:t>Faire des tests sur l'application sur des résultats attendus pour répondre au cahier des charges.</a:t>
            </a:r>
          </a:p>
          <a:p>
            <a:r>
              <a:rPr lang="fr-FR" dirty="0" smtClean="0"/>
              <a:t>Tester l'application dans le cas de changement de version.</a:t>
            </a:r>
          </a:p>
          <a:p>
            <a:r>
              <a:rPr lang="fr-FR" dirty="0" smtClean="0"/>
              <a:t>(source https://tp2-cdi.labo-ve.fr/formation/competences/developper-application-n-tiers/preparer-executer-plans-tests-application/)</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22</a:t>
            </a:fld>
            <a:endParaRPr lang="fr-FR"/>
          </a:p>
        </p:txBody>
      </p:sp>
    </p:spTree>
    <p:extLst>
      <p:ext uri="{BB962C8B-B14F-4D97-AF65-F5344CB8AC3E}">
        <p14:creationId xmlns:p14="http://schemas.microsoft.com/office/powerpoint/2010/main" val="1628256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élaborer un </a:t>
            </a:r>
            <a:r>
              <a:rPr lang="fr-FR" dirty="0" err="1" smtClean="0"/>
              <a:t>diagrame</a:t>
            </a:r>
            <a:r>
              <a:rPr lang="fr-FR" dirty="0" smtClean="0"/>
              <a:t> de déploiement</a:t>
            </a:r>
          </a:p>
          <a:p>
            <a:r>
              <a:rPr lang="fr-FR" dirty="0" smtClean="0"/>
              <a:t>(vue statique qui sert à représenter l'utilisation de l'infrastructure)</a:t>
            </a:r>
          </a:p>
          <a:p>
            <a:r>
              <a:rPr lang="fr-FR" dirty="0" smtClean="0"/>
              <a:t>déployer l'</a:t>
            </a:r>
            <a:r>
              <a:rPr lang="fr-FR" dirty="0" err="1" smtClean="0"/>
              <a:t>executable</a:t>
            </a:r>
            <a:r>
              <a:rPr lang="fr-FR" dirty="0" smtClean="0"/>
              <a:t> après l'assemblage des composants de l'application</a:t>
            </a:r>
          </a:p>
          <a:p>
            <a:r>
              <a:rPr lang="fr-FR" smtClean="0"/>
              <a:t>source https://en-07.fr/competences/preparer-et-executer-le-deploiement-dune-application/</a:t>
            </a:r>
          </a:p>
          <a:p>
            <a:endParaRPr lang="fr-FR"/>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23</a:t>
            </a:fld>
            <a:endParaRPr lang="fr-FR"/>
          </a:p>
        </p:txBody>
      </p:sp>
    </p:spTree>
    <p:extLst>
      <p:ext uri="{BB962C8B-B14F-4D97-AF65-F5344CB8AC3E}">
        <p14:creationId xmlns:p14="http://schemas.microsoft.com/office/powerpoint/2010/main" val="217760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Dans les faits, il commencera par établir le schéma entité-association des données correspondant au cahier des charges, puis établir, en fonction des </a:t>
            </a:r>
            <a:r>
              <a:rPr lang="fr-FR" sz="1200" kern="1200" dirty="0" err="1" smtClean="0">
                <a:solidFill>
                  <a:schemeClr val="tx1"/>
                </a:solidFill>
                <a:effectLst/>
                <a:latin typeface="+mn-lt"/>
                <a:ea typeface="+mn-ea"/>
                <a:cs typeface="+mn-cs"/>
              </a:rPr>
              <a:t>DBs</a:t>
            </a:r>
            <a:r>
              <a:rPr lang="fr-FR" sz="1200" kern="1200" dirty="0" smtClean="0">
                <a:solidFill>
                  <a:schemeClr val="tx1"/>
                </a:solidFill>
                <a:effectLst/>
                <a:latin typeface="+mn-lt"/>
                <a:ea typeface="+mn-ea"/>
                <a:cs typeface="+mn-cs"/>
              </a:rPr>
              <a:t> déjà présentes, le Modèle Physique des Données où, dans le cas d’un SGBDR :</a:t>
            </a:r>
          </a:p>
          <a:p>
            <a:pPr lvl="0"/>
            <a:r>
              <a:rPr lang="fr-FR" sz="1200" kern="1200" dirty="0" smtClean="0">
                <a:solidFill>
                  <a:schemeClr val="tx1"/>
                </a:solidFill>
                <a:effectLst/>
                <a:latin typeface="+mn-lt"/>
                <a:ea typeface="+mn-ea"/>
                <a:cs typeface="+mn-cs"/>
              </a:rPr>
              <a:t>Les entités se transforment en tables ;</a:t>
            </a:r>
          </a:p>
          <a:p>
            <a:pPr lvl="0"/>
            <a:r>
              <a:rPr lang="fr-FR" sz="1200" kern="1200" dirty="0" smtClean="0">
                <a:solidFill>
                  <a:schemeClr val="tx1"/>
                </a:solidFill>
                <a:effectLst/>
                <a:latin typeface="+mn-lt"/>
                <a:ea typeface="+mn-ea"/>
                <a:cs typeface="+mn-cs"/>
              </a:rPr>
              <a:t>Les propriétés se transforment en champs (ou attributs) ;</a:t>
            </a:r>
          </a:p>
          <a:p>
            <a:pPr lvl="0"/>
            <a:r>
              <a:rPr lang="fr-FR" sz="1200" kern="1200" dirty="0" smtClean="0">
                <a:solidFill>
                  <a:schemeClr val="tx1"/>
                </a:solidFill>
                <a:effectLst/>
                <a:latin typeface="+mn-lt"/>
                <a:ea typeface="+mn-ea"/>
                <a:cs typeface="+mn-cs"/>
              </a:rPr>
              <a:t>Les propriétés se trouvant au milieu d’une relation génèrent une nouvelle table ou glissent vers la table adéquate en fonction des cardinalités de la relation ;</a:t>
            </a:r>
          </a:p>
          <a:p>
            <a:pPr lvl="0"/>
            <a:r>
              <a:rPr lang="fr-FR" sz="1200" kern="1200" dirty="0" smtClean="0">
                <a:solidFill>
                  <a:schemeClr val="tx1"/>
                </a:solidFill>
                <a:effectLst/>
                <a:latin typeface="+mn-lt"/>
                <a:ea typeface="+mn-ea"/>
                <a:cs typeface="+mn-cs"/>
              </a:rPr>
              <a:t>Les identifiants se transforment en clés et se retrouvent soulignés. Chaque table dispose d’au minimum 1 clé dite primaire ;</a:t>
            </a:r>
          </a:p>
          <a:p>
            <a:pPr lvl="0"/>
            <a:r>
              <a:rPr lang="fr-FR" sz="1200" kern="1200" dirty="0" smtClean="0">
                <a:solidFill>
                  <a:schemeClr val="tx1"/>
                </a:solidFill>
                <a:effectLst/>
                <a:latin typeface="+mn-lt"/>
                <a:ea typeface="+mn-ea"/>
                <a:cs typeface="+mn-cs"/>
              </a:rPr>
              <a:t>Les relations et les cardinalités se transforment en champs parfois soulignés : il s’agit de créer des « clés étrangères » reliées à une « clé primaire » dans une autre table.</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10</a:t>
            </a:fld>
            <a:endParaRPr lang="fr-FR"/>
          </a:p>
        </p:txBody>
      </p:sp>
    </p:spTree>
    <p:extLst>
      <p:ext uri="{BB962C8B-B14F-4D97-AF65-F5344CB8AC3E}">
        <p14:creationId xmlns:p14="http://schemas.microsoft.com/office/powerpoint/2010/main" val="150287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Une fois le MDP créé et validé, il s’occupera du codage de la DB et de la mise en place des contraintes nécessaires. Il s’afférera ensuite à la réalisation des tests nécessaires pour vérifier son bon fonctionnement, définir les droits d’utilisations ainsi que l’intégration de procédures de sauvegardes et de restauration des données test.</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11</a:t>
            </a:fld>
            <a:endParaRPr lang="fr-FR"/>
          </a:p>
        </p:txBody>
      </p:sp>
    </p:spTree>
    <p:extLst>
      <p:ext uri="{BB962C8B-B14F-4D97-AF65-F5344CB8AC3E}">
        <p14:creationId xmlns:p14="http://schemas.microsoft.com/office/powerpoint/2010/main" val="41181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Enfin, il se chargera de son intégration au sein de l’application finale (software ou site web), en créant et intégrant les requêtes permettant aux futur utilisateurs d’effectué les démarches définies dans </a:t>
            </a:r>
            <a:r>
              <a:rPr lang="fr-FR" sz="1200" kern="1200" dirty="0" err="1" smtClean="0">
                <a:solidFill>
                  <a:schemeClr val="tx1"/>
                </a:solidFill>
                <a:effectLst/>
                <a:latin typeface="+mn-lt"/>
                <a:ea typeface="+mn-ea"/>
                <a:cs typeface="+mn-cs"/>
              </a:rPr>
              <a:t>CdC</a:t>
            </a:r>
            <a:r>
              <a:rPr lang="fr-FR" sz="1200" kern="1200" dirty="0" smtClean="0">
                <a:solidFill>
                  <a:schemeClr val="tx1"/>
                </a:solidFill>
                <a:effectLst/>
                <a:latin typeface="+mn-lt"/>
                <a:ea typeface="+mn-ea"/>
                <a:cs typeface="+mn-cs"/>
              </a:rPr>
              <a:t> (ajout, édition, suppression, etc…).</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12</a:t>
            </a:fld>
            <a:endParaRPr lang="fr-FR"/>
          </a:p>
        </p:txBody>
      </p:sp>
    </p:spTree>
    <p:extLst>
      <p:ext uri="{BB962C8B-B14F-4D97-AF65-F5344CB8AC3E}">
        <p14:creationId xmlns:p14="http://schemas.microsoft.com/office/powerpoint/2010/main" val="176956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13</a:t>
            </a:fld>
            <a:endParaRPr lang="fr-FR"/>
          </a:p>
        </p:txBody>
      </p:sp>
    </p:spTree>
    <p:extLst>
      <p:ext uri="{BB962C8B-B14F-4D97-AF65-F5344CB8AC3E}">
        <p14:creationId xmlns:p14="http://schemas.microsoft.com/office/powerpoint/2010/main" val="163291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CDA pourra être amené à travailler à travailler au sein d’une équipe. Dans ce cas, son groupe devra planifier le travail à effectuer (Méthode Agile), effectuer le suivi des ressources matérielles allouées au projet, mettre en œuvre les procédures qualité décrites dans le plan qualité projet, définir l’environnement de développement (outil codage/langue ?) et les outils collaboratifs du travail en équipe (</a:t>
            </a:r>
            <a:r>
              <a:rPr lang="fr-FR" sz="1200" kern="1200" dirty="0" err="1" smtClean="0">
                <a:solidFill>
                  <a:schemeClr val="tx1"/>
                </a:solidFill>
                <a:effectLst/>
                <a:latin typeface="+mn-lt"/>
                <a:ea typeface="+mn-ea"/>
                <a:cs typeface="+mn-cs"/>
              </a:rPr>
              <a:t>Github</a:t>
            </a:r>
            <a:r>
              <a:rPr lang="fr-FR" sz="1200" kern="1200" dirty="0" smtClean="0">
                <a:solidFill>
                  <a:schemeClr val="tx1"/>
                </a:solidFill>
                <a:effectLst/>
                <a:latin typeface="+mn-lt"/>
                <a:ea typeface="+mn-ea"/>
                <a:cs typeface="+mn-cs"/>
              </a:rPr>
              <a:t>) afin d’atteindre les objectifs du projet en termes de coût, de délai et de qualité.</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14</a:t>
            </a:fld>
            <a:endParaRPr lang="fr-FR"/>
          </a:p>
        </p:txBody>
      </p:sp>
    </p:spTree>
    <p:extLst>
      <p:ext uri="{BB962C8B-B14F-4D97-AF65-F5344CB8AC3E}">
        <p14:creationId xmlns:p14="http://schemas.microsoft.com/office/powerpoint/2010/main" val="363103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A partir d’un cahier des charges précis, concevoir fonctionnellement et techniquement une application informatique en suivant une démarche de conception. Constituer le dossier de spécifications modélisant, avec des diagrammes, les cas d’utilisation, les classes d’analyse et de conception, décrivant également l’architecture logicielle n-tiers en vue du développement de l’application.</a:t>
            </a:r>
          </a:p>
          <a:p>
            <a:r>
              <a:rPr lang="fr-FR" sz="1200" kern="1200" dirty="0" smtClean="0">
                <a:solidFill>
                  <a:schemeClr val="tx1"/>
                </a:solidFill>
                <a:effectLst/>
                <a:latin typeface="+mn-lt"/>
                <a:ea typeface="+mn-ea"/>
                <a:cs typeface="+mn-cs"/>
              </a:rPr>
              <a:t>Respecter les bonnes pratiques et les règles du développement sécurisé et compléter ce dossier par la description des exigences de sécurité de l’application. </a:t>
            </a:r>
          </a:p>
          <a:p>
            <a:r>
              <a:rPr lang="fr-FR" sz="1200" kern="1200" dirty="0" smtClean="0">
                <a:solidFill>
                  <a:schemeClr val="tx1"/>
                </a:solidFill>
                <a:effectLst/>
                <a:latin typeface="+mn-lt"/>
                <a:ea typeface="+mn-ea"/>
                <a:cs typeface="+mn-cs"/>
              </a:rPr>
              <a:t>Pratiquer une veille technologique, y compris en anglais, pour résoudre un problème technique ou mettre en </a:t>
            </a:r>
            <a:r>
              <a:rPr lang="fr-FR" sz="1200" kern="1200" dirty="0" err="1" smtClean="0">
                <a:solidFill>
                  <a:schemeClr val="tx1"/>
                </a:solidFill>
                <a:effectLst/>
                <a:latin typeface="+mn-lt"/>
                <a:ea typeface="+mn-ea"/>
                <a:cs typeface="+mn-cs"/>
              </a:rPr>
              <a:t>oeuvre</a:t>
            </a:r>
            <a:r>
              <a:rPr lang="fr-FR" sz="1200" kern="1200" dirty="0" smtClean="0">
                <a:solidFill>
                  <a:schemeClr val="tx1"/>
                </a:solidFill>
                <a:effectLst/>
                <a:latin typeface="+mn-lt"/>
                <a:ea typeface="+mn-ea"/>
                <a:cs typeface="+mn-cs"/>
              </a:rPr>
              <a:t> une nouvelle fonctionnalité ainsi que pour s’informer sur la sécurité informatique et les vulnérabilités connues. </a:t>
            </a:r>
          </a:p>
          <a:p>
            <a:r>
              <a:rPr lang="fr-FR" sz="1200" kern="1200" dirty="0" smtClean="0">
                <a:solidFill>
                  <a:schemeClr val="tx1"/>
                </a:solidFill>
                <a:effectLst/>
                <a:latin typeface="+mn-lt"/>
                <a:ea typeface="+mn-ea"/>
                <a:cs typeface="+mn-cs"/>
              </a:rPr>
              <a:t>Partager le résultat de sa veille avec ses pairs</a:t>
            </a:r>
          </a:p>
          <a:p>
            <a:r>
              <a:rPr lang="fr-FR" sz="1200" kern="1200" dirty="0" smtClean="0">
                <a:solidFill>
                  <a:schemeClr val="tx1"/>
                </a:solidFill>
                <a:effectLst/>
                <a:latin typeface="+mn-lt"/>
                <a:ea typeface="+mn-ea"/>
                <a:cs typeface="+mn-cs"/>
              </a:rPr>
              <a:t>Dossier de conception =&gt; </a:t>
            </a:r>
            <a:r>
              <a:rPr lang="fr-FR" sz="1200" kern="1200" dirty="0" err="1" smtClean="0">
                <a:solidFill>
                  <a:schemeClr val="tx1"/>
                </a:solidFill>
                <a:effectLst/>
                <a:latin typeface="+mn-lt"/>
                <a:ea typeface="+mn-ea"/>
                <a:cs typeface="+mn-cs"/>
              </a:rPr>
              <a:t>determination</a:t>
            </a:r>
            <a:r>
              <a:rPr lang="fr-FR" sz="1200" kern="1200" dirty="0" smtClean="0">
                <a:solidFill>
                  <a:schemeClr val="tx1"/>
                </a:solidFill>
                <a:effectLst/>
                <a:latin typeface="+mn-lt"/>
                <a:ea typeface="+mn-ea"/>
                <a:cs typeface="+mn-cs"/>
              </a:rPr>
              <a:t> des polices, logos, couleurs…</a:t>
            </a:r>
          </a:p>
          <a:p>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15</a:t>
            </a:fld>
            <a:endParaRPr lang="fr-FR"/>
          </a:p>
        </p:txBody>
      </p:sp>
    </p:spTree>
    <p:extLst>
      <p:ext uri="{BB962C8B-B14F-4D97-AF65-F5344CB8AC3E}">
        <p14:creationId xmlns:p14="http://schemas.microsoft.com/office/powerpoint/2010/main" val="169916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avantages : </a:t>
            </a:r>
          </a:p>
          <a:p>
            <a:endParaRPr lang="fr-FR" dirty="0" smtClean="0"/>
          </a:p>
          <a:p>
            <a:r>
              <a:rPr lang="fr-FR" dirty="0" smtClean="0"/>
              <a:t>isolation des composants</a:t>
            </a:r>
          </a:p>
          <a:p>
            <a:r>
              <a:rPr lang="fr-FR" dirty="0" smtClean="0"/>
              <a:t>sécurité </a:t>
            </a:r>
          </a:p>
          <a:p>
            <a:r>
              <a:rPr lang="fr-FR" dirty="0" smtClean="0"/>
              <a:t>flexible</a:t>
            </a:r>
          </a:p>
          <a:p>
            <a:r>
              <a:rPr lang="fr-FR" dirty="0" smtClean="0"/>
              <a:t>possibilité de monter en charge facilement</a:t>
            </a:r>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17</a:t>
            </a:fld>
            <a:endParaRPr lang="fr-FR"/>
          </a:p>
        </p:txBody>
      </p:sp>
    </p:spTree>
    <p:extLst>
      <p:ext uri="{BB962C8B-B14F-4D97-AF65-F5344CB8AC3E}">
        <p14:creationId xmlns:p14="http://schemas.microsoft.com/office/powerpoint/2010/main" val="1278748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développer et tester les composants de la couche métier</a:t>
            </a:r>
          </a:p>
          <a:p>
            <a:r>
              <a:rPr lang="fr-FR" dirty="0" smtClean="0"/>
              <a:t>(pour </a:t>
            </a:r>
            <a:r>
              <a:rPr lang="fr-FR" dirty="0" err="1" smtClean="0"/>
              <a:t>intéragir</a:t>
            </a:r>
            <a:r>
              <a:rPr lang="fr-FR" dirty="0" smtClean="0"/>
              <a:t> avec la </a:t>
            </a:r>
            <a:r>
              <a:rPr lang="fr-FR" dirty="0" err="1" smtClean="0"/>
              <a:t>bdd</a:t>
            </a:r>
            <a:r>
              <a:rPr lang="fr-FR" dirty="0" smtClean="0"/>
              <a:t> par exemple)</a:t>
            </a:r>
            <a:endParaRPr lang="fr-FR" dirty="0"/>
          </a:p>
        </p:txBody>
      </p:sp>
      <p:sp>
        <p:nvSpPr>
          <p:cNvPr id="4" name="Espace réservé du numéro de diapositive 3"/>
          <p:cNvSpPr>
            <a:spLocks noGrp="1"/>
          </p:cNvSpPr>
          <p:nvPr>
            <p:ph type="sldNum" sz="quarter" idx="10"/>
          </p:nvPr>
        </p:nvSpPr>
        <p:spPr/>
        <p:txBody>
          <a:bodyPr/>
          <a:lstStyle/>
          <a:p>
            <a:fld id="{F5A2CFEE-F2DB-4B92-80EC-9FAEFADEDE2B}" type="slidenum">
              <a:rPr lang="fr-FR" smtClean="0"/>
              <a:t>19</a:t>
            </a:fld>
            <a:endParaRPr lang="fr-FR"/>
          </a:p>
        </p:txBody>
      </p:sp>
    </p:spTree>
    <p:extLst>
      <p:ext uri="{BB962C8B-B14F-4D97-AF65-F5344CB8AC3E}">
        <p14:creationId xmlns:p14="http://schemas.microsoft.com/office/powerpoint/2010/main" val="279402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47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7F7FC0-EA43-4105-824B-A5AC96397AC5}" type="datetimeFigureOut">
              <a:rPr lang="fr-FR" smtClean="0"/>
              <a:t>19/10/2022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165732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24827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6698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0019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28561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955087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674804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251662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823174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08291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1979846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189759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512618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251257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2405722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0496102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630941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7485948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0584256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645842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568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7F7FC0-EA43-4105-824B-A5AC96397AC5}" type="datetimeFigureOut">
              <a:rPr lang="fr-FR" smtClean="0"/>
              <a:t>19/10/2022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835709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020528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425923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6211091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448479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423317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7F7FC0-EA43-4105-824B-A5AC96397AC5}" type="datetimeFigureOut">
              <a:rPr lang="fr-FR" smtClean="0"/>
              <a:t>19/10/2022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345693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7F7FC0-EA43-4105-824B-A5AC96397AC5}" type="datetimeFigureOut">
              <a:rPr lang="fr-FR" smtClean="0"/>
              <a:t>19/10/2022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230561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7F7FC0-EA43-4105-824B-A5AC96397AC5}" type="datetimeFigureOut">
              <a:rPr lang="fr-FR" smtClean="0"/>
              <a:t>19/10/2022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15679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F7FC0-EA43-4105-824B-A5AC96397AC5}" type="datetimeFigureOut">
              <a:rPr lang="fr-FR" smtClean="0"/>
              <a:t>19/10/2022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284719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7F7FC0-EA43-4105-824B-A5AC96397AC5}" type="datetimeFigureOut">
              <a:rPr lang="fr-FR" smtClean="0"/>
              <a:t>19/10/2022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280169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7F7FC0-EA43-4105-824B-A5AC96397AC5}" type="datetimeFigureOut">
              <a:rPr lang="fr-FR" smtClean="0"/>
              <a:t>19/10/2022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A18254-1B86-4C2C-9F83-3A05C2BC40EC}" type="slidenum">
              <a:rPr lang="fr-FR" smtClean="0"/>
              <a:t>‹N°›</a:t>
            </a:fld>
            <a:endParaRPr lang="fr-FR"/>
          </a:p>
        </p:txBody>
      </p:sp>
    </p:spTree>
    <p:extLst>
      <p:ext uri="{BB962C8B-B14F-4D97-AF65-F5344CB8AC3E}">
        <p14:creationId xmlns:p14="http://schemas.microsoft.com/office/powerpoint/2010/main" val="12010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7F7FC0-EA43-4105-824B-A5AC96397AC5}" type="datetimeFigureOut">
              <a:rPr lang="fr-FR" smtClean="0"/>
              <a:t>19/10/2022</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1A18254-1B86-4C2C-9F83-3A05C2BC40EC}" type="slidenum">
              <a:rPr lang="fr-FR" smtClean="0"/>
              <a:t>‹N°›</a:t>
            </a:fld>
            <a:endParaRPr lang="fr-FR"/>
          </a:p>
        </p:txBody>
      </p:sp>
    </p:spTree>
    <p:extLst>
      <p:ext uri="{BB962C8B-B14F-4D97-AF65-F5344CB8AC3E}">
        <p14:creationId xmlns:p14="http://schemas.microsoft.com/office/powerpoint/2010/main" val="24024237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extLst>
      <p:ext uri="{BB962C8B-B14F-4D97-AF65-F5344CB8AC3E}">
        <p14:creationId xmlns:p14="http://schemas.microsoft.com/office/powerpoint/2010/main" val="28689687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a:t>concepteur développeur d’applications</a:t>
            </a:r>
          </a:p>
        </p:txBody>
      </p:sp>
    </p:spTree>
    <p:extLst>
      <p:ext uri="{BB962C8B-B14F-4D97-AF65-F5344CB8AC3E}">
        <p14:creationId xmlns:p14="http://schemas.microsoft.com/office/powerpoint/2010/main" val="68123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Concevoir une base de données</a:t>
            </a: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2199" y="1768629"/>
            <a:ext cx="5592635" cy="2804470"/>
          </a:xfr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494" y="2706463"/>
            <a:ext cx="4469423" cy="928802"/>
          </a:xfrm>
          <a:prstGeom prst="rect">
            <a:avLst/>
          </a:prstGeom>
        </p:spPr>
      </p:pic>
    </p:spTree>
    <p:extLst>
      <p:ext uri="{BB962C8B-B14F-4D97-AF65-F5344CB8AC3E}">
        <p14:creationId xmlns:p14="http://schemas.microsoft.com/office/powerpoint/2010/main" val="93305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Mettre en place une base de données</a:t>
            </a: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4424" y="872594"/>
            <a:ext cx="5392055" cy="3614738"/>
          </a:xfrm>
        </p:spPr>
      </p:pic>
    </p:spTree>
    <p:extLst>
      <p:ext uri="{BB962C8B-B14F-4D97-AF65-F5344CB8AC3E}">
        <p14:creationId xmlns:p14="http://schemas.microsoft.com/office/powerpoint/2010/main" val="20941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Développer des composants dans le langage d’une base de données</a:t>
            </a: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03612" y="1980284"/>
            <a:ext cx="5715000" cy="2362200"/>
          </a:xfrm>
        </p:spPr>
      </p:pic>
    </p:spTree>
    <p:extLst>
      <p:ext uri="{BB962C8B-B14F-4D97-AF65-F5344CB8AC3E}">
        <p14:creationId xmlns:p14="http://schemas.microsoft.com/office/powerpoint/2010/main" val="161646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6858000"/>
          </a:xfrm>
        </p:spPr>
        <p:txBody>
          <a:bodyPr>
            <a:normAutofit/>
          </a:bodyPr>
          <a:lstStyle/>
          <a:p>
            <a:pPr algn="ctr"/>
            <a:r>
              <a:rPr lang="fr-FR" sz="4000" b="1" smtClean="0">
                <a:latin typeface="+mn-lt"/>
              </a:rPr>
              <a:t>Concevoir </a:t>
            </a:r>
            <a:r>
              <a:rPr lang="fr-FR" sz="4000" b="1" dirty="0">
                <a:latin typeface="+mn-lt"/>
              </a:rPr>
              <a:t>et développer une application multicouche répartie en intégrant les recommandations de </a:t>
            </a:r>
            <a:r>
              <a:rPr lang="fr-FR" sz="4000" b="1" dirty="0" smtClean="0">
                <a:latin typeface="+mn-lt"/>
              </a:rPr>
              <a:t>sécurité</a:t>
            </a:r>
            <a:endParaRPr lang="fr-FR" dirty="0">
              <a:latin typeface="+mn-lt"/>
            </a:endParaRPr>
          </a:p>
        </p:txBody>
      </p:sp>
    </p:spTree>
    <p:extLst>
      <p:ext uri="{BB962C8B-B14F-4D97-AF65-F5344CB8AC3E}">
        <p14:creationId xmlns:p14="http://schemas.microsoft.com/office/powerpoint/2010/main" val="338217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Collaborer à la gestion d’un projet informatique</a:t>
            </a:r>
          </a:p>
        </p:txBody>
      </p:sp>
      <p:pic>
        <p:nvPicPr>
          <p:cNvPr id="5"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1578" y="1125417"/>
            <a:ext cx="4552525" cy="2560796"/>
          </a:xfr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6015" y="1125416"/>
            <a:ext cx="5205954" cy="2560796"/>
          </a:xfrm>
          <a:prstGeom prst="rect">
            <a:avLst/>
          </a:prstGeom>
        </p:spPr>
      </p:pic>
    </p:spTree>
    <p:extLst>
      <p:ext uri="{BB962C8B-B14F-4D97-AF65-F5344CB8AC3E}">
        <p14:creationId xmlns:p14="http://schemas.microsoft.com/office/powerpoint/2010/main" val="4523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a:latin typeface="+mn-lt"/>
              </a:rPr>
              <a:t>Concevoir une application</a:t>
            </a:r>
          </a:p>
        </p:txBody>
      </p:sp>
      <p:pic>
        <p:nvPicPr>
          <p:cNvPr id="7" name="Espace réservé du contenu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47377" y="237393"/>
            <a:ext cx="7580721" cy="4576763"/>
          </a:xfrm>
        </p:spPr>
      </p:pic>
    </p:spTree>
    <p:extLst>
      <p:ext uri="{BB962C8B-B14F-4D97-AF65-F5344CB8AC3E}">
        <p14:creationId xmlns:p14="http://schemas.microsoft.com/office/powerpoint/2010/main" val="410056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contenu 2"/>
          <p:cNvSpPr>
            <a:spLocks noGrp="1"/>
          </p:cNvSpPr>
          <p:nvPr>
            <p:ph idx="1"/>
          </p:nvPr>
        </p:nvSpPr>
        <p:spPr>
          <a:xfrm>
            <a:off x="1939434" y="1550324"/>
            <a:ext cx="8534400" cy="3615267"/>
          </a:xfrm>
        </p:spPr>
        <p:txBody>
          <a:bodyPr>
            <a:normAutofit/>
          </a:bodyPr>
          <a:lstStyle/>
          <a:p>
            <a:r>
              <a:rPr lang="fr-FR" sz="2800" dirty="0"/>
              <a:t>Concevoir et développer une application multicouche répartie en intégrant les recommandations de sécurité</a:t>
            </a:r>
          </a:p>
          <a:p>
            <a:endParaRPr lang="fr-FR" sz="2800" dirty="0"/>
          </a:p>
        </p:txBody>
      </p:sp>
    </p:spTree>
    <p:extLst>
      <p:ext uri="{BB962C8B-B14F-4D97-AF65-F5344CB8AC3E}">
        <p14:creationId xmlns:p14="http://schemas.microsoft.com/office/powerpoint/2010/main" val="50136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contenu 2"/>
          <p:cNvSpPr>
            <a:spLocks noGrp="1"/>
          </p:cNvSpPr>
          <p:nvPr>
            <p:ph idx="1"/>
          </p:nvPr>
        </p:nvSpPr>
        <p:spPr>
          <a:xfrm>
            <a:off x="3926176" y="548641"/>
            <a:ext cx="4286799" cy="493838"/>
          </a:xfrm>
        </p:spPr>
        <p:txBody>
          <a:bodyPr>
            <a:normAutofit lnSpcReduction="10000"/>
          </a:bodyPr>
          <a:lstStyle/>
          <a:p>
            <a:pPr marL="0" indent="0">
              <a:buNone/>
            </a:pPr>
            <a:r>
              <a:rPr lang="fr-FR" sz="2800" dirty="0" smtClean="0"/>
              <a:t>Multicouches ou N-tiers</a:t>
            </a:r>
            <a:endParaRPr lang="fr-FR" sz="2800" dirty="0"/>
          </a:p>
        </p:txBody>
      </p:sp>
      <p:sp>
        <p:nvSpPr>
          <p:cNvPr id="5" name="Rectangle 4"/>
          <p:cNvSpPr/>
          <p:nvPr/>
        </p:nvSpPr>
        <p:spPr>
          <a:xfrm>
            <a:off x="7739150" y="2094806"/>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778925" y="2111432"/>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contenu 2"/>
          <p:cNvSpPr txBox="1">
            <a:spLocks/>
          </p:cNvSpPr>
          <p:nvPr/>
        </p:nvSpPr>
        <p:spPr>
          <a:xfrm>
            <a:off x="1971403" y="5085386"/>
            <a:ext cx="3190802"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Présentation</a:t>
            </a:r>
            <a:endParaRPr lang="fr-FR" sz="2800" dirty="0">
              <a:solidFill>
                <a:schemeClr val="tx1"/>
              </a:solidFill>
            </a:endParaRPr>
          </a:p>
        </p:txBody>
      </p:sp>
      <p:sp>
        <p:nvSpPr>
          <p:cNvPr id="8" name="Espace réservé du contenu 2"/>
          <p:cNvSpPr txBox="1">
            <a:spLocks/>
          </p:cNvSpPr>
          <p:nvPr/>
        </p:nvSpPr>
        <p:spPr>
          <a:xfrm>
            <a:off x="8267295" y="5075070"/>
            <a:ext cx="1902634"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Données</a:t>
            </a:r>
            <a:endParaRPr lang="fr-FR" sz="2800" dirty="0">
              <a:solidFill>
                <a:schemeClr val="tx1"/>
              </a:solidFill>
            </a:endParaRPr>
          </a:p>
        </p:txBody>
      </p:sp>
    </p:spTree>
    <p:extLst>
      <p:ext uri="{BB962C8B-B14F-4D97-AF65-F5344CB8AC3E}">
        <p14:creationId xmlns:p14="http://schemas.microsoft.com/office/powerpoint/2010/main" val="6033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contenu 2"/>
          <p:cNvSpPr>
            <a:spLocks noGrp="1"/>
          </p:cNvSpPr>
          <p:nvPr>
            <p:ph idx="1"/>
          </p:nvPr>
        </p:nvSpPr>
        <p:spPr>
          <a:xfrm>
            <a:off x="3926176" y="548641"/>
            <a:ext cx="4286799" cy="493838"/>
          </a:xfrm>
        </p:spPr>
        <p:txBody>
          <a:bodyPr>
            <a:normAutofit lnSpcReduction="10000"/>
          </a:bodyPr>
          <a:lstStyle/>
          <a:p>
            <a:pPr marL="0" indent="0">
              <a:buNone/>
            </a:pPr>
            <a:r>
              <a:rPr lang="fr-FR" sz="2800" dirty="0" smtClean="0"/>
              <a:t>Multicouches ou N-tiers</a:t>
            </a:r>
            <a:endParaRPr lang="fr-FR" sz="2800" dirty="0"/>
          </a:p>
        </p:txBody>
      </p:sp>
      <p:sp>
        <p:nvSpPr>
          <p:cNvPr id="5" name="Rectangle 4"/>
          <p:cNvSpPr/>
          <p:nvPr/>
        </p:nvSpPr>
        <p:spPr>
          <a:xfrm>
            <a:off x="8389908" y="2073254"/>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23703" y="2111432"/>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contenu 2"/>
          <p:cNvSpPr txBox="1">
            <a:spLocks/>
          </p:cNvSpPr>
          <p:nvPr/>
        </p:nvSpPr>
        <p:spPr>
          <a:xfrm>
            <a:off x="684212" y="5085386"/>
            <a:ext cx="3190802"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Présentation</a:t>
            </a:r>
            <a:endParaRPr lang="fr-FR" sz="2800" dirty="0">
              <a:solidFill>
                <a:schemeClr val="tx1"/>
              </a:solidFill>
            </a:endParaRPr>
          </a:p>
        </p:txBody>
      </p:sp>
      <p:sp>
        <p:nvSpPr>
          <p:cNvPr id="8" name="Espace réservé du contenu 2"/>
          <p:cNvSpPr txBox="1">
            <a:spLocks/>
          </p:cNvSpPr>
          <p:nvPr/>
        </p:nvSpPr>
        <p:spPr>
          <a:xfrm>
            <a:off x="8860786" y="5066297"/>
            <a:ext cx="1902634"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Données</a:t>
            </a:r>
            <a:endParaRPr lang="fr-FR" sz="2800" dirty="0">
              <a:solidFill>
                <a:schemeClr val="tx1"/>
              </a:solidFill>
            </a:endParaRPr>
          </a:p>
        </p:txBody>
      </p:sp>
      <p:sp>
        <p:nvSpPr>
          <p:cNvPr id="9" name="Rectangle 8"/>
          <p:cNvSpPr/>
          <p:nvPr/>
        </p:nvSpPr>
        <p:spPr>
          <a:xfrm>
            <a:off x="4533851" y="2094806"/>
            <a:ext cx="2676698" cy="255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5307915" y="5066297"/>
            <a:ext cx="1902634" cy="49383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800" dirty="0" smtClean="0">
                <a:solidFill>
                  <a:schemeClr val="tx1"/>
                </a:solidFill>
              </a:rPr>
              <a:t>Métier</a:t>
            </a:r>
            <a:endParaRPr lang="fr-FR" sz="2800" dirty="0">
              <a:solidFill>
                <a:schemeClr val="tx1"/>
              </a:solidFill>
            </a:endParaRPr>
          </a:p>
        </p:txBody>
      </p:sp>
      <p:cxnSp>
        <p:nvCxnSpPr>
          <p:cNvPr id="16" name="Connecteur en arc 15"/>
          <p:cNvCxnSpPr/>
          <p:nvPr/>
        </p:nvCxnSpPr>
        <p:spPr>
          <a:xfrm>
            <a:off x="3200401" y="3192087"/>
            <a:ext cx="1333450" cy="349135"/>
          </a:xfrm>
          <a:prstGeom prst="curvedConnector3">
            <a:avLst/>
          </a:prstGeom>
          <a:ln>
            <a:solidFill>
              <a:schemeClr val="bg1">
                <a:alpha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en arc 17"/>
          <p:cNvCxnSpPr/>
          <p:nvPr/>
        </p:nvCxnSpPr>
        <p:spPr>
          <a:xfrm>
            <a:off x="7210549" y="3216253"/>
            <a:ext cx="1179359" cy="324969"/>
          </a:xfrm>
          <a:prstGeom prst="curvedConnector3">
            <a:avLst>
              <a:gd name="adj1" fmla="val 50000"/>
            </a:avLst>
          </a:prstGeom>
          <a:ln>
            <a:solidFill>
              <a:schemeClr val="bg1">
                <a:alpha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00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87578" y="256154"/>
            <a:ext cx="8534400" cy="1507067"/>
          </a:xfrm>
        </p:spPr>
        <p:txBody>
          <a:bodyPr>
            <a:normAutofit fontScale="90000"/>
          </a:bodyPr>
          <a:lstStyle/>
          <a:p>
            <a:r>
              <a:rPr lang="fr-FR" dirty="0"/>
              <a:t>FICHE CP </a:t>
            </a:r>
            <a:r>
              <a:rPr lang="fr-FR" dirty="0" smtClean="0"/>
              <a:t>11:</a:t>
            </a:r>
            <a:br>
              <a:rPr lang="fr-FR" dirty="0" smtClean="0"/>
            </a:br>
            <a:r>
              <a:rPr lang="fr-FR" dirty="0" smtClean="0"/>
              <a:t>développer </a:t>
            </a:r>
            <a:r>
              <a:rPr lang="fr-FR" dirty="0"/>
              <a:t>des composants </a:t>
            </a:r>
            <a:r>
              <a:rPr lang="fr-FR" dirty="0" smtClean="0"/>
              <a:t>métier</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209" y="1928320"/>
            <a:ext cx="5887039" cy="4062323"/>
          </a:xfrm>
          <a:prstGeom prst="rect">
            <a:avLst/>
          </a:prstGeom>
        </p:spPr>
      </p:pic>
    </p:spTree>
    <p:extLst>
      <p:ext uri="{BB962C8B-B14F-4D97-AF65-F5344CB8AC3E}">
        <p14:creationId xmlns:p14="http://schemas.microsoft.com/office/powerpoint/2010/main" val="122636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concepteur développeur d’applications</a:t>
            </a:r>
          </a:p>
        </p:txBody>
      </p:sp>
      <p:sp>
        <p:nvSpPr>
          <p:cNvPr id="3" name="Espace réservé du contenu 2"/>
          <p:cNvSpPr>
            <a:spLocks noGrp="1"/>
          </p:cNvSpPr>
          <p:nvPr>
            <p:ph idx="1"/>
          </p:nvPr>
        </p:nvSpPr>
        <p:spPr/>
        <p:txBody>
          <a:bodyPr>
            <a:normAutofit/>
          </a:bodyPr>
          <a:lstStyle/>
          <a:p>
            <a:pPr marL="0" indent="0" algn="ctr">
              <a:buNone/>
            </a:pPr>
            <a:r>
              <a:rPr lang="fr-FR" sz="3200" dirty="0"/>
              <a:t>Conçoit </a:t>
            </a:r>
            <a:endParaRPr lang="fr-FR" sz="3200" dirty="0" smtClean="0"/>
          </a:p>
          <a:p>
            <a:pPr marL="0" indent="0" algn="ctr">
              <a:buNone/>
            </a:pPr>
            <a:r>
              <a:rPr lang="fr-FR" sz="3200" dirty="0" smtClean="0"/>
              <a:t>et </a:t>
            </a:r>
          </a:p>
          <a:p>
            <a:pPr marL="0" indent="0" algn="ctr">
              <a:buNone/>
            </a:pPr>
            <a:r>
              <a:rPr lang="fr-FR" sz="3200" dirty="0" smtClean="0"/>
              <a:t>développe </a:t>
            </a:r>
          </a:p>
          <a:p>
            <a:pPr marL="0" indent="0" algn="ctr">
              <a:buNone/>
            </a:pPr>
            <a:r>
              <a:rPr lang="fr-FR" sz="3200" dirty="0" smtClean="0"/>
              <a:t>des </a:t>
            </a:r>
            <a:r>
              <a:rPr lang="fr-FR" sz="3200" dirty="0"/>
              <a:t>services numériques destinés à des </a:t>
            </a:r>
            <a:r>
              <a:rPr lang="fr-FR" sz="3200" dirty="0" smtClean="0"/>
              <a:t>utilisateurs,</a:t>
            </a:r>
          </a:p>
          <a:p>
            <a:pPr marL="0" indent="0" algn="ctr">
              <a:buNone/>
            </a:pPr>
            <a:r>
              <a:rPr lang="fr-FR" sz="3200" dirty="0"/>
              <a:t>e</a:t>
            </a:r>
            <a:r>
              <a:rPr lang="fr-FR" sz="3200" dirty="0" smtClean="0"/>
              <a:t>t garantit la sécurité de ces applications.</a:t>
            </a:r>
            <a:endParaRPr lang="fr-FR" sz="3200" dirty="0"/>
          </a:p>
        </p:txBody>
      </p:sp>
    </p:spTree>
    <p:extLst>
      <p:ext uri="{BB962C8B-B14F-4D97-AF65-F5344CB8AC3E}">
        <p14:creationId xmlns:p14="http://schemas.microsoft.com/office/powerpoint/2010/main" val="75830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14000" y="2359274"/>
            <a:ext cx="8808924" cy="1507067"/>
          </a:xfrm>
        </p:spPr>
        <p:txBody>
          <a:bodyPr>
            <a:normAutofit fontScale="90000"/>
          </a:bodyPr>
          <a:lstStyle/>
          <a:p>
            <a:r>
              <a:rPr lang="fr-FR" dirty="0"/>
              <a:t>FICHE CP </a:t>
            </a:r>
            <a:r>
              <a:rPr lang="fr-FR" dirty="0" smtClean="0"/>
              <a:t>12: </a:t>
            </a:r>
            <a:br>
              <a:rPr lang="fr-FR" dirty="0" smtClean="0"/>
            </a:br>
            <a:r>
              <a:rPr lang="fr-FR" dirty="0" smtClean="0"/>
              <a:t>construire </a:t>
            </a:r>
            <a:r>
              <a:rPr lang="fr-FR" dirty="0"/>
              <a:t>une application organisée en couches</a:t>
            </a:r>
          </a:p>
        </p:txBody>
      </p:sp>
    </p:spTree>
    <p:extLst>
      <p:ext uri="{BB962C8B-B14F-4D97-AF65-F5344CB8AC3E}">
        <p14:creationId xmlns:p14="http://schemas.microsoft.com/office/powerpoint/2010/main" val="418955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14000" y="896234"/>
            <a:ext cx="8401600" cy="3991650"/>
          </a:xfrm>
        </p:spPr>
        <p:txBody>
          <a:bodyPr>
            <a:normAutofit fontScale="90000"/>
          </a:bodyPr>
          <a:lstStyle/>
          <a:p>
            <a:r>
              <a:rPr lang="fr-FR" dirty="0"/>
              <a:t>FICHE CP </a:t>
            </a:r>
            <a:r>
              <a:rPr lang="fr-FR" dirty="0" smtClean="0"/>
              <a:t>13:</a:t>
            </a:r>
            <a:br>
              <a:rPr lang="fr-FR" dirty="0" smtClean="0"/>
            </a:br>
            <a:r>
              <a:rPr lang="fr-FR" dirty="0" smtClean="0"/>
              <a:t>développer </a:t>
            </a:r>
            <a:r>
              <a:rPr lang="fr-FR" dirty="0"/>
              <a:t>une application </a:t>
            </a:r>
            <a:r>
              <a:rPr lang="fr-FR" dirty="0" smtClean="0"/>
              <a:t>mobile</a:t>
            </a:r>
            <a:br>
              <a:rPr lang="fr-FR" dirty="0" smtClean="0"/>
            </a:br>
            <a:r>
              <a:rPr lang="fr-FR" dirty="0"/>
              <a:t/>
            </a:r>
            <a:br>
              <a:rPr lang="fr-FR" dirty="0"/>
            </a:br>
            <a:r>
              <a:rPr lang="fr-FR" sz="2800" dirty="0" smtClean="0"/>
              <a:t>maquetter</a:t>
            </a:r>
            <a:br>
              <a:rPr lang="fr-FR" sz="2800" dirty="0" smtClean="0"/>
            </a:br>
            <a:r>
              <a:rPr lang="fr-FR" sz="2800" dirty="0" smtClean="0"/>
              <a:t>coder</a:t>
            </a:r>
            <a:br>
              <a:rPr lang="fr-FR" sz="2800" dirty="0" smtClean="0"/>
            </a:br>
            <a:r>
              <a:rPr lang="fr-FR" sz="2800" dirty="0" smtClean="0"/>
              <a:t>documenter</a:t>
            </a:r>
            <a:br>
              <a:rPr lang="fr-FR" sz="2800" dirty="0" smtClean="0"/>
            </a:br>
            <a:r>
              <a:rPr lang="fr-FR" sz="2800" dirty="0" smtClean="0"/>
              <a:t>tester </a:t>
            </a:r>
            <a:r>
              <a:rPr lang="fr-FR" sz="2800" dirty="0"/>
              <a:t>une application mobile</a:t>
            </a:r>
          </a:p>
        </p:txBody>
      </p:sp>
    </p:spTree>
    <p:extLst>
      <p:ext uri="{BB962C8B-B14F-4D97-AF65-F5344CB8AC3E}">
        <p14:creationId xmlns:p14="http://schemas.microsoft.com/office/powerpoint/2010/main" val="22212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10662" y="1583799"/>
            <a:ext cx="9083244" cy="3991650"/>
          </a:xfrm>
        </p:spPr>
        <p:txBody>
          <a:bodyPr>
            <a:normAutofit/>
          </a:bodyPr>
          <a:lstStyle/>
          <a:p>
            <a:r>
              <a:rPr lang="fr-FR" dirty="0"/>
              <a:t>FICHE CP </a:t>
            </a:r>
            <a:r>
              <a:rPr lang="fr-FR" dirty="0" smtClean="0"/>
              <a:t>14:</a:t>
            </a:r>
            <a:br>
              <a:rPr lang="fr-FR" dirty="0" smtClean="0"/>
            </a:br>
            <a:r>
              <a:rPr lang="fr-FR" dirty="0" smtClean="0"/>
              <a:t>préparer </a:t>
            </a:r>
            <a:r>
              <a:rPr lang="fr-FR" dirty="0"/>
              <a:t>et exécuter les plans de tests d'une </a:t>
            </a:r>
            <a:r>
              <a:rPr lang="fr-FR" dirty="0" smtClean="0"/>
              <a:t>application</a:t>
            </a:r>
            <a:br>
              <a:rPr lang="fr-FR" dirty="0" smtClean="0"/>
            </a:br>
            <a:r>
              <a:rPr lang="fr-FR" dirty="0"/>
              <a:t/>
            </a:r>
            <a:br>
              <a:rPr lang="fr-FR" dirty="0"/>
            </a:br>
            <a:endParaRPr lang="fr-FR" sz="2800" dirty="0"/>
          </a:p>
        </p:txBody>
      </p:sp>
    </p:spTree>
    <p:extLst>
      <p:ext uri="{BB962C8B-B14F-4D97-AF65-F5344CB8AC3E}">
        <p14:creationId xmlns:p14="http://schemas.microsoft.com/office/powerpoint/2010/main" val="27895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8240" y="1195493"/>
            <a:ext cx="9083244" cy="3991650"/>
          </a:xfrm>
        </p:spPr>
        <p:txBody>
          <a:bodyPr>
            <a:normAutofit/>
          </a:bodyPr>
          <a:lstStyle/>
          <a:p>
            <a:r>
              <a:rPr lang="fr-FR" dirty="0"/>
              <a:t>FICHE CP </a:t>
            </a:r>
            <a:r>
              <a:rPr lang="fr-FR" dirty="0" smtClean="0"/>
              <a:t>15:</a:t>
            </a:r>
            <a:br>
              <a:rPr lang="fr-FR" dirty="0" smtClean="0"/>
            </a:br>
            <a:r>
              <a:rPr lang="fr-FR" dirty="0" smtClean="0"/>
              <a:t>préparer </a:t>
            </a:r>
            <a:r>
              <a:rPr lang="fr-FR" dirty="0"/>
              <a:t>et exécuter le déploiement d'une application</a:t>
            </a:r>
            <a:endParaRPr lang="fr-FR" sz="2800" dirty="0"/>
          </a:p>
        </p:txBody>
      </p:sp>
    </p:spTree>
    <p:extLst>
      <p:ext uri="{BB962C8B-B14F-4D97-AF65-F5344CB8AC3E}">
        <p14:creationId xmlns:p14="http://schemas.microsoft.com/office/powerpoint/2010/main" val="328542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8240" y="339283"/>
            <a:ext cx="9083244" cy="957503"/>
          </a:xfrm>
        </p:spPr>
        <p:txBody>
          <a:bodyPr>
            <a:normAutofit/>
          </a:bodyPr>
          <a:lstStyle/>
          <a:p>
            <a:r>
              <a:rPr lang="fr-FR" sz="2400" dirty="0" smtClean="0"/>
              <a:t>préparer </a:t>
            </a:r>
            <a:r>
              <a:rPr lang="fr-FR" sz="2400" dirty="0"/>
              <a:t>et exécuter le déploiement d'une </a:t>
            </a:r>
            <a:r>
              <a:rPr lang="fr-FR" sz="2400" dirty="0" smtClean="0"/>
              <a:t>application</a:t>
            </a:r>
            <a:r>
              <a:rPr lang="fr-FR" sz="2400" dirty="0"/>
              <a:t/>
            </a:r>
            <a:br>
              <a:rPr lang="fr-FR" sz="2400" dirty="0"/>
            </a:br>
            <a:endParaRPr lang="fr-FR" sz="2400" dirty="0"/>
          </a:p>
        </p:txBody>
      </p:sp>
      <p:pic>
        <p:nvPicPr>
          <p:cNvPr id="1026" name="Picture 2" descr="https://upload.wikimedia.org/wikipedia/commons/thumb/9/97/UML_Diagram_Deployment.svg/1280px-UML_Diagram_Deploymen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800" y="1163637"/>
            <a:ext cx="6644743" cy="5113338"/>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1304925" y="1485900"/>
            <a:ext cx="4333875" cy="369332"/>
          </a:xfrm>
          <a:prstGeom prst="rect">
            <a:avLst/>
          </a:prstGeom>
          <a:noFill/>
        </p:spPr>
        <p:txBody>
          <a:bodyPr wrap="square" rtlCol="0">
            <a:spAutoFit/>
          </a:bodyPr>
          <a:lstStyle/>
          <a:p>
            <a:r>
              <a:rPr lang="fr-FR" dirty="0" smtClean="0"/>
              <a:t>Diagramme de déploiement:</a:t>
            </a:r>
            <a:endParaRPr lang="fr-FR" dirty="0"/>
          </a:p>
        </p:txBody>
      </p:sp>
    </p:spTree>
    <p:extLst>
      <p:ext uri="{BB962C8B-B14F-4D97-AF65-F5344CB8AC3E}">
        <p14:creationId xmlns:p14="http://schemas.microsoft.com/office/powerpoint/2010/main" val="288345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1268" y="204531"/>
            <a:ext cx="7694375" cy="5905324"/>
          </a:xfrm>
        </p:spPr>
      </p:pic>
      <p:sp>
        <p:nvSpPr>
          <p:cNvPr id="5" name="Rectangle 4"/>
          <p:cNvSpPr/>
          <p:nvPr/>
        </p:nvSpPr>
        <p:spPr>
          <a:xfrm>
            <a:off x="5652655" y="3724102"/>
            <a:ext cx="781396" cy="1911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33102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Exemple minimaliste de choix </a:t>
            </a:r>
            <a:r>
              <a:rPr lang="fr-FR" dirty="0" err="1" smtClean="0"/>
              <a:t>strategique</a:t>
            </a:r>
            <a:r>
              <a:rPr lang="fr-FR" dirty="0" smtClean="0"/>
              <a:t> </a:t>
            </a:r>
            <a:endParaRPr lang="fr-FR" dirty="0"/>
          </a:p>
        </p:txBody>
      </p:sp>
      <p:pic>
        <p:nvPicPr>
          <p:cNvPr id="4" name="Espace réservé du contenu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579" t="25676" r="9958" b="4850"/>
          <a:stretch/>
        </p:blipFill>
        <p:spPr>
          <a:xfrm>
            <a:off x="1662544" y="2097087"/>
            <a:ext cx="8440963" cy="4062643"/>
          </a:xfrm>
        </p:spPr>
      </p:pic>
    </p:spTree>
    <p:extLst>
      <p:ext uri="{BB962C8B-B14F-4D97-AF65-F5344CB8AC3E}">
        <p14:creationId xmlns:p14="http://schemas.microsoft.com/office/powerpoint/2010/main" val="374095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Maquetter l’application</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421" y="2249488"/>
            <a:ext cx="7227983" cy="3541712"/>
          </a:xfrm>
        </p:spPr>
      </p:pic>
    </p:spTree>
    <p:extLst>
      <p:ext uri="{BB962C8B-B14F-4D97-AF65-F5344CB8AC3E}">
        <p14:creationId xmlns:p14="http://schemas.microsoft.com/office/powerpoint/2010/main" val="298879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Développement et tests</a:t>
            </a:r>
            <a:endParaRPr lang="fr-FR" dirty="0"/>
          </a:p>
        </p:txBody>
      </p:sp>
      <p:sp>
        <p:nvSpPr>
          <p:cNvPr id="3" name="Espace réservé du contenu 2"/>
          <p:cNvSpPr>
            <a:spLocks noGrp="1"/>
          </p:cNvSpPr>
          <p:nvPr>
            <p:ph idx="1"/>
          </p:nvPr>
        </p:nvSpPr>
        <p:spPr/>
        <p:txBody>
          <a:bodyPr>
            <a:normAutofit/>
          </a:bodyPr>
          <a:lstStyle/>
          <a:p>
            <a:pPr lvl="2"/>
            <a:r>
              <a:rPr lang="fr-FR" sz="3200" dirty="0" smtClean="0"/>
              <a:t>Participe au développement, </a:t>
            </a:r>
            <a:endParaRPr lang="fr-FR" sz="3600" dirty="0"/>
          </a:p>
          <a:p>
            <a:pPr lvl="2"/>
            <a:r>
              <a:rPr lang="fr-FR" sz="3200" dirty="0"/>
              <a:t>Il effectue les tests unitaires,</a:t>
            </a:r>
            <a:endParaRPr lang="fr-FR" sz="3600" dirty="0"/>
          </a:p>
          <a:p>
            <a:pPr lvl="2"/>
            <a:r>
              <a:rPr lang="fr-FR" sz="3200" dirty="0"/>
              <a:t>Il </a:t>
            </a:r>
            <a:r>
              <a:rPr lang="fr-FR" sz="3200" dirty="0" smtClean="0"/>
              <a:t>établit </a:t>
            </a:r>
            <a:r>
              <a:rPr lang="fr-FR" sz="3200" dirty="0"/>
              <a:t>le dossier de tests unitaire,</a:t>
            </a:r>
            <a:endParaRPr lang="fr-FR" sz="3600" dirty="0"/>
          </a:p>
          <a:p>
            <a:pPr lvl="2"/>
            <a:r>
              <a:rPr lang="fr-FR" sz="3200" dirty="0"/>
              <a:t>Il fait valider l’application par les utilisateurs</a:t>
            </a:r>
            <a:r>
              <a:rPr lang="fr-FR" sz="3200" dirty="0" smtClean="0"/>
              <a:t>.</a:t>
            </a:r>
            <a:endParaRPr lang="fr-FR" sz="3600" dirty="0"/>
          </a:p>
        </p:txBody>
      </p:sp>
    </p:spTree>
    <p:extLst>
      <p:ext uri="{BB962C8B-B14F-4D97-AF65-F5344CB8AC3E}">
        <p14:creationId xmlns:p14="http://schemas.microsoft.com/office/powerpoint/2010/main" val="87423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Déploiement</a:t>
            </a:r>
            <a:endParaRPr lang="fr-FR" dirty="0"/>
          </a:p>
        </p:txBody>
      </p:sp>
      <p:sp>
        <p:nvSpPr>
          <p:cNvPr id="3" name="Espace réservé du contenu 2"/>
          <p:cNvSpPr>
            <a:spLocks noGrp="1"/>
          </p:cNvSpPr>
          <p:nvPr>
            <p:ph idx="1"/>
          </p:nvPr>
        </p:nvSpPr>
        <p:spPr/>
        <p:txBody>
          <a:bodyPr/>
          <a:lstStyle/>
          <a:p>
            <a:r>
              <a:rPr lang="fr-FR" sz="3200" dirty="0"/>
              <a:t>Il </a:t>
            </a:r>
            <a:r>
              <a:rPr lang="fr-FR" sz="3200" dirty="0" smtClean="0"/>
              <a:t>finalise </a:t>
            </a:r>
            <a:r>
              <a:rPr lang="fr-FR" sz="3200" dirty="0"/>
              <a:t>le dossier de conception technique</a:t>
            </a:r>
            <a:r>
              <a:rPr lang="fr-FR" sz="3200" dirty="0" smtClean="0"/>
              <a:t>,</a:t>
            </a:r>
          </a:p>
          <a:p>
            <a:r>
              <a:rPr lang="fr-FR" sz="3200" dirty="0" smtClean="0"/>
              <a:t>Il rédige </a:t>
            </a:r>
            <a:r>
              <a:rPr lang="fr-FR" sz="3200" dirty="0"/>
              <a:t>la documentation utilisateur de </a:t>
            </a:r>
            <a:r>
              <a:rPr lang="fr-FR" sz="3200" dirty="0" smtClean="0"/>
              <a:t>l’application.</a:t>
            </a:r>
          </a:p>
          <a:p>
            <a:r>
              <a:rPr lang="fr-FR" sz="3200" dirty="0" smtClean="0"/>
              <a:t>Il </a:t>
            </a:r>
            <a:r>
              <a:rPr lang="fr-FR" sz="3200" dirty="0"/>
              <a:t>installe ou publie l’application</a:t>
            </a:r>
            <a:r>
              <a:rPr lang="fr-FR" sz="3200" dirty="0" smtClean="0"/>
              <a:t>.</a:t>
            </a:r>
          </a:p>
          <a:p>
            <a:pPr marL="0" indent="0">
              <a:buNone/>
            </a:pPr>
            <a:endParaRPr lang="fr-FR" dirty="0"/>
          </a:p>
          <a:p>
            <a:endParaRPr lang="fr-FR" dirty="0"/>
          </a:p>
        </p:txBody>
      </p:sp>
    </p:spTree>
    <p:extLst>
      <p:ext uri="{BB962C8B-B14F-4D97-AF65-F5344CB8AC3E}">
        <p14:creationId xmlns:p14="http://schemas.microsoft.com/office/powerpoint/2010/main" val="7246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Concepteur développeur d’applications</a:t>
            </a:r>
            <a:endParaRPr lang="fr-FR" dirty="0"/>
          </a:p>
        </p:txBody>
      </p:sp>
      <p:sp>
        <p:nvSpPr>
          <p:cNvPr id="3" name="Espace réservé du contenu 2"/>
          <p:cNvSpPr>
            <a:spLocks noGrp="1"/>
          </p:cNvSpPr>
          <p:nvPr>
            <p:ph idx="1"/>
          </p:nvPr>
        </p:nvSpPr>
        <p:spPr>
          <a:xfrm>
            <a:off x="1782501" y="2814753"/>
            <a:ext cx="4311911" cy="2342399"/>
          </a:xfrm>
        </p:spPr>
        <p:txBody>
          <a:bodyPr>
            <a:noAutofit/>
          </a:bodyPr>
          <a:lstStyle/>
          <a:p>
            <a:r>
              <a:rPr lang="fr-FR" sz="3200" dirty="0" smtClean="0"/>
              <a:t>Conception,</a:t>
            </a:r>
          </a:p>
          <a:p>
            <a:r>
              <a:rPr lang="fr-FR" sz="3200" dirty="0" smtClean="0"/>
              <a:t>Développement, Test</a:t>
            </a:r>
          </a:p>
          <a:p>
            <a:r>
              <a:rPr lang="fr-FR" sz="3200" dirty="0" smtClean="0"/>
              <a:t>Déploiement</a:t>
            </a:r>
            <a:endParaRPr lang="fr-FR" sz="3200" dirty="0"/>
          </a:p>
        </p:txBody>
      </p:sp>
      <p:sp>
        <p:nvSpPr>
          <p:cNvPr id="5" name="Accolade ouvrante 4"/>
          <p:cNvSpPr/>
          <p:nvPr/>
        </p:nvSpPr>
        <p:spPr>
          <a:xfrm>
            <a:off x="6409113" y="2876203"/>
            <a:ext cx="324197" cy="228094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ZoneTexte 5"/>
          <p:cNvSpPr txBox="1"/>
          <p:nvPr/>
        </p:nvSpPr>
        <p:spPr>
          <a:xfrm>
            <a:off x="7897091" y="2909454"/>
            <a:ext cx="1995055" cy="206210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smtClean="0">
                <a:ln>
                  <a:noFill/>
                </a:ln>
                <a:solidFill>
                  <a:prstClr val="white"/>
                </a:solidFill>
                <a:effectLst/>
                <a:uLnTx/>
                <a:uFillTx/>
                <a:latin typeface="Tw Cen MT" panose="020B0602020104020603"/>
                <a:ea typeface="+mn-ea"/>
                <a:cs typeface="+mn-cs"/>
              </a:rPr>
              <a:t>Front-end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3200"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3200" b="0" i="0" u="none" strike="noStrike" kern="1200" cap="none" spc="0" normalizeH="0" baseline="0" noProof="0" dirty="0" smtClean="0">
              <a:ln>
                <a:noFill/>
              </a:ln>
              <a:solidFill>
                <a:prstClr val="white"/>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smtClean="0">
                <a:ln>
                  <a:noFill/>
                </a:ln>
                <a:solidFill>
                  <a:prstClr val="white"/>
                </a:solidFill>
                <a:effectLst/>
                <a:uLnTx/>
                <a:uFillTx/>
                <a:latin typeface="Tw Cen MT" panose="020B0602020104020603"/>
                <a:ea typeface="+mn-ea"/>
                <a:cs typeface="+mn-cs"/>
              </a:rPr>
              <a:t>Back-end</a:t>
            </a:r>
            <a:endParaRPr kumimoji="0" lang="fr-FR" sz="32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7" name="ZoneTexte 6"/>
          <p:cNvSpPr txBox="1"/>
          <p:nvPr/>
        </p:nvSpPr>
        <p:spPr>
          <a:xfrm>
            <a:off x="2044931" y="5677593"/>
            <a:ext cx="858062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smtClean="0">
                <a:ln>
                  <a:noFill/>
                </a:ln>
                <a:solidFill>
                  <a:prstClr val="white"/>
                </a:solidFill>
                <a:effectLst/>
                <a:uLnTx/>
                <a:uFillTx/>
                <a:latin typeface="Tw Cen MT" panose="020B0602020104020603"/>
                <a:ea typeface="+mn-ea"/>
                <a:cs typeface="+mn-cs"/>
              </a:rPr>
              <a:t>Il agit également pour la persistance des données.</a:t>
            </a:r>
            <a:endParaRPr kumimoji="0" lang="fr-FR" sz="32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78651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0"/>
            <a:ext cx="9144000" cy="6857999"/>
          </a:xfrm>
        </p:spPr>
        <p:txBody>
          <a:bodyPr anchor="ctr">
            <a:normAutofit/>
          </a:bodyPr>
          <a:lstStyle/>
          <a:p>
            <a:pPr algn="ctr"/>
            <a:r>
              <a:rPr lang="fr-FR" sz="4000" b="1" dirty="0" smtClean="0">
                <a:latin typeface="+mn-lt"/>
              </a:rPr>
              <a:t>Concevoir </a:t>
            </a:r>
            <a:r>
              <a:rPr lang="fr-FR" sz="4000" b="1" dirty="0">
                <a:latin typeface="+mn-lt"/>
              </a:rPr>
              <a:t>et développer la persistance des données en intégrant les recommandations de </a:t>
            </a:r>
            <a:r>
              <a:rPr lang="fr-FR" sz="4000" b="1" dirty="0" smtClean="0">
                <a:latin typeface="+mn-lt"/>
              </a:rPr>
              <a:t>sécurité</a:t>
            </a:r>
            <a:endParaRPr lang="fr-FR" sz="4000" dirty="0">
              <a:latin typeface="+mn-lt"/>
            </a:endParaRPr>
          </a:p>
        </p:txBody>
      </p:sp>
    </p:spTree>
    <p:extLst>
      <p:ext uri="{BB962C8B-B14F-4D97-AF65-F5344CB8AC3E}">
        <p14:creationId xmlns:p14="http://schemas.microsoft.com/office/powerpoint/2010/main" val="325659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68</TotalTime>
  <Words>726</Words>
  <Application>Microsoft Office PowerPoint</Application>
  <PresentationFormat>Grand écran</PresentationFormat>
  <Paragraphs>94</Paragraphs>
  <Slides>24</Slides>
  <Notes>11</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24</vt:i4>
      </vt:variant>
    </vt:vector>
  </HeadingPairs>
  <TitlesOfParts>
    <vt:vector size="32" baseType="lpstr">
      <vt:lpstr>Arial</vt:lpstr>
      <vt:lpstr>Calibri</vt:lpstr>
      <vt:lpstr>Century Gothic</vt:lpstr>
      <vt:lpstr>Trebuchet MS</vt:lpstr>
      <vt:lpstr>Tw Cen MT</vt:lpstr>
      <vt:lpstr>Wingdings 3</vt:lpstr>
      <vt:lpstr>Secteur</vt:lpstr>
      <vt:lpstr>Circuit</vt:lpstr>
      <vt:lpstr>concepteur développeur d’applications</vt:lpstr>
      <vt:lpstr>concepteur développeur d’applications</vt:lpstr>
      <vt:lpstr>Présentation PowerPoint</vt:lpstr>
      <vt:lpstr>Exemple minimaliste de choix strategique </vt:lpstr>
      <vt:lpstr>Maquetter l’application</vt:lpstr>
      <vt:lpstr>Développement et tests</vt:lpstr>
      <vt:lpstr>Déploiement</vt:lpstr>
      <vt:lpstr>Concepteur développeur d’applications</vt:lpstr>
      <vt:lpstr>Concevoir et développer la persistance des données en intégrant les recommandations de sécurité</vt:lpstr>
      <vt:lpstr>Concevoir une base de données</vt:lpstr>
      <vt:lpstr>Mettre en place une base de données</vt:lpstr>
      <vt:lpstr>Développer des composants dans le langage d’une base de données</vt:lpstr>
      <vt:lpstr>Concevoir et développer une application multicouche répartie en intégrant les recommandations de sécurité</vt:lpstr>
      <vt:lpstr>Collaborer à la gestion d’un projet informatique</vt:lpstr>
      <vt:lpstr>Concevoir une application</vt:lpstr>
      <vt:lpstr> </vt:lpstr>
      <vt:lpstr> </vt:lpstr>
      <vt:lpstr> </vt:lpstr>
      <vt:lpstr>FICHE CP 11: développer des composants métier</vt:lpstr>
      <vt:lpstr>FICHE CP 12:  construire une application organisée en couches</vt:lpstr>
      <vt:lpstr>FICHE CP 13: développer une application mobile  maquetter coder documenter tester une application mobile</vt:lpstr>
      <vt:lpstr>FICHE CP 14: préparer et exécuter les plans de tests d'une application  </vt:lpstr>
      <vt:lpstr>FICHE CP 15: préparer et exécuter le déploiement d'une application</vt:lpstr>
      <vt:lpstr>préparer et exécuter le déploiement d'une application </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 Concevoir et développer la persistance des données en intégrant les recommandations de sécurité</dc:title>
  <dc:creator>59011-14-06</dc:creator>
  <cp:lastModifiedBy>59011-14-09</cp:lastModifiedBy>
  <cp:revision>15</cp:revision>
  <dcterms:created xsi:type="dcterms:W3CDTF">2022-10-19T11:47:00Z</dcterms:created>
  <dcterms:modified xsi:type="dcterms:W3CDTF">2022-10-19T13:32:50Z</dcterms:modified>
</cp:coreProperties>
</file>