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p:scale>
          <a:sx n="79" d="100"/>
          <a:sy n="79" d="100"/>
        </p:scale>
        <p:origin x="57" y="4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522-93E9-44EF-812C-19BBE3687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019D7F-359A-46C8-AA57-22165142D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F6D59-659B-40D8-9B5D-F5EA69350F2E}"/>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5" name="Footer Placeholder 4">
            <a:extLst>
              <a:ext uri="{FF2B5EF4-FFF2-40B4-BE49-F238E27FC236}">
                <a16:creationId xmlns:a16="http://schemas.microsoft.com/office/drawing/2014/main" id="{AAAB214F-8D5F-4F99-BDA0-03F3BE36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AB0CB-92D4-4AC1-8248-D82CA20B25B3}"/>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995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5FEF-F41E-4535-8546-1EFDA5EDD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06A92-B9AD-4004-BFBE-B21891BE4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B744A-4AD6-4603-8D91-95814ADD1C8A}"/>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5" name="Footer Placeholder 4">
            <a:extLst>
              <a:ext uri="{FF2B5EF4-FFF2-40B4-BE49-F238E27FC236}">
                <a16:creationId xmlns:a16="http://schemas.microsoft.com/office/drawing/2014/main" id="{A8369442-DDC6-47BB-A8A6-F3A8C8F9B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D66A6-AEE4-48D1-92D8-C28956EE6A6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5439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2B49F-2767-487A-8057-45DDB33A3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FEB0F-C822-4E90-B43B-739BA145CB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5980F-FE1D-4FD7-BFA9-AC910F6E9AB4}"/>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5" name="Footer Placeholder 4">
            <a:extLst>
              <a:ext uri="{FF2B5EF4-FFF2-40B4-BE49-F238E27FC236}">
                <a16:creationId xmlns:a16="http://schemas.microsoft.com/office/drawing/2014/main" id="{861D4100-774F-40D2-A03D-5F8C7952F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19F0B-C0E7-4C63-BD7E-B5808CFAD062}"/>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72378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0EEA-FBE7-42D5-8A9D-2D337EA09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641DF-E82A-45B8-9D52-B194C80747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0B840-B826-4A5A-A600-3F68F1C3CCC5}"/>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5" name="Footer Placeholder 4">
            <a:extLst>
              <a:ext uri="{FF2B5EF4-FFF2-40B4-BE49-F238E27FC236}">
                <a16:creationId xmlns:a16="http://schemas.microsoft.com/office/drawing/2014/main" id="{C2A15F6D-F3C8-4075-BEA6-BB0D5E75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5D41C-A83F-4006-9364-239DFC09EF0F}"/>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2609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1ECE-2DDF-4E64-9356-6A089082A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BB1483-3FE2-4F8E-B793-89FBDECD3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803368-05EC-4347-91AB-E1848E86CDDA}"/>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5" name="Footer Placeholder 4">
            <a:extLst>
              <a:ext uri="{FF2B5EF4-FFF2-40B4-BE49-F238E27FC236}">
                <a16:creationId xmlns:a16="http://schemas.microsoft.com/office/drawing/2014/main" id="{0A8D4987-E617-4881-8391-D9226A30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6BB51-0A87-45A5-862A-0F78722361A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183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525D-EBDD-464C-AE08-797DE00DA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86405-A41B-4F12-B054-B9E618F25E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69ED25-6001-4519-99AE-B19883DE36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8D7DF-D37F-4943-A3DC-C39014B86553}"/>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6" name="Footer Placeholder 5">
            <a:extLst>
              <a:ext uri="{FF2B5EF4-FFF2-40B4-BE49-F238E27FC236}">
                <a16:creationId xmlns:a16="http://schemas.microsoft.com/office/drawing/2014/main" id="{F3CB2BC9-A6BA-45E0-B9C5-0B6FC4756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CC828-E334-4D72-BE5E-3C6620A6F804}"/>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66248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C910-7622-4C43-B7D8-7F31E9512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551A84-BFDE-4863-899B-AC470B7E1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E0CD55-F1F5-4DD2-BE6D-857F1B3AD1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22D88-33B2-4601-B02A-3DEBD7321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6A6E08-7D30-46B1-8CC8-DAC6E058AB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07FFB-384F-4120-9F74-2493FFF5045B}"/>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8" name="Footer Placeholder 7">
            <a:extLst>
              <a:ext uri="{FF2B5EF4-FFF2-40B4-BE49-F238E27FC236}">
                <a16:creationId xmlns:a16="http://schemas.microsoft.com/office/drawing/2014/main" id="{FE333A57-FFEE-412E-96B1-6F1A87CFE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B4C94-2DF4-481D-8EA4-BC3E7708E63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547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CC72-BE60-4AC8-AED9-D697627D5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7815A1-906B-4F66-A9B3-F1BF9C4A8CE8}"/>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4" name="Footer Placeholder 3">
            <a:extLst>
              <a:ext uri="{FF2B5EF4-FFF2-40B4-BE49-F238E27FC236}">
                <a16:creationId xmlns:a16="http://schemas.microsoft.com/office/drawing/2014/main" id="{52CC1920-2E05-43BD-8393-B40C139EA6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6CB1B6-4B6D-4810-942D-ABDCFC302B2D}"/>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343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B6B29-4D1C-4667-807D-F14B8EBEC8C3}"/>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3" name="Footer Placeholder 2">
            <a:extLst>
              <a:ext uri="{FF2B5EF4-FFF2-40B4-BE49-F238E27FC236}">
                <a16:creationId xmlns:a16="http://schemas.microsoft.com/office/drawing/2014/main" id="{ED0C9340-C0E5-46AE-899A-00E9F8439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32DE3-0F86-48EB-BEE6-6E0B730CB03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17540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EC77-2914-4BB9-84D7-F563C9B3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50B70-24F1-4F69-B803-55BBA8189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722E7-B608-486B-B7B7-8DB161EB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AB8A04-D83C-43CF-B315-49E502ACEBA9}"/>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6" name="Footer Placeholder 5">
            <a:extLst>
              <a:ext uri="{FF2B5EF4-FFF2-40B4-BE49-F238E27FC236}">
                <a16:creationId xmlns:a16="http://schemas.microsoft.com/office/drawing/2014/main" id="{B88710BE-9B1A-4D96-9FED-8E57CD596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2295E-4E22-4253-96B7-2033178792DE}"/>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228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861A-BFE2-4DEB-9604-3B41150B3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776C9-E85E-4C0B-ABFC-7427CC484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67B6E-00B6-4B68-8918-C2BEA2519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64AC2-B11C-46DC-89EE-E7D09C75D434}"/>
              </a:ext>
            </a:extLst>
          </p:cNvPr>
          <p:cNvSpPr>
            <a:spLocks noGrp="1"/>
          </p:cNvSpPr>
          <p:nvPr>
            <p:ph type="dt" sz="half" idx="10"/>
          </p:nvPr>
        </p:nvSpPr>
        <p:spPr/>
        <p:txBody>
          <a:bodyPr/>
          <a:lstStyle/>
          <a:p>
            <a:fld id="{451BDFE6-D27D-4DA7-953E-74377D1BCDB7}" type="datetimeFigureOut">
              <a:rPr lang="en-US" smtClean="0"/>
              <a:t>8/2/2017</a:t>
            </a:fld>
            <a:endParaRPr lang="en-US"/>
          </a:p>
        </p:txBody>
      </p:sp>
      <p:sp>
        <p:nvSpPr>
          <p:cNvPr id="6" name="Footer Placeholder 5">
            <a:extLst>
              <a:ext uri="{FF2B5EF4-FFF2-40B4-BE49-F238E27FC236}">
                <a16:creationId xmlns:a16="http://schemas.microsoft.com/office/drawing/2014/main" id="{2E57BAEE-8782-453E-A6D8-A6EFF77C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8AD34-DA13-4702-993D-350158129410}"/>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200722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27013-F3FD-4B7F-B974-C054F1B2C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AE2453-3670-4A3C-A6CF-03070062A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FF460-549D-41FF-BC9F-A8635A4CE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BDFE6-D27D-4DA7-953E-74377D1BCDB7}" type="datetimeFigureOut">
              <a:rPr lang="en-US" smtClean="0"/>
              <a:t>8/2/2017</a:t>
            </a:fld>
            <a:endParaRPr lang="en-US"/>
          </a:p>
        </p:txBody>
      </p:sp>
      <p:sp>
        <p:nvSpPr>
          <p:cNvPr id="5" name="Footer Placeholder 4">
            <a:extLst>
              <a:ext uri="{FF2B5EF4-FFF2-40B4-BE49-F238E27FC236}">
                <a16:creationId xmlns:a16="http://schemas.microsoft.com/office/drawing/2014/main" id="{9D1AB9C2-031E-4792-B392-685FDF866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D539C-2CA6-4C6F-AE2A-4F70D0E6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A8C88-9EA7-47C3-BD46-9DD90D922A2D}" type="slidenum">
              <a:rPr lang="en-US" smtClean="0"/>
              <a:t>‹#›</a:t>
            </a:fld>
            <a:endParaRPr lang="en-US"/>
          </a:p>
        </p:txBody>
      </p:sp>
    </p:spTree>
    <p:extLst>
      <p:ext uri="{BB962C8B-B14F-4D97-AF65-F5344CB8AC3E}">
        <p14:creationId xmlns:p14="http://schemas.microsoft.com/office/powerpoint/2010/main" val="3850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250A-248E-4363-BE86-040330730565}"/>
              </a:ext>
            </a:extLst>
          </p:cNvPr>
          <p:cNvSpPr>
            <a:spLocks noGrp="1"/>
          </p:cNvSpPr>
          <p:nvPr>
            <p:ph type="ctrTitle"/>
          </p:nvPr>
        </p:nvSpPr>
        <p:spPr>
          <a:xfrm>
            <a:off x="1524000" y="171629"/>
            <a:ext cx="9144000" cy="1608726"/>
          </a:xfrm>
        </p:spPr>
        <p:txBody>
          <a:bodyPr>
            <a:normAutofit/>
          </a:bodyPr>
          <a:lstStyle/>
          <a:p>
            <a:r>
              <a:rPr lang="en-US" dirty="0"/>
              <a:t>User Guide</a:t>
            </a:r>
            <a:br>
              <a:rPr lang="en-US" dirty="0"/>
            </a:br>
            <a:r>
              <a:rPr lang="en-US" sz="4800" dirty="0"/>
              <a:t>“reference_proteome_manager.py”</a:t>
            </a:r>
          </a:p>
        </p:txBody>
      </p:sp>
      <p:pic>
        <p:nvPicPr>
          <p:cNvPr id="5" name="Picture 4">
            <a:extLst>
              <a:ext uri="{FF2B5EF4-FFF2-40B4-BE49-F238E27FC236}">
                <a16:creationId xmlns:a16="http://schemas.microsoft.com/office/drawing/2014/main" id="{02A24FEA-A5B8-4AA7-9A1C-B4A60F59B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30" y="1780355"/>
            <a:ext cx="8500140" cy="4959256"/>
          </a:xfrm>
          <a:prstGeom prst="rect">
            <a:avLst/>
          </a:prstGeom>
        </p:spPr>
      </p:pic>
    </p:spTree>
    <p:extLst>
      <p:ext uri="{BB962C8B-B14F-4D97-AF65-F5344CB8AC3E}">
        <p14:creationId xmlns:p14="http://schemas.microsoft.com/office/powerpoint/2010/main" val="14732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C90F-4481-4C0C-8303-AF5538EDB207}"/>
              </a:ext>
            </a:extLst>
          </p:cNvPr>
          <p:cNvSpPr>
            <a:spLocks noGrp="1"/>
          </p:cNvSpPr>
          <p:nvPr>
            <p:ph type="title"/>
          </p:nvPr>
        </p:nvSpPr>
        <p:spPr/>
        <p:txBody>
          <a:bodyPr/>
          <a:lstStyle/>
          <a:p>
            <a:pPr algn="ctr"/>
            <a:r>
              <a:rPr lang="en-US" dirty="0"/>
              <a:t>Overview</a:t>
            </a:r>
          </a:p>
        </p:txBody>
      </p:sp>
      <p:sp>
        <p:nvSpPr>
          <p:cNvPr id="7" name="TextBox 6">
            <a:extLst>
              <a:ext uri="{FF2B5EF4-FFF2-40B4-BE49-F238E27FC236}">
                <a16:creationId xmlns:a16="http://schemas.microsoft.com/office/drawing/2014/main" id="{AFAA1ECF-262C-492F-B424-70461622F911}"/>
              </a:ext>
            </a:extLst>
          </p:cNvPr>
          <p:cNvSpPr txBox="1"/>
          <p:nvPr/>
        </p:nvSpPr>
        <p:spPr>
          <a:xfrm>
            <a:off x="85271" y="1027906"/>
            <a:ext cx="5425844" cy="5909310"/>
          </a:xfrm>
          <a:prstGeom prst="rect">
            <a:avLst/>
          </a:prstGeom>
          <a:noFill/>
        </p:spPr>
        <p:txBody>
          <a:bodyPr wrap="square" rtlCol="0">
            <a:spAutoFit/>
          </a:bodyPr>
          <a:lstStyle/>
          <a:p>
            <a:r>
              <a:rPr lang="en-US" dirty="0"/>
              <a:t>The general program flow is as follows:</a:t>
            </a:r>
          </a:p>
          <a:p>
            <a:pPr marL="342900" indent="-342900">
              <a:buAutoNum type="alphaUcPeriod"/>
            </a:pPr>
            <a:r>
              <a:rPr lang="en-US" dirty="0"/>
              <a:t>Select kingdom filters and type in any partial word/phrase and taxonomy number into respective search bars and press the “Show Filtered List” button to display all relevant databases into the left display table. You can also select whether or not you want decoy databases and/or common contaminants in your </a:t>
            </a:r>
            <a:r>
              <a:rPr lang="en-US" dirty="0" err="1"/>
              <a:t>fasta</a:t>
            </a:r>
            <a:r>
              <a:rPr lang="en-US" dirty="0"/>
              <a:t> files</a:t>
            </a:r>
          </a:p>
          <a:p>
            <a:pPr marL="342900" indent="-342900">
              <a:buAutoNum type="alphaUcPeriod"/>
            </a:pPr>
            <a:r>
              <a:rPr lang="en-US" dirty="0"/>
              <a:t>Here you can then select databases and using the “Add Proteome(s)” button add databases to the right display table. This table represents all databases that are to be downloaded.</a:t>
            </a:r>
          </a:p>
          <a:p>
            <a:pPr marL="342900" indent="-342900">
              <a:buAutoNum type="alphaUcPeriod"/>
            </a:pPr>
            <a:r>
              <a:rPr lang="en-US" dirty="0"/>
              <a:t>Notable buttons here include the “Save Defaults” and “Import Defaults” buttons. These buttons allow the user to save current selections in the right display table to a defaults file, or import databases from a previously saved defaults file.</a:t>
            </a:r>
          </a:p>
          <a:p>
            <a:pPr marL="342900" indent="-342900">
              <a:buAutoNum type="alphaUcPeriod"/>
            </a:pPr>
            <a:r>
              <a:rPr lang="en-US" dirty="0"/>
              <a:t>This display table shows all selected databases that the user wants to download.</a:t>
            </a:r>
          </a:p>
          <a:p>
            <a:pPr marL="342900" indent="-342900">
              <a:buAutoNum type="alphaUcPeriod"/>
            </a:pPr>
            <a:r>
              <a:rPr lang="en-US" dirty="0"/>
              <a:t>Press “Download Databases” to download all </a:t>
            </a:r>
            <a:r>
              <a:rPr lang="en-US" dirty="0" err="1"/>
              <a:t>fasta</a:t>
            </a:r>
            <a:r>
              <a:rPr lang="en-US" dirty="0"/>
              <a:t> files.</a:t>
            </a:r>
          </a:p>
        </p:txBody>
      </p:sp>
      <p:sp>
        <p:nvSpPr>
          <p:cNvPr id="8" name="TextBox 7">
            <a:extLst>
              <a:ext uri="{FF2B5EF4-FFF2-40B4-BE49-F238E27FC236}">
                <a16:creationId xmlns:a16="http://schemas.microsoft.com/office/drawing/2014/main" id="{17EA87E6-509E-43E1-AD10-F2E2F4E837A4}"/>
              </a:ext>
            </a:extLst>
          </p:cNvPr>
          <p:cNvSpPr txBox="1"/>
          <p:nvPr/>
        </p:nvSpPr>
        <p:spPr>
          <a:xfrm>
            <a:off x="5480344" y="5649902"/>
            <a:ext cx="6711656" cy="923330"/>
          </a:xfrm>
          <a:prstGeom prst="rect">
            <a:avLst/>
          </a:prstGeom>
          <a:noFill/>
        </p:spPr>
        <p:txBody>
          <a:bodyPr wrap="square" rtlCol="0">
            <a:spAutoFit/>
          </a:bodyPr>
          <a:lstStyle/>
          <a:p>
            <a:r>
              <a:rPr lang="en-US" dirty="0"/>
              <a:t>F. This status bar will display any changes made to either display box including adding/dropping proteomes, </a:t>
            </a:r>
            <a:r>
              <a:rPr lang="en-US" dirty="0" err="1"/>
              <a:t>refiltering</a:t>
            </a:r>
            <a:r>
              <a:rPr lang="en-US" dirty="0"/>
              <a:t> the database list, and downloading files.</a:t>
            </a:r>
          </a:p>
        </p:txBody>
      </p:sp>
      <p:pic>
        <p:nvPicPr>
          <p:cNvPr id="9" name="Content Placeholder 8">
            <a:extLst>
              <a:ext uri="{FF2B5EF4-FFF2-40B4-BE49-F238E27FC236}">
                <a16:creationId xmlns:a16="http://schemas.microsoft.com/office/drawing/2014/main" id="{BA22EBB6-905F-4527-B64A-14B5FEA3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0345" y="1298564"/>
            <a:ext cx="6626384" cy="4121224"/>
          </a:xfrm>
        </p:spPr>
      </p:pic>
    </p:spTree>
    <p:extLst>
      <p:ext uri="{BB962C8B-B14F-4D97-AF65-F5344CB8AC3E}">
        <p14:creationId xmlns:p14="http://schemas.microsoft.com/office/powerpoint/2010/main" val="23378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A41A-294E-456E-AF8A-EF505C3ED328}"/>
              </a:ext>
            </a:extLst>
          </p:cNvPr>
          <p:cNvSpPr>
            <a:spLocks noGrp="1"/>
          </p:cNvSpPr>
          <p:nvPr>
            <p:ph type="title"/>
          </p:nvPr>
        </p:nvSpPr>
        <p:spPr/>
        <p:txBody>
          <a:bodyPr/>
          <a:lstStyle/>
          <a:p>
            <a:pPr algn="ctr"/>
            <a:r>
              <a:rPr lang="en-US" dirty="0"/>
              <a:t>Filters Description</a:t>
            </a:r>
          </a:p>
        </p:txBody>
      </p:sp>
      <p:sp>
        <p:nvSpPr>
          <p:cNvPr id="6" name="TextBox 5">
            <a:extLst>
              <a:ext uri="{FF2B5EF4-FFF2-40B4-BE49-F238E27FC236}">
                <a16:creationId xmlns:a16="http://schemas.microsoft.com/office/drawing/2014/main" id="{96719524-CA70-45DC-A8CA-6B093B27E318}"/>
              </a:ext>
            </a:extLst>
          </p:cNvPr>
          <p:cNvSpPr txBox="1"/>
          <p:nvPr/>
        </p:nvSpPr>
        <p:spPr>
          <a:xfrm>
            <a:off x="175613" y="1497297"/>
            <a:ext cx="6576413" cy="5632311"/>
          </a:xfrm>
          <a:prstGeom prst="rect">
            <a:avLst/>
          </a:prstGeom>
          <a:noFill/>
        </p:spPr>
        <p:txBody>
          <a:bodyPr wrap="square" rtlCol="0">
            <a:spAutoFit/>
          </a:bodyPr>
          <a:lstStyle/>
          <a:p>
            <a:pPr marL="342900" indent="-342900">
              <a:buAutoNum type="arabicPeriod"/>
            </a:pPr>
            <a:r>
              <a:rPr lang="en-US" dirty="0"/>
              <a:t>The “Kingdoms” checkboxes allow the user to narrow database list by the kingdom their species belongs to.</a:t>
            </a:r>
          </a:p>
          <a:p>
            <a:pPr marL="342900" indent="-342900">
              <a:buAutoNum type="arabicPeriod"/>
            </a:pPr>
            <a:r>
              <a:rPr lang="en-US" dirty="0"/>
              <a:t>The “Additional Database Types” checkboxes allow the user to decide whether or not downloaded </a:t>
            </a:r>
            <a:r>
              <a:rPr lang="en-US" dirty="0" err="1"/>
              <a:t>fasta</a:t>
            </a:r>
            <a:r>
              <a:rPr lang="en-US" dirty="0"/>
              <a:t> files should include reverse sequences and/or common contaminants.</a:t>
            </a:r>
          </a:p>
          <a:p>
            <a:pPr marL="342900" indent="-342900">
              <a:buFontTx/>
              <a:buAutoNum type="arabicPeriod"/>
            </a:pPr>
            <a:r>
              <a:rPr lang="en-US" dirty="0"/>
              <a:t>The “Species Name” search bar allows the user to type in either a partial word/phrase or complete word/phrase that match the name of the desired species. The “Taxonomy ID” search bar allows the user to type in either a full or partial taxon number that matches their desired species.</a:t>
            </a:r>
          </a:p>
          <a:p>
            <a:pPr marL="342900" indent="-342900">
              <a:buAutoNum type="arabicPeriod"/>
            </a:pPr>
            <a:r>
              <a:rPr lang="en-US" dirty="0"/>
              <a:t>The “Show Filtered List” button will output all species that match the desired filters.</a:t>
            </a:r>
          </a:p>
          <a:p>
            <a:pPr marL="342900" indent="-342900">
              <a:buAutoNum type="arabicPeriod"/>
            </a:pPr>
            <a:r>
              <a:rPr lang="en-US" dirty="0"/>
              <a:t>The “Reset Filters” button will clear all search bars and re-select all kingdoms.</a:t>
            </a:r>
          </a:p>
          <a:p>
            <a:pPr marL="342900" indent="-342900">
              <a:buAutoNum type="arabicPeriod"/>
            </a:pPr>
            <a:endParaRPr lang="en-US" dirty="0"/>
          </a:p>
          <a:p>
            <a:r>
              <a:rPr lang="en-US" dirty="0"/>
              <a:t>Note: It is completely valid to have empty search bars including kingdoms. Also, if “Decoy Database(s)” is selected, “*_rev” will be appended to the file name. If “Contaminants” is selected, “*_for” will be appended. If both are selected, “*_both” will be appended.</a:t>
            </a:r>
          </a:p>
          <a:p>
            <a:pPr marL="342900" indent="-342900">
              <a:buAutoNum type="arabicPeriod"/>
            </a:pPr>
            <a:endParaRPr lang="en-US" dirty="0"/>
          </a:p>
        </p:txBody>
      </p:sp>
      <p:pic>
        <p:nvPicPr>
          <p:cNvPr id="8" name="Content Placeholder 7">
            <a:extLst>
              <a:ext uri="{FF2B5EF4-FFF2-40B4-BE49-F238E27FC236}">
                <a16:creationId xmlns:a16="http://schemas.microsoft.com/office/drawing/2014/main" id="{308B288B-3489-4FD6-8FC1-87CD3D754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026" y="1497297"/>
            <a:ext cx="5375688" cy="3801379"/>
          </a:xfrm>
        </p:spPr>
      </p:pic>
    </p:spTree>
    <p:extLst>
      <p:ext uri="{BB962C8B-B14F-4D97-AF65-F5344CB8AC3E}">
        <p14:creationId xmlns:p14="http://schemas.microsoft.com/office/powerpoint/2010/main" val="371332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AC0-B4FC-4F18-9E24-4341BBF191C1}"/>
              </a:ext>
            </a:extLst>
          </p:cNvPr>
          <p:cNvSpPr>
            <a:spLocks noGrp="1"/>
          </p:cNvSpPr>
          <p:nvPr>
            <p:ph type="title"/>
          </p:nvPr>
        </p:nvSpPr>
        <p:spPr/>
        <p:txBody>
          <a:bodyPr/>
          <a:lstStyle/>
          <a:p>
            <a:pPr algn="ctr"/>
            <a:r>
              <a:rPr lang="en-US" dirty="0"/>
              <a:t>Filters Example</a:t>
            </a:r>
          </a:p>
        </p:txBody>
      </p:sp>
      <p:sp>
        <p:nvSpPr>
          <p:cNvPr id="6" name="TextBox 5">
            <a:extLst>
              <a:ext uri="{FF2B5EF4-FFF2-40B4-BE49-F238E27FC236}">
                <a16:creationId xmlns:a16="http://schemas.microsoft.com/office/drawing/2014/main" id="{F4D27808-9904-45BC-8BC8-C0D19D9AD3D4}"/>
              </a:ext>
            </a:extLst>
          </p:cNvPr>
          <p:cNvSpPr txBox="1"/>
          <p:nvPr/>
        </p:nvSpPr>
        <p:spPr>
          <a:xfrm>
            <a:off x="291679" y="1690688"/>
            <a:ext cx="11608642" cy="646331"/>
          </a:xfrm>
          <a:prstGeom prst="rect">
            <a:avLst/>
          </a:prstGeom>
          <a:noFill/>
        </p:spPr>
        <p:txBody>
          <a:bodyPr wrap="square" rtlCol="0">
            <a:spAutoFit/>
          </a:bodyPr>
          <a:lstStyle/>
          <a:p>
            <a:r>
              <a:rPr lang="en-US" dirty="0"/>
              <a:t>Here I have left all kingdoms selected and searched with keyword “human” and “96” as a partial taxon number. I also selected the “Homo sapiens” database to be downloaded, and the resultant </a:t>
            </a:r>
            <a:r>
              <a:rPr lang="en-US" dirty="0" err="1"/>
              <a:t>fasta</a:t>
            </a:r>
            <a:r>
              <a:rPr lang="en-US" dirty="0"/>
              <a:t> file will include common contaminants.</a:t>
            </a:r>
          </a:p>
        </p:txBody>
      </p:sp>
      <p:pic>
        <p:nvPicPr>
          <p:cNvPr id="8" name="Content Placeholder 7">
            <a:extLst>
              <a:ext uri="{FF2B5EF4-FFF2-40B4-BE49-F238E27FC236}">
                <a16:creationId xmlns:a16="http://schemas.microsoft.com/office/drawing/2014/main" id="{BB85C8BE-B143-409B-9E77-99AD3A900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811" y="2337019"/>
            <a:ext cx="6996377" cy="4351338"/>
          </a:xfrm>
        </p:spPr>
      </p:pic>
    </p:spTree>
    <p:extLst>
      <p:ext uri="{BB962C8B-B14F-4D97-AF65-F5344CB8AC3E}">
        <p14:creationId xmlns:p14="http://schemas.microsoft.com/office/powerpoint/2010/main" val="130527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EE21-29F4-4890-B89B-0EC185D9F24C}"/>
              </a:ext>
            </a:extLst>
          </p:cNvPr>
          <p:cNvSpPr>
            <a:spLocks noGrp="1"/>
          </p:cNvSpPr>
          <p:nvPr>
            <p:ph type="title"/>
          </p:nvPr>
        </p:nvSpPr>
        <p:spPr/>
        <p:txBody>
          <a:bodyPr/>
          <a:lstStyle/>
          <a:p>
            <a:pPr algn="ctr"/>
            <a:r>
              <a:rPr lang="en-US" dirty="0"/>
              <a:t>Display Tables Description</a:t>
            </a:r>
          </a:p>
        </p:txBody>
      </p:sp>
      <p:pic>
        <p:nvPicPr>
          <p:cNvPr id="7" name="Content Placeholder 6">
            <a:extLst>
              <a:ext uri="{FF2B5EF4-FFF2-40B4-BE49-F238E27FC236}">
                <a16:creationId xmlns:a16="http://schemas.microsoft.com/office/drawing/2014/main" id="{5B1CDF20-C512-4DD1-AB5F-950585BA9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74" y="1690688"/>
            <a:ext cx="5488618" cy="2572790"/>
          </a:xfrm>
        </p:spPr>
      </p:pic>
      <p:sp>
        <p:nvSpPr>
          <p:cNvPr id="8" name="TextBox 7">
            <a:extLst>
              <a:ext uri="{FF2B5EF4-FFF2-40B4-BE49-F238E27FC236}">
                <a16:creationId xmlns:a16="http://schemas.microsoft.com/office/drawing/2014/main" id="{0894BCC1-2F75-4534-8399-31AD4B6044D4}"/>
              </a:ext>
            </a:extLst>
          </p:cNvPr>
          <p:cNvSpPr txBox="1"/>
          <p:nvPr/>
        </p:nvSpPr>
        <p:spPr>
          <a:xfrm>
            <a:off x="251208" y="1690688"/>
            <a:ext cx="6079852" cy="3693319"/>
          </a:xfrm>
          <a:prstGeom prst="rect">
            <a:avLst/>
          </a:prstGeom>
          <a:noFill/>
        </p:spPr>
        <p:txBody>
          <a:bodyPr wrap="square" rtlCol="0">
            <a:spAutoFit/>
          </a:bodyPr>
          <a:lstStyle/>
          <a:p>
            <a:pPr marL="342900" indent="-342900">
              <a:buAutoNum type="arabicPeriod"/>
            </a:pPr>
            <a:r>
              <a:rPr lang="en-US" dirty="0"/>
              <a:t>“Tax Id”: outputs the taxonomy number of the species.</a:t>
            </a:r>
          </a:p>
          <a:p>
            <a:pPr marL="342900" indent="-342900">
              <a:buAutoNum type="arabicPeriod"/>
            </a:pPr>
            <a:r>
              <a:rPr lang="en-US" dirty="0"/>
              <a:t>“Canonical Entries”: outputs the number of canonical sequences in the database</a:t>
            </a:r>
          </a:p>
          <a:p>
            <a:pPr marL="342900" indent="-342900">
              <a:buAutoNum type="arabicPeriod"/>
            </a:pPr>
            <a:r>
              <a:rPr lang="en-US" dirty="0"/>
              <a:t>“Additional Entries”: outputs the number of isoform sequences in the database</a:t>
            </a:r>
          </a:p>
          <a:p>
            <a:pPr marL="342900" indent="-342900">
              <a:buAutoNum type="arabicPeriod"/>
            </a:pPr>
            <a:r>
              <a:rPr lang="en-US" dirty="0"/>
              <a:t>“Kingdom”: outputs the kingdom the species belongs to</a:t>
            </a:r>
          </a:p>
          <a:p>
            <a:pPr marL="342900" indent="-342900">
              <a:buAutoNum type="arabicPeriod"/>
            </a:pPr>
            <a:r>
              <a:rPr lang="en-US" dirty="0"/>
              <a:t>“Species Name”: outputs the species name</a:t>
            </a:r>
          </a:p>
          <a:p>
            <a:pPr marL="342900" indent="-342900">
              <a:buAutoNum type="arabicPeriod"/>
            </a:pPr>
            <a:endParaRPr lang="en-US" dirty="0"/>
          </a:p>
          <a:p>
            <a:r>
              <a:rPr lang="en-US" dirty="0"/>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p>
        </p:txBody>
      </p:sp>
    </p:spTree>
    <p:extLst>
      <p:ext uri="{BB962C8B-B14F-4D97-AF65-F5344CB8AC3E}">
        <p14:creationId xmlns:p14="http://schemas.microsoft.com/office/powerpoint/2010/main" val="35386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FD2A-5F81-4445-9349-B8531B764232}"/>
              </a:ext>
            </a:extLst>
          </p:cNvPr>
          <p:cNvSpPr>
            <a:spLocks noGrp="1"/>
          </p:cNvSpPr>
          <p:nvPr>
            <p:ph type="title"/>
          </p:nvPr>
        </p:nvSpPr>
        <p:spPr/>
        <p:txBody>
          <a:bodyPr/>
          <a:lstStyle/>
          <a:p>
            <a:pPr algn="ctr"/>
            <a:r>
              <a:rPr lang="en-US" dirty="0"/>
              <a:t>Menu Buttons</a:t>
            </a:r>
          </a:p>
        </p:txBody>
      </p:sp>
      <p:sp>
        <p:nvSpPr>
          <p:cNvPr id="6" name="TextBox 5">
            <a:extLst>
              <a:ext uri="{FF2B5EF4-FFF2-40B4-BE49-F238E27FC236}">
                <a16:creationId xmlns:a16="http://schemas.microsoft.com/office/drawing/2014/main" id="{65960FA9-2810-402A-BDE5-DE03E290CA4E}"/>
              </a:ext>
            </a:extLst>
          </p:cNvPr>
          <p:cNvSpPr txBox="1"/>
          <p:nvPr/>
        </p:nvSpPr>
        <p:spPr>
          <a:xfrm>
            <a:off x="496560" y="1690688"/>
            <a:ext cx="7799651" cy="2308324"/>
          </a:xfrm>
          <a:prstGeom prst="rect">
            <a:avLst/>
          </a:prstGeom>
          <a:noFill/>
        </p:spPr>
        <p:txBody>
          <a:bodyPr wrap="square" rtlCol="0">
            <a:spAutoFit/>
          </a:bodyPr>
          <a:lstStyle/>
          <a:p>
            <a:pPr marL="342900" indent="-342900">
              <a:buAutoNum type="arabicPeriod"/>
            </a:pPr>
            <a:r>
              <a:rPr lang="en-US" dirty="0"/>
              <a:t>“Add Proteome(s)”: moves database(s) from the left display table to the right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“Drop Proteome(s): moves database(s) from the right display table to the left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“Save Defaults”: saves all databases in the right display table (Selected Proteomes) to a defaults file in the directory the user selects.</a:t>
            </a:r>
          </a:p>
          <a:p>
            <a:pPr marL="342900" indent="-342900">
              <a:buAutoNum type="arabicPeriod"/>
            </a:pPr>
            <a:r>
              <a:rPr lang="en-US" dirty="0"/>
              <a:t>“Import Defaults”: imports the databases stored in a defaults file to the right display table (Selected Proteomes)</a:t>
            </a:r>
          </a:p>
        </p:txBody>
      </p:sp>
      <p:pic>
        <p:nvPicPr>
          <p:cNvPr id="14" name="Content Placeholder 13">
            <a:extLst>
              <a:ext uri="{FF2B5EF4-FFF2-40B4-BE49-F238E27FC236}">
                <a16:creationId xmlns:a16="http://schemas.microsoft.com/office/drawing/2014/main" id="{EAC578A9-F697-47E2-BB8A-854131546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552" y="1690688"/>
            <a:ext cx="3177422" cy="4363029"/>
          </a:xfrm>
        </p:spPr>
      </p:pic>
    </p:spTree>
    <p:extLst>
      <p:ext uri="{BB962C8B-B14F-4D97-AF65-F5344CB8AC3E}">
        <p14:creationId xmlns:p14="http://schemas.microsoft.com/office/powerpoint/2010/main" val="264988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B0A4-DC24-4AB7-8883-0C3300AE67A9}"/>
              </a:ext>
            </a:extLst>
          </p:cNvPr>
          <p:cNvSpPr>
            <a:spLocks noGrp="1"/>
          </p:cNvSpPr>
          <p:nvPr>
            <p:ph type="title"/>
          </p:nvPr>
        </p:nvSpPr>
        <p:spPr/>
        <p:txBody>
          <a:bodyPr/>
          <a:lstStyle/>
          <a:p>
            <a:pPr algn="ctr"/>
            <a:r>
              <a:rPr lang="en-US" dirty="0"/>
              <a:t>Menu Buttons cont’d</a:t>
            </a:r>
          </a:p>
        </p:txBody>
      </p:sp>
      <p:sp>
        <p:nvSpPr>
          <p:cNvPr id="6" name="TextBox 5">
            <a:extLst>
              <a:ext uri="{FF2B5EF4-FFF2-40B4-BE49-F238E27FC236}">
                <a16:creationId xmlns:a16="http://schemas.microsoft.com/office/drawing/2014/main" id="{E06F40A9-D33F-409B-AC77-A395DDF26DAB}"/>
              </a:ext>
            </a:extLst>
          </p:cNvPr>
          <p:cNvSpPr txBox="1"/>
          <p:nvPr/>
        </p:nvSpPr>
        <p:spPr>
          <a:xfrm>
            <a:off x="375449" y="1690688"/>
            <a:ext cx="9416503" cy="4247317"/>
          </a:xfrm>
          <a:prstGeom prst="rect">
            <a:avLst/>
          </a:prstGeom>
          <a:noFill/>
        </p:spPr>
        <p:txBody>
          <a:bodyPr wrap="square" rtlCol="0">
            <a:spAutoFit/>
          </a:bodyPr>
          <a:lstStyle/>
          <a:p>
            <a:pPr marL="342900" indent="-342900">
              <a:buFont typeface="+mj-lt"/>
              <a:buAutoNum type="arabicPeriod" startAt="5"/>
            </a:pPr>
            <a:r>
              <a:rPr lang="en-US" dirty="0"/>
              <a:t>“Download Databases”: downloads all of the databases shown in the Selected Proteomes display table to the user selected folder. Currently, “reference_proteome_manager.py” is configured to download only *.fasta.gz and *_additional.fasta.gz files from the </a:t>
            </a:r>
            <a:r>
              <a:rPr lang="en-US" dirty="0" err="1"/>
              <a:t>UniProt</a:t>
            </a:r>
            <a:r>
              <a:rPr lang="en-US" dirty="0"/>
              <a:t> FTP download site. </a:t>
            </a:r>
          </a:p>
          <a:p>
            <a:pPr marL="800100" lvl="1" indent="-342900">
              <a:buFont typeface="+mj-lt"/>
              <a:buAutoNum type="alphaUcPeriod"/>
            </a:pPr>
            <a:r>
              <a:rPr lang="en-US" dirty="0"/>
              <a:t>The program will save all selected databases into a common “</a:t>
            </a:r>
            <a:r>
              <a:rPr lang="en-US" dirty="0" err="1"/>
              <a:t>UniProt</a:t>
            </a:r>
            <a:r>
              <a:rPr lang="en-US" dirty="0"/>
              <a:t>_(date)” folder, where “date” is the release date of the databases </a:t>
            </a:r>
            <a:r>
              <a:rPr lang="en-US" dirty="0" err="1"/>
              <a:t>ie</a:t>
            </a:r>
            <a:r>
              <a:rPr lang="en-US" dirty="0"/>
              <a:t>. 2017.07. </a:t>
            </a:r>
          </a:p>
          <a:p>
            <a:pPr marL="1314450" lvl="2" indent="-400050">
              <a:buFont typeface="+mj-lt"/>
              <a:buAutoNum type="romanLcPeriod"/>
            </a:pPr>
            <a:r>
              <a:rPr lang="en-US" dirty="0"/>
              <a:t>Each database will have its own folder named in the following convention “(date)_(proteome ID)_(Species Name)”.</a:t>
            </a:r>
          </a:p>
          <a:p>
            <a:pPr marL="800100" lvl="1" indent="-342900">
              <a:buFont typeface="+mj-lt"/>
              <a:buAutoNum type="alphaUcPeriod"/>
            </a:pPr>
            <a:r>
              <a:rPr lang="en-US" dirty="0"/>
              <a:t>The *.</a:t>
            </a:r>
            <a:r>
              <a:rPr lang="en-US" dirty="0" err="1"/>
              <a:t>gz</a:t>
            </a:r>
            <a:r>
              <a:rPr lang="en-US" dirty="0"/>
              <a:t> files are then unzipped and a *_</a:t>
            </a:r>
            <a:r>
              <a:rPr lang="en-US" dirty="0" err="1"/>
              <a:t>all.fasta</a:t>
            </a:r>
            <a:r>
              <a:rPr lang="en-US" dirty="0"/>
              <a:t> file and *_</a:t>
            </a:r>
            <a:r>
              <a:rPr lang="en-US" dirty="0" err="1"/>
              <a:t>canonical.fasta</a:t>
            </a:r>
            <a:r>
              <a:rPr lang="en-US" dirty="0"/>
              <a:t> file are placed in the common </a:t>
            </a:r>
            <a:r>
              <a:rPr lang="en-US" dirty="0" err="1"/>
              <a:t>UniProt</a:t>
            </a:r>
            <a:r>
              <a:rPr lang="en-US" dirty="0"/>
              <a:t> folder. </a:t>
            </a:r>
          </a:p>
          <a:p>
            <a:pPr marL="1314450" lvl="2" indent="-400050">
              <a:buFont typeface="+mj-lt"/>
              <a:buAutoNum type="romanLcPeriod"/>
            </a:pPr>
            <a:r>
              <a:rPr lang="en-US" dirty="0"/>
              <a:t>The naming convention for these files is “(proteome ID)_(taxonomy ID)_(species name)_</a:t>
            </a:r>
            <a:r>
              <a:rPr lang="en-US" dirty="0" err="1"/>
              <a:t>all.fasta</a:t>
            </a:r>
            <a:r>
              <a:rPr lang="en-US" dirty="0"/>
              <a:t>” or “(proteome ID)_(taxonomy ID)_(species name)_</a:t>
            </a:r>
            <a:r>
              <a:rPr lang="en-US" dirty="0" err="1"/>
              <a:t>canonical.fasta</a:t>
            </a:r>
            <a:r>
              <a:rPr lang="en-US" dirty="0"/>
              <a:t>”.</a:t>
            </a:r>
          </a:p>
          <a:p>
            <a:pPr marL="1314450" lvl="2" indent="-400050">
              <a:buFont typeface="+mj-lt"/>
              <a:buAutoNum type="romanLcPeriod"/>
            </a:pPr>
            <a:r>
              <a:rPr lang="en-US" dirty="0"/>
              <a:t>*_</a:t>
            </a:r>
            <a:r>
              <a:rPr lang="en-US" dirty="0" err="1"/>
              <a:t>all.fasta</a:t>
            </a:r>
            <a:r>
              <a:rPr lang="en-US" dirty="0"/>
              <a:t> file includes both canonical and isoform sequences.</a:t>
            </a:r>
          </a:p>
          <a:p>
            <a:pPr marL="400050" indent="-400050">
              <a:buFont typeface="+mj-lt"/>
              <a:buAutoNum type="arabicPeriod" startAt="5"/>
            </a:pPr>
            <a:r>
              <a:rPr lang="en-US" dirty="0"/>
              <a:t>“Quit”: will quit out of the program. If any changes have been made to the Selected Proteomes display table, the user will be prompted to save the current databases to a new defaults file.</a:t>
            </a:r>
          </a:p>
        </p:txBody>
      </p:sp>
      <p:pic>
        <p:nvPicPr>
          <p:cNvPr id="8" name="Content Placeholder 7">
            <a:extLst>
              <a:ext uri="{FF2B5EF4-FFF2-40B4-BE49-F238E27FC236}">
                <a16:creationId xmlns:a16="http://schemas.microsoft.com/office/drawing/2014/main" id="{526C8212-693E-4E3E-AFA7-CAD8E1598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6479" y="1690688"/>
            <a:ext cx="2189002" cy="2861339"/>
          </a:xfrm>
        </p:spPr>
      </p:pic>
    </p:spTree>
    <p:extLst>
      <p:ext uri="{BB962C8B-B14F-4D97-AF65-F5344CB8AC3E}">
        <p14:creationId xmlns:p14="http://schemas.microsoft.com/office/powerpoint/2010/main" val="105190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A580-0275-4480-8506-FEAE56FC2296}"/>
              </a:ext>
            </a:extLst>
          </p:cNvPr>
          <p:cNvSpPr>
            <a:spLocks noGrp="1"/>
          </p:cNvSpPr>
          <p:nvPr>
            <p:ph type="title"/>
          </p:nvPr>
        </p:nvSpPr>
        <p:spPr/>
        <p:txBody>
          <a:bodyPr/>
          <a:lstStyle/>
          <a:p>
            <a:pPr algn="ctr"/>
            <a:r>
              <a:rPr lang="en-US" dirty="0"/>
              <a:t>Status Bar Updates</a:t>
            </a:r>
          </a:p>
        </p:txBody>
      </p:sp>
      <p:pic>
        <p:nvPicPr>
          <p:cNvPr id="7" name="Content Placeholder 6">
            <a:extLst>
              <a:ext uri="{FF2B5EF4-FFF2-40B4-BE49-F238E27FC236}">
                <a16:creationId xmlns:a16="http://schemas.microsoft.com/office/drawing/2014/main" id="{229C5CEC-BDD6-4C88-AED9-4F31E0845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6" y="1423514"/>
            <a:ext cx="11847334" cy="3675326"/>
          </a:xfrm>
        </p:spPr>
      </p:pic>
      <p:sp>
        <p:nvSpPr>
          <p:cNvPr id="8" name="TextBox 7">
            <a:extLst>
              <a:ext uri="{FF2B5EF4-FFF2-40B4-BE49-F238E27FC236}">
                <a16:creationId xmlns:a16="http://schemas.microsoft.com/office/drawing/2014/main" id="{3F32F08F-6B0E-46F7-A5BC-143020E90F93}"/>
              </a:ext>
            </a:extLst>
          </p:cNvPr>
          <p:cNvSpPr txBox="1"/>
          <p:nvPr/>
        </p:nvSpPr>
        <p:spPr>
          <a:xfrm>
            <a:off x="521793" y="5964794"/>
            <a:ext cx="11275581" cy="369332"/>
          </a:xfrm>
          <a:prstGeom prst="rect">
            <a:avLst/>
          </a:prstGeom>
          <a:noFill/>
        </p:spPr>
        <p:txBody>
          <a:bodyPr wrap="square" rtlCol="0">
            <a:spAutoFit/>
          </a:bodyPr>
          <a:lstStyle/>
          <a:p>
            <a:r>
              <a:rPr lang="en-US" dirty="0"/>
              <a:t>These are some common messages that the status bar will provide as the user interacts with the program.</a:t>
            </a:r>
          </a:p>
        </p:txBody>
      </p:sp>
    </p:spTree>
    <p:extLst>
      <p:ext uri="{BB962C8B-B14F-4D97-AF65-F5344CB8AC3E}">
        <p14:creationId xmlns:p14="http://schemas.microsoft.com/office/powerpoint/2010/main" val="2818952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922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User Guide “reference_proteome_manager.py”</vt:lpstr>
      <vt:lpstr>Overview</vt:lpstr>
      <vt:lpstr>Filters Description</vt:lpstr>
      <vt:lpstr>Filters Example</vt:lpstr>
      <vt:lpstr>Display Tables Description</vt:lpstr>
      <vt:lpstr>Menu Buttons</vt:lpstr>
      <vt:lpstr>Menu Buttons cont’d</vt:lpstr>
      <vt:lpstr>Status Bar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“reference_proteome_manager.py”</dc:title>
  <dc:creator>Delan Sean Huang</dc:creator>
  <cp:lastModifiedBy>Delan Huang</cp:lastModifiedBy>
  <cp:revision>17</cp:revision>
  <dcterms:created xsi:type="dcterms:W3CDTF">2017-07-26T16:40:00Z</dcterms:created>
  <dcterms:modified xsi:type="dcterms:W3CDTF">2017-08-02T22:27:44Z</dcterms:modified>
</cp:coreProperties>
</file>