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60"/>
  </p:normalViewPr>
  <p:slideViewPr>
    <p:cSldViewPr snapToGrid="0">
      <p:cViewPr>
        <p:scale>
          <a:sx n="79" d="100"/>
          <a:sy n="79" d="100"/>
        </p:scale>
        <p:origin x="57" y="4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F6D59-659B-40D8-9B5D-F5EA69350F2E}"/>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B744A-4AD6-4603-8D91-95814ADD1C8A}"/>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5980F-FE1D-4FD7-BFA9-AC910F6E9AB4}"/>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0B840-B826-4A5A-A600-3F68F1C3CCC5}"/>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03368-05EC-4347-91AB-E1848E86CDDA}"/>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8D7DF-D37F-4943-A3DC-C39014B86553}"/>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6" name="Footer Placeholder 5">
            <a:extLst>
              <a:ext uri="{FF2B5EF4-FFF2-40B4-BE49-F238E27FC236}">
                <a16:creationId xmlns:a16="http://schemas.microsoft.com/office/drawing/2014/main"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07FFB-384F-4120-9F74-2493FFF5045B}"/>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8" name="Footer Placeholder 7">
            <a:extLst>
              <a:ext uri="{FF2B5EF4-FFF2-40B4-BE49-F238E27FC236}">
                <a16:creationId xmlns:a16="http://schemas.microsoft.com/office/drawing/2014/main"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7815A1-906B-4F66-A9B3-F1BF9C4A8CE8}"/>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4" name="Footer Placeholder 3">
            <a:extLst>
              <a:ext uri="{FF2B5EF4-FFF2-40B4-BE49-F238E27FC236}">
                <a16:creationId xmlns:a16="http://schemas.microsoft.com/office/drawing/2014/main"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B6B29-4D1C-4667-807D-F14B8EBEC8C3}"/>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3" name="Footer Placeholder 2">
            <a:extLst>
              <a:ext uri="{FF2B5EF4-FFF2-40B4-BE49-F238E27FC236}">
                <a16:creationId xmlns:a16="http://schemas.microsoft.com/office/drawing/2014/main"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AB8A04-D83C-43CF-B315-49E502ACEBA9}"/>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6" name="Footer Placeholder 5">
            <a:extLst>
              <a:ext uri="{FF2B5EF4-FFF2-40B4-BE49-F238E27FC236}">
                <a16:creationId xmlns:a16="http://schemas.microsoft.com/office/drawing/2014/main"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64AC2-B11C-46DC-89EE-E7D09C75D434}"/>
              </a:ext>
            </a:extLst>
          </p:cNvPr>
          <p:cNvSpPr>
            <a:spLocks noGrp="1"/>
          </p:cNvSpPr>
          <p:nvPr>
            <p:ph type="dt" sz="half" idx="10"/>
          </p:nvPr>
        </p:nvSpPr>
        <p:spPr/>
        <p:txBody>
          <a:bodyPr/>
          <a:lstStyle/>
          <a:p>
            <a:fld id="{451BDFE6-D27D-4DA7-953E-74377D1BCDB7}" type="datetimeFigureOut">
              <a:rPr lang="en-US" smtClean="0"/>
              <a:t>7/26/2017</a:t>
            </a:fld>
            <a:endParaRPr lang="en-US"/>
          </a:p>
        </p:txBody>
      </p:sp>
      <p:sp>
        <p:nvSpPr>
          <p:cNvPr id="6" name="Footer Placeholder 5">
            <a:extLst>
              <a:ext uri="{FF2B5EF4-FFF2-40B4-BE49-F238E27FC236}">
                <a16:creationId xmlns:a16="http://schemas.microsoft.com/office/drawing/2014/main"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7/26/2017</a:t>
            </a:fld>
            <a:endParaRPr lang="en-US"/>
          </a:p>
        </p:txBody>
      </p:sp>
      <p:sp>
        <p:nvSpPr>
          <p:cNvPr id="5" name="Footer Placeholder 4">
            <a:extLst>
              <a:ext uri="{FF2B5EF4-FFF2-40B4-BE49-F238E27FC236}">
                <a16:creationId xmlns:a16="http://schemas.microsoft.com/office/drawing/2014/main"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250A-248E-4363-BE86-040330730565}"/>
              </a:ext>
            </a:extLst>
          </p:cNvPr>
          <p:cNvSpPr>
            <a:spLocks noGrp="1"/>
          </p:cNvSpPr>
          <p:nvPr>
            <p:ph type="ctrTitle"/>
          </p:nvPr>
        </p:nvSpPr>
        <p:spPr>
          <a:xfrm>
            <a:off x="1524000" y="171629"/>
            <a:ext cx="9144000" cy="1608726"/>
          </a:xfrm>
        </p:spPr>
        <p:txBody>
          <a:bodyPr>
            <a:normAutofit/>
          </a:bodyPr>
          <a:lstStyle/>
          <a:p>
            <a:r>
              <a:rPr lang="en-US" dirty="0"/>
              <a:t>User Guide</a:t>
            </a:r>
            <a:br>
              <a:rPr lang="en-US" dirty="0"/>
            </a:br>
            <a:r>
              <a:rPr lang="en-US" sz="4800" dirty="0"/>
              <a:t>“reference_proteome_manager.py”</a:t>
            </a:r>
          </a:p>
        </p:txBody>
      </p:sp>
      <p:pic>
        <p:nvPicPr>
          <p:cNvPr id="4" name="Picture 3">
            <a:extLst>
              <a:ext uri="{FF2B5EF4-FFF2-40B4-BE49-F238E27FC236}">
                <a16:creationId xmlns:a16="http://schemas.microsoft.com/office/drawing/2014/main" id="{81E42478-3E74-40BC-B0FB-DC17CCF0D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844" y="1828800"/>
            <a:ext cx="9136156" cy="4965616"/>
          </a:xfrm>
          <a:prstGeom prst="rect">
            <a:avLst/>
          </a:prstGeom>
        </p:spPr>
      </p:pic>
    </p:spTree>
    <p:extLst>
      <p:ext uri="{BB962C8B-B14F-4D97-AF65-F5344CB8AC3E}">
        <p14:creationId xmlns:p14="http://schemas.microsoft.com/office/powerpoint/2010/main" val="14732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C90F-4481-4C0C-8303-AF5538EDB207}"/>
              </a:ext>
            </a:extLst>
          </p:cNvPr>
          <p:cNvSpPr>
            <a:spLocks noGrp="1"/>
          </p:cNvSpPr>
          <p:nvPr>
            <p:ph type="title"/>
          </p:nvPr>
        </p:nvSpPr>
        <p:spPr/>
        <p:txBody>
          <a:bodyPr/>
          <a:lstStyle/>
          <a:p>
            <a:pPr algn="ctr"/>
            <a:r>
              <a:rPr lang="en-US" dirty="0"/>
              <a:t>Overview</a:t>
            </a:r>
          </a:p>
        </p:txBody>
      </p:sp>
      <p:pic>
        <p:nvPicPr>
          <p:cNvPr id="5" name="Content Placeholder 4">
            <a:extLst>
              <a:ext uri="{FF2B5EF4-FFF2-40B4-BE49-F238E27FC236}">
                <a16:creationId xmlns:a16="http://schemas.microsoft.com/office/drawing/2014/main" id="{D54CDC3C-FD8B-4830-B02A-94224F06C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4066" y="1633716"/>
            <a:ext cx="6670381" cy="3622570"/>
          </a:xfrm>
        </p:spPr>
      </p:pic>
      <p:sp>
        <p:nvSpPr>
          <p:cNvPr id="7" name="TextBox 6">
            <a:extLst>
              <a:ext uri="{FF2B5EF4-FFF2-40B4-BE49-F238E27FC236}">
                <a16:creationId xmlns:a16="http://schemas.microsoft.com/office/drawing/2014/main" id="{AFAA1ECF-262C-492F-B424-70461622F911}"/>
              </a:ext>
            </a:extLst>
          </p:cNvPr>
          <p:cNvSpPr txBox="1"/>
          <p:nvPr/>
        </p:nvSpPr>
        <p:spPr>
          <a:xfrm>
            <a:off x="97553" y="1297072"/>
            <a:ext cx="5425844" cy="5355312"/>
          </a:xfrm>
          <a:prstGeom prst="rect">
            <a:avLst/>
          </a:prstGeom>
          <a:noFill/>
        </p:spPr>
        <p:txBody>
          <a:bodyPr wrap="square" rtlCol="0">
            <a:spAutoFit/>
          </a:bodyPr>
          <a:lstStyle/>
          <a:p>
            <a:r>
              <a:rPr lang="en-US" dirty="0"/>
              <a:t>The general program flow is as follows:</a:t>
            </a:r>
          </a:p>
          <a:p>
            <a:pPr marL="342900" indent="-342900">
              <a:buAutoNum type="alphaUcPeriod"/>
            </a:pPr>
            <a:r>
              <a:rPr lang="en-US" dirty="0"/>
              <a:t>Select kingdom filters and type in any partial word/phrase and taxonomy number into respective search bars and press the “Show Filtered List” button to display all relevant databases into the left display table. </a:t>
            </a:r>
          </a:p>
          <a:p>
            <a:pPr marL="342900" indent="-342900">
              <a:buAutoNum type="alphaUcPeriod"/>
            </a:pPr>
            <a:r>
              <a:rPr lang="en-US" dirty="0"/>
              <a:t>Here you can then select databases and using the “Add Proteome(s)” button add databases to the right display table. This table represents all databases that are to be downloaded.</a:t>
            </a:r>
          </a:p>
          <a:p>
            <a:pPr marL="342900" indent="-342900">
              <a:buAutoNum type="alphaUcPeriod"/>
            </a:pPr>
            <a:r>
              <a:rPr lang="en-US" dirty="0"/>
              <a:t>Notable buttons here include the “Save Defaults” and “Import Defaults” buttons. These buttons allow the user to save current selections in the right display table to a defaults file, or import databases from a previously saved defaults file.</a:t>
            </a:r>
          </a:p>
          <a:p>
            <a:pPr marL="342900" indent="-342900">
              <a:buAutoNum type="alphaUcPeriod"/>
            </a:pPr>
            <a:r>
              <a:rPr lang="en-US" dirty="0"/>
              <a:t>This display table shows all selected databases that the user wants to download.</a:t>
            </a:r>
          </a:p>
          <a:p>
            <a:pPr marL="342900" indent="-342900">
              <a:buAutoNum type="alphaUcPeriod"/>
            </a:pPr>
            <a:r>
              <a:rPr lang="en-US" dirty="0"/>
              <a:t>Press “Download Databases” to download all </a:t>
            </a:r>
            <a:r>
              <a:rPr lang="en-US" dirty="0" err="1"/>
              <a:t>fasta</a:t>
            </a:r>
            <a:r>
              <a:rPr lang="en-US" dirty="0"/>
              <a:t> files.</a:t>
            </a:r>
          </a:p>
        </p:txBody>
      </p:sp>
      <p:sp>
        <p:nvSpPr>
          <p:cNvPr id="8" name="TextBox 7">
            <a:extLst>
              <a:ext uri="{FF2B5EF4-FFF2-40B4-BE49-F238E27FC236}">
                <a16:creationId xmlns:a16="http://schemas.microsoft.com/office/drawing/2014/main"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This status bar will display any changes made to either display box including adding/dropping proteomes, </a:t>
            </a:r>
            <a:r>
              <a:rPr lang="en-US" dirty="0" err="1"/>
              <a:t>refiltering</a:t>
            </a:r>
            <a:r>
              <a:rPr lang="en-US" dirty="0"/>
              <a:t> the database list, and downloading files.</a:t>
            </a:r>
          </a:p>
        </p:txBody>
      </p:sp>
    </p:spTree>
    <p:extLst>
      <p:ext uri="{BB962C8B-B14F-4D97-AF65-F5344CB8AC3E}">
        <p14:creationId xmlns:p14="http://schemas.microsoft.com/office/powerpoint/2010/main" val="23378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A41A-294E-456E-AF8A-EF505C3ED328}"/>
              </a:ext>
            </a:extLst>
          </p:cNvPr>
          <p:cNvSpPr>
            <a:spLocks noGrp="1"/>
          </p:cNvSpPr>
          <p:nvPr>
            <p:ph type="title"/>
          </p:nvPr>
        </p:nvSpPr>
        <p:spPr/>
        <p:txBody>
          <a:bodyPr/>
          <a:lstStyle/>
          <a:p>
            <a:pPr algn="ctr"/>
            <a:r>
              <a:rPr lang="en-US" dirty="0"/>
              <a:t>Filters Description</a:t>
            </a:r>
          </a:p>
        </p:txBody>
      </p:sp>
      <p:pic>
        <p:nvPicPr>
          <p:cNvPr id="5" name="Content Placeholder 4">
            <a:extLst>
              <a:ext uri="{FF2B5EF4-FFF2-40B4-BE49-F238E27FC236}">
                <a16:creationId xmlns:a16="http://schemas.microsoft.com/office/drawing/2014/main" id="{350B76EF-8A9F-497B-8100-EE399B3C0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7353" y="1685021"/>
            <a:ext cx="5229034" cy="2814701"/>
          </a:xfrm>
        </p:spPr>
      </p:pic>
      <p:sp>
        <p:nvSpPr>
          <p:cNvPr id="6" name="TextBox 5">
            <a:extLst>
              <a:ext uri="{FF2B5EF4-FFF2-40B4-BE49-F238E27FC236}">
                <a16:creationId xmlns:a16="http://schemas.microsoft.com/office/drawing/2014/main" id="{96719524-CA70-45DC-A8CA-6B093B27E318}"/>
              </a:ext>
            </a:extLst>
          </p:cNvPr>
          <p:cNvSpPr txBox="1"/>
          <p:nvPr/>
        </p:nvSpPr>
        <p:spPr>
          <a:xfrm>
            <a:off x="175613" y="1685021"/>
            <a:ext cx="6576413" cy="4247317"/>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kingdom their species belongs to.</a:t>
            </a:r>
          </a:p>
          <a:p>
            <a:pPr marL="342900" indent="-342900">
              <a:buAutoNum type="arabicPeriod"/>
            </a:pPr>
            <a:r>
              <a:rPr lang="en-US" dirty="0"/>
              <a:t>The “Species Name” search bar allows the user to type in either a partial word/phrase or complete word/phrase that match the name of the desired species.</a:t>
            </a:r>
          </a:p>
          <a:p>
            <a:pPr marL="342900" indent="-342900">
              <a:buAutoNum type="arabicPeriod"/>
            </a:pPr>
            <a:r>
              <a:rPr lang="en-US" dirty="0"/>
              <a:t>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It is completely valid to have empty search bars including kingdoms.</a:t>
            </a:r>
          </a:p>
          <a:p>
            <a:pPr marL="342900" indent="-342900">
              <a:buAutoNum type="arabicPeriod"/>
            </a:pPr>
            <a:endParaRPr lang="en-US" dirty="0"/>
          </a:p>
        </p:txBody>
      </p:sp>
    </p:spTree>
    <p:extLst>
      <p:ext uri="{BB962C8B-B14F-4D97-AF65-F5344CB8AC3E}">
        <p14:creationId xmlns:p14="http://schemas.microsoft.com/office/powerpoint/2010/main" val="371332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0-B4FC-4F18-9E24-4341BBF191C1}"/>
              </a:ext>
            </a:extLst>
          </p:cNvPr>
          <p:cNvSpPr>
            <a:spLocks noGrp="1"/>
          </p:cNvSpPr>
          <p:nvPr>
            <p:ph type="title"/>
          </p:nvPr>
        </p:nvSpPr>
        <p:spPr/>
        <p:txBody>
          <a:bodyPr/>
          <a:lstStyle/>
          <a:p>
            <a:pPr algn="ctr"/>
            <a:r>
              <a:rPr lang="en-US" dirty="0"/>
              <a:t>Filters Example</a:t>
            </a:r>
          </a:p>
        </p:txBody>
      </p:sp>
      <p:pic>
        <p:nvPicPr>
          <p:cNvPr id="5" name="Content Placeholder 4">
            <a:extLst>
              <a:ext uri="{FF2B5EF4-FFF2-40B4-BE49-F238E27FC236}">
                <a16:creationId xmlns:a16="http://schemas.microsoft.com/office/drawing/2014/main" id="{BFA60F3F-9A32-4867-9FD7-1E7E10399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315" y="2337019"/>
            <a:ext cx="8114286" cy="4396841"/>
          </a:xfrm>
        </p:spPr>
      </p:pic>
      <p:sp>
        <p:nvSpPr>
          <p:cNvPr id="6" name="TextBox 5">
            <a:extLst>
              <a:ext uri="{FF2B5EF4-FFF2-40B4-BE49-F238E27FC236}">
                <a16:creationId xmlns:a16="http://schemas.microsoft.com/office/drawing/2014/main" id="{F4D27808-9904-45BC-8BC8-C0D19D9AD3D4}"/>
              </a:ext>
            </a:extLst>
          </p:cNvPr>
          <p:cNvSpPr txBox="1"/>
          <p:nvPr/>
        </p:nvSpPr>
        <p:spPr>
          <a:xfrm>
            <a:off x="291679" y="1690688"/>
            <a:ext cx="11608642" cy="646331"/>
          </a:xfrm>
          <a:prstGeom prst="rect">
            <a:avLst/>
          </a:prstGeom>
          <a:noFill/>
        </p:spPr>
        <p:txBody>
          <a:bodyPr wrap="square" rtlCol="0">
            <a:spAutoFit/>
          </a:bodyPr>
          <a:lstStyle/>
          <a:p>
            <a:r>
              <a:rPr lang="en-US" dirty="0"/>
              <a:t>Here I have left all kingdoms selected, but searched using the entries “bovine” and “9913” which outputted only one species, the Bos </a:t>
            </a:r>
            <a:r>
              <a:rPr lang="en-US" dirty="0" err="1"/>
              <a:t>taurus</a:t>
            </a:r>
            <a:r>
              <a:rPr lang="en-US" dirty="0"/>
              <a:t> database. </a:t>
            </a:r>
          </a:p>
        </p:txBody>
      </p:sp>
    </p:spTree>
    <p:extLst>
      <p:ext uri="{BB962C8B-B14F-4D97-AF65-F5344CB8AC3E}">
        <p14:creationId xmlns:p14="http://schemas.microsoft.com/office/powerpoint/2010/main" val="130527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E21-29F4-4890-B89B-0EC185D9F24C}"/>
              </a:ext>
            </a:extLst>
          </p:cNvPr>
          <p:cNvSpPr>
            <a:spLocks noGrp="1"/>
          </p:cNvSpPr>
          <p:nvPr>
            <p:ph type="title"/>
          </p:nvPr>
        </p:nvSpPr>
        <p:spPr/>
        <p:txBody>
          <a:bodyPr/>
          <a:lstStyle/>
          <a:p>
            <a:pPr algn="ctr"/>
            <a:r>
              <a:rPr lang="en-US" dirty="0"/>
              <a:t>Display Tables Description</a:t>
            </a:r>
          </a:p>
        </p:txBody>
      </p:sp>
      <p:pic>
        <p:nvPicPr>
          <p:cNvPr id="7" name="Content Placeholder 6">
            <a:extLst>
              <a:ext uri="{FF2B5EF4-FFF2-40B4-BE49-F238E27FC236}">
                <a16:creationId xmlns:a16="http://schemas.microsoft.com/office/drawing/2014/main"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a16="http://schemas.microsoft.com/office/drawing/2014/main"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Entries”: outputs the number of canonical sequences in the database</a:t>
            </a:r>
          </a:p>
          <a:p>
            <a:pPr marL="342900" indent="-342900">
              <a:buAutoNum type="arabicPeriod"/>
            </a:pPr>
            <a:r>
              <a:rPr lang="en-US" dirty="0"/>
              <a:t>“Additional Entries”: 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D2A-5F81-4445-9349-B8531B764232}"/>
              </a:ext>
            </a:extLst>
          </p:cNvPr>
          <p:cNvSpPr>
            <a:spLocks noGrp="1"/>
          </p:cNvSpPr>
          <p:nvPr>
            <p:ph type="title"/>
          </p:nvPr>
        </p:nvSpPr>
        <p:spPr/>
        <p:txBody>
          <a:bodyPr/>
          <a:lstStyle/>
          <a:p>
            <a:pPr algn="ctr"/>
            <a:r>
              <a:rPr lang="en-US" dirty="0"/>
              <a:t>Menu Buttons</a:t>
            </a:r>
          </a:p>
        </p:txBody>
      </p:sp>
      <p:pic>
        <p:nvPicPr>
          <p:cNvPr id="5" name="Content Placeholder 4">
            <a:extLst>
              <a:ext uri="{FF2B5EF4-FFF2-40B4-BE49-F238E27FC236}">
                <a16:creationId xmlns:a16="http://schemas.microsoft.com/office/drawing/2014/main" id="{C81116F4-9BF4-4DF0-85F1-3005FCAED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272" y="1690688"/>
            <a:ext cx="3489252" cy="2796533"/>
          </a:xfrm>
        </p:spPr>
      </p:pic>
      <p:sp>
        <p:nvSpPr>
          <p:cNvPr id="6" name="TextBox 5">
            <a:extLst>
              <a:ext uri="{FF2B5EF4-FFF2-40B4-BE49-F238E27FC236}">
                <a16:creationId xmlns:a16="http://schemas.microsoft.com/office/drawing/2014/main"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Defaults”: saves all databases in the right display table (Selected Proteomes) to a defaults file in the directory the user selects.</a:t>
            </a:r>
          </a:p>
          <a:p>
            <a:pPr marL="342900" indent="-342900">
              <a:buAutoNum type="arabicPeriod"/>
            </a:pPr>
            <a:r>
              <a:rPr lang="en-US" dirty="0"/>
              <a:t>“Import Defaults”: imports the databases stored in a defaults file to the right display table (Selected Proteomes)</a:t>
            </a:r>
          </a:p>
        </p:txBody>
      </p:sp>
    </p:spTree>
    <p:extLst>
      <p:ext uri="{BB962C8B-B14F-4D97-AF65-F5344CB8AC3E}">
        <p14:creationId xmlns:p14="http://schemas.microsoft.com/office/powerpoint/2010/main" val="264988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B0A4-DC24-4AB7-8883-0C3300AE67A9}"/>
              </a:ext>
            </a:extLst>
          </p:cNvPr>
          <p:cNvSpPr>
            <a:spLocks noGrp="1"/>
          </p:cNvSpPr>
          <p:nvPr>
            <p:ph type="title"/>
          </p:nvPr>
        </p:nvSpPr>
        <p:spPr/>
        <p:txBody>
          <a:bodyPr/>
          <a:lstStyle/>
          <a:p>
            <a:pPr algn="ctr"/>
            <a:r>
              <a:rPr lang="en-US" dirty="0"/>
              <a:t>Menu Buttons cont’d</a:t>
            </a:r>
          </a:p>
        </p:txBody>
      </p:sp>
      <p:pic>
        <p:nvPicPr>
          <p:cNvPr id="5" name="Content Placeholder 4">
            <a:extLst>
              <a:ext uri="{FF2B5EF4-FFF2-40B4-BE49-F238E27FC236}">
                <a16:creationId xmlns:a16="http://schemas.microsoft.com/office/drawing/2014/main" id="{EB91A4C7-8A8C-47E8-BC6A-9F5B1F947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7254" y="1690688"/>
            <a:ext cx="3837114" cy="1699988"/>
          </a:xfrm>
        </p:spPr>
      </p:pic>
      <p:sp>
        <p:nvSpPr>
          <p:cNvPr id="6" name="TextBox 5">
            <a:extLst>
              <a:ext uri="{FF2B5EF4-FFF2-40B4-BE49-F238E27FC236}">
                <a16:creationId xmlns:a16="http://schemas.microsoft.com/office/drawing/2014/main" id="{E06F40A9-D33F-409B-AC77-A395DDF26DAB}"/>
              </a:ext>
            </a:extLst>
          </p:cNvPr>
          <p:cNvSpPr txBox="1"/>
          <p:nvPr/>
        </p:nvSpPr>
        <p:spPr>
          <a:xfrm>
            <a:off x="375449" y="1690688"/>
            <a:ext cx="7801805" cy="5078313"/>
          </a:xfrm>
          <a:prstGeom prst="rect">
            <a:avLst/>
          </a:prstGeom>
          <a:noFill/>
        </p:spPr>
        <p:txBody>
          <a:bodyPr wrap="square" rtlCol="0">
            <a:spAutoFit/>
          </a:bodyPr>
          <a:lstStyle/>
          <a:p>
            <a:pPr marL="342900" indent="-342900">
              <a:buAutoNum type="arabicPeriod"/>
            </a:pPr>
            <a:r>
              <a:rPr lang="en-US" dirty="0"/>
              <a:t>“Download Databases”: downloads all of the databases shown in the Selected Proteomes display table to the user selected folder. Currently, “reference_proteome_manager.py” is configured to download only *.fasta.gz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folder, where “date” is the release date of the databases </a:t>
            </a:r>
            <a:r>
              <a:rPr lang="en-US" dirty="0" err="1"/>
              <a:t>ie</a:t>
            </a:r>
            <a:r>
              <a:rPr lang="en-US" dirty="0"/>
              <a:t>. 2017.07. </a:t>
            </a:r>
          </a:p>
          <a:p>
            <a:pPr marL="1314450" lvl="2" indent="-400050">
              <a:buFont typeface="+mj-lt"/>
              <a:buAutoNum type="romanLcPeriod"/>
            </a:pPr>
            <a:r>
              <a:rPr lang="en-US" dirty="0"/>
              <a:t>Each database will 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and a *_</a:t>
            </a:r>
            <a:r>
              <a:rPr lang="en-US" dirty="0" err="1"/>
              <a:t>all.fasta</a:t>
            </a:r>
            <a:r>
              <a:rPr lang="en-US" dirty="0"/>
              <a:t> file and *_</a:t>
            </a:r>
            <a:r>
              <a:rPr lang="en-US" dirty="0" err="1"/>
              <a:t>canonical.fasta</a:t>
            </a:r>
            <a:r>
              <a:rPr lang="en-US" dirty="0"/>
              <a:t> file are placed in the common </a:t>
            </a:r>
            <a:r>
              <a:rPr lang="en-US" dirty="0" err="1"/>
              <a:t>UniProt</a:t>
            </a:r>
            <a:r>
              <a:rPr lang="en-US" dirty="0"/>
              <a:t> folder. </a:t>
            </a:r>
          </a:p>
          <a:p>
            <a:pPr marL="1314450" lvl="2" indent="-400050">
              <a:buFont typeface="+mj-lt"/>
              <a:buAutoNum type="romanLcPeriod"/>
            </a:pPr>
            <a:r>
              <a:rPr lang="en-US" dirty="0"/>
              <a:t>The naming convention for these files is “(proteome ID)_(taxonomy ID)_(species name)_</a:t>
            </a:r>
            <a:r>
              <a:rPr lang="en-US" dirty="0" err="1"/>
              <a:t>all.fasta</a:t>
            </a:r>
            <a:r>
              <a:rPr lang="en-US" dirty="0"/>
              <a:t>” or “(proteome 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a:t>
            </a:r>
          </a:p>
          <a:p>
            <a:pPr marL="400050" indent="-400050">
              <a:buFont typeface="+mj-lt"/>
              <a:buAutoNum type="arabicPeriod"/>
            </a:pPr>
            <a:r>
              <a:rPr lang="en-US" dirty="0"/>
              <a:t>“Quit”: will quit out of the program. If any changes have been made to the Selected Proteomes display table, the user will be prompted to save the current databases to a new defaults file.</a:t>
            </a:r>
          </a:p>
        </p:txBody>
      </p:sp>
    </p:spTree>
    <p:extLst>
      <p:ext uri="{BB962C8B-B14F-4D97-AF65-F5344CB8AC3E}">
        <p14:creationId xmlns:p14="http://schemas.microsoft.com/office/powerpoint/2010/main" val="105190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A580-0275-4480-8506-FEAE56FC2296}"/>
              </a:ext>
            </a:extLst>
          </p:cNvPr>
          <p:cNvSpPr>
            <a:spLocks noGrp="1"/>
          </p:cNvSpPr>
          <p:nvPr>
            <p:ph type="title"/>
          </p:nvPr>
        </p:nvSpPr>
        <p:spPr/>
        <p:txBody>
          <a:bodyPr/>
          <a:lstStyle/>
          <a:p>
            <a:pPr algn="ctr"/>
            <a:r>
              <a:rPr lang="en-US" dirty="0"/>
              <a:t>Status Bar Updates</a:t>
            </a:r>
          </a:p>
        </p:txBody>
      </p:sp>
      <p:pic>
        <p:nvPicPr>
          <p:cNvPr id="7" name="Content Placeholder 6">
            <a:extLst>
              <a:ext uri="{FF2B5EF4-FFF2-40B4-BE49-F238E27FC236}">
                <a16:creationId xmlns:a16="http://schemas.microsoft.com/office/drawing/2014/main"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a16="http://schemas.microsoft.com/office/drawing/2014/main"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809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User Guide “reference_proteome_manager.py”</vt:lpstr>
      <vt:lpstr>Overview</vt:lpstr>
      <vt:lpstr>Filters Description</vt:lpstr>
      <vt:lpstr>Filters Example</vt:lpstr>
      <vt:lpstr>Display Tables Description</vt:lpstr>
      <vt:lpstr>Menu Buttons</vt:lpstr>
      <vt:lpstr>Menu Buttons cont’d</vt:lpstr>
      <vt:lpstr>Status Bar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Delan Sean Huang</cp:lastModifiedBy>
  <cp:revision>14</cp:revision>
  <dcterms:created xsi:type="dcterms:W3CDTF">2017-07-26T16:40:00Z</dcterms:created>
  <dcterms:modified xsi:type="dcterms:W3CDTF">2017-07-26T20:46:07Z</dcterms:modified>
</cp:coreProperties>
</file>