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3602880" y="1604520"/>
            <a:ext cx="4984920" cy="3977280"/>
          </a:xfrm>
          <a:prstGeom prst="rect">
            <a:avLst/>
          </a:prstGeom>
          <a:ln>
            <a:noFill/>
          </a:ln>
        </p:spPr>
      </p:pic>
      <p:pic>
        <p:nvPicPr>
          <p:cNvPr id="35"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3602880" y="1604520"/>
            <a:ext cx="4984920" cy="3977280"/>
          </a:xfrm>
          <a:prstGeom prst="rect">
            <a:avLst/>
          </a:prstGeom>
          <a:ln>
            <a:noFill/>
          </a:ln>
        </p:spPr>
      </p:pic>
      <p:pic>
        <p:nvPicPr>
          <p:cNvPr id="71" name="" descr=""/>
          <p:cNvPicPr/>
          <p:nvPr/>
        </p:nvPicPr>
        <p:blipFill>
          <a:blip r:embed="rId3"/>
          <a:stretch/>
        </p:blipFill>
        <p:spPr>
          <a:xfrm>
            <a:off x="360288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s://github.com/Delan-Huang/Reference_Proteome_Manager" TargetMode="External"/><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www.uniprot.org/help/reference_proteome" TargetMode="External"/><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hyperlink" Target="http://www.uniprot.org/proteomes/" TargetMode="External"/><Relationship Id="rId2" Type="http://schemas.openxmlformats.org/officeDocument/2006/relationships/hyperlink" Target="http://www.uniprot.org/proteomes/" TargetMode="External"/><Relationship Id="rId3" Type="http://schemas.openxmlformats.org/officeDocument/2006/relationships/hyperlink" Target="ftp://ftp.uniprot.org/pub/databases/uniprot/current_release/knowledgebase/reference_proteomes/" TargetMode="External"/><Relationship Id="rId4" Type="http://schemas.openxmlformats.org/officeDocument/2006/relationships/hyperlink" Target="ftp://ftp.uniprot.org/pub/databases/uniprot/current_release/knowledgebase/reference_proteomes/" TargetMode="External"/><Relationship Id="rId5"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s://www.python.org/downloads/" TargetMode="External"/><Relationship Id="rId2" Type="http://schemas.openxmlformats.org/officeDocument/2006/relationships/hyperlink" Target="https://www.python.org/downloads/" TargetMode="External"/><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201600" y="171720"/>
            <a:ext cx="11671200" cy="1447920"/>
          </a:xfrm>
          <a:prstGeom prst="rect">
            <a:avLst/>
          </a:prstGeom>
          <a:noFill/>
          <a:ln>
            <a:noFill/>
          </a:ln>
        </p:spPr>
        <p:style>
          <a:lnRef idx="0"/>
          <a:fillRef idx="0"/>
          <a:effectRef idx="0"/>
          <a:fontRef idx="minor"/>
        </p:style>
        <p:txBody>
          <a:bodyPr lIns="90000" rIns="90000" tIns="45000" bIns="45000" anchor="b">
            <a:normAutofit/>
          </a:bodyPr>
          <a:p>
            <a:pPr algn="ctr">
              <a:lnSpc>
                <a:spcPct val="100000"/>
              </a:lnSpc>
            </a:pPr>
            <a:r>
              <a:rPr b="0" lang="en-US" sz="5400" spc="-1" strike="noStrike">
                <a:solidFill>
                  <a:srgbClr val="000000"/>
                </a:solidFill>
                <a:uFill>
                  <a:solidFill>
                    <a:srgbClr val="ffffff"/>
                  </a:solidFill>
                </a:uFill>
                <a:latin typeface="Calibri Light"/>
              </a:rPr>
              <a:t>User’s Guide: </a:t>
            </a:r>
            <a:r>
              <a:rPr b="0" lang="en-US" sz="4400" spc="-1" strike="noStrike">
                <a:solidFill>
                  <a:srgbClr val="000000"/>
                </a:solidFill>
                <a:uFill>
                  <a:solidFill>
                    <a:srgbClr val="ffffff"/>
                  </a:solidFill>
                </a:uFill>
                <a:latin typeface="Calibri Light"/>
              </a:rPr>
              <a:t>reference_proteome_manager.py</a:t>
            </a:r>
            <a:br/>
            <a:r>
              <a:rPr b="0" lang="en-US" sz="3600" spc="-1" strike="noStrike">
                <a:solidFill>
                  <a:srgbClr val="000000"/>
                </a:solidFill>
                <a:uFill>
                  <a:solidFill>
                    <a:srgbClr val="ffffff"/>
                  </a:solidFill>
                </a:uFill>
                <a:latin typeface="Calibri Light"/>
              </a:rPr>
              <a:t>July 2017</a:t>
            </a:r>
            <a:endParaRPr b="0" lang="en-US" sz="3600" spc="-1" strike="noStrike">
              <a:solidFill>
                <a:srgbClr val="000000"/>
              </a:solidFill>
              <a:uFill>
                <a:solidFill>
                  <a:srgbClr val="ffffff"/>
                </a:solidFill>
              </a:uFill>
              <a:latin typeface="Arial"/>
            </a:endParaRPr>
          </a:p>
        </p:txBody>
      </p:sp>
      <p:pic>
        <p:nvPicPr>
          <p:cNvPr id="73" name="Picture 3" descr=""/>
          <p:cNvPicPr/>
          <p:nvPr/>
        </p:nvPicPr>
        <p:blipFill>
          <a:blip r:embed="rId1"/>
          <a:stretch/>
        </p:blipFill>
        <p:spPr>
          <a:xfrm>
            <a:off x="1531800" y="1828800"/>
            <a:ext cx="9135360" cy="496476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Light"/>
              </a:rPr>
              <a:t>Display Tables Description</a:t>
            </a:r>
            <a:endParaRPr b="0" lang="en-US" sz="4400" spc="-1" strike="noStrike">
              <a:solidFill>
                <a:srgbClr val="000000"/>
              </a:solidFill>
              <a:uFill>
                <a:solidFill>
                  <a:srgbClr val="ffffff"/>
                </a:solidFill>
              </a:uFill>
              <a:latin typeface="Arial"/>
            </a:endParaRPr>
          </a:p>
        </p:txBody>
      </p:sp>
      <p:pic>
        <p:nvPicPr>
          <p:cNvPr id="96" name="Content Placeholder 6" descr=""/>
          <p:cNvPicPr/>
          <p:nvPr/>
        </p:nvPicPr>
        <p:blipFill>
          <a:blip r:embed="rId1"/>
          <a:stretch/>
        </p:blipFill>
        <p:spPr>
          <a:xfrm>
            <a:off x="6452280" y="1690560"/>
            <a:ext cx="5487840" cy="2572200"/>
          </a:xfrm>
          <a:prstGeom prst="rect">
            <a:avLst/>
          </a:prstGeom>
          <a:ln>
            <a:noFill/>
          </a:ln>
        </p:spPr>
      </p:pic>
      <p:sp>
        <p:nvSpPr>
          <p:cNvPr id="97" name="CustomShape 2"/>
          <p:cNvSpPr/>
          <p:nvPr/>
        </p:nvSpPr>
        <p:spPr>
          <a:xfrm>
            <a:off x="251280" y="1690560"/>
            <a:ext cx="6078960" cy="365616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000000"/>
              </a:buClr>
              <a:buFont typeface="StarSymbol"/>
              <a:buAutoNum type="arabicPeriod"/>
            </a:pPr>
            <a:r>
              <a:rPr b="0" lang="en-US" sz="1800" spc="-1" strike="noStrike">
                <a:solidFill>
                  <a:srgbClr val="000000"/>
                </a:solidFill>
                <a:uFill>
                  <a:solidFill>
                    <a:srgbClr val="ffffff"/>
                  </a:solidFill>
                </a:uFill>
                <a:latin typeface="Calibri"/>
                <a:ea typeface="DejaVu Sans"/>
              </a:rPr>
              <a:t>“</a:t>
            </a:r>
            <a:r>
              <a:rPr b="0" lang="en-US" sz="1800" spc="-1" strike="noStrike">
                <a:solidFill>
                  <a:srgbClr val="000000"/>
                </a:solidFill>
                <a:uFill>
                  <a:solidFill>
                    <a:srgbClr val="ffffff"/>
                  </a:solidFill>
                </a:uFill>
                <a:latin typeface="Calibri"/>
                <a:ea typeface="DejaVu Sans"/>
              </a:rPr>
              <a:t>Tax Id”: outputs the taxonomy number of the species.</a:t>
            </a:r>
            <a:endParaRPr b="0" lang="en-US" sz="1800" spc="-1" strike="noStrike">
              <a:solidFill>
                <a:srgbClr val="000000"/>
              </a:solidFill>
              <a:uFill>
                <a:solidFill>
                  <a:srgbClr val="ffffff"/>
                </a:solidFill>
              </a:uFill>
              <a:latin typeface="Arial"/>
            </a:endParaRPr>
          </a:p>
          <a:p>
            <a:pPr marL="343080" indent="-342360">
              <a:lnSpc>
                <a:spcPct val="100000"/>
              </a:lnSpc>
              <a:buClr>
                <a:srgbClr val="000000"/>
              </a:buClr>
              <a:buFont typeface="StarSymbol"/>
              <a:buAutoNum type="arabicPeriod"/>
            </a:pPr>
            <a:r>
              <a:rPr b="0" lang="en-US" sz="1800" spc="-1" strike="noStrike">
                <a:solidFill>
                  <a:srgbClr val="000000"/>
                </a:solidFill>
                <a:uFill>
                  <a:solidFill>
                    <a:srgbClr val="ffffff"/>
                  </a:solidFill>
                </a:uFill>
                <a:latin typeface="Calibri"/>
                <a:ea typeface="DejaVu Sans"/>
              </a:rPr>
              <a:t>“</a:t>
            </a:r>
            <a:r>
              <a:rPr b="0" lang="en-US" sz="1800" spc="-1" strike="noStrike">
                <a:solidFill>
                  <a:srgbClr val="000000"/>
                </a:solidFill>
                <a:uFill>
                  <a:solidFill>
                    <a:srgbClr val="ffffff"/>
                  </a:solidFill>
                </a:uFill>
                <a:latin typeface="Calibri"/>
                <a:ea typeface="DejaVu Sans"/>
              </a:rPr>
              <a:t>Canonical Entries”: outputs the number of canonical sequences in the database</a:t>
            </a:r>
            <a:endParaRPr b="0" lang="en-US" sz="1800" spc="-1" strike="noStrike">
              <a:solidFill>
                <a:srgbClr val="000000"/>
              </a:solidFill>
              <a:uFill>
                <a:solidFill>
                  <a:srgbClr val="ffffff"/>
                </a:solidFill>
              </a:uFill>
              <a:latin typeface="Arial"/>
            </a:endParaRPr>
          </a:p>
          <a:p>
            <a:pPr marL="343080" indent="-342360">
              <a:lnSpc>
                <a:spcPct val="100000"/>
              </a:lnSpc>
              <a:buClr>
                <a:srgbClr val="000000"/>
              </a:buClr>
              <a:buFont typeface="StarSymbol"/>
              <a:buAutoNum type="arabicPeriod"/>
            </a:pPr>
            <a:r>
              <a:rPr b="0" lang="en-US" sz="1800" spc="-1" strike="noStrike">
                <a:solidFill>
                  <a:srgbClr val="000000"/>
                </a:solidFill>
                <a:uFill>
                  <a:solidFill>
                    <a:srgbClr val="ffffff"/>
                  </a:solidFill>
                </a:uFill>
                <a:latin typeface="Calibri"/>
                <a:ea typeface="DejaVu Sans"/>
              </a:rPr>
              <a:t>“</a:t>
            </a:r>
            <a:r>
              <a:rPr b="0" lang="en-US" sz="1800" spc="-1" strike="noStrike">
                <a:solidFill>
                  <a:srgbClr val="000000"/>
                </a:solidFill>
                <a:uFill>
                  <a:solidFill>
                    <a:srgbClr val="ffffff"/>
                  </a:solidFill>
                </a:uFill>
                <a:latin typeface="Calibri"/>
                <a:ea typeface="DejaVu Sans"/>
              </a:rPr>
              <a:t>Additional Entries”: outputs the number of isoform sequences in the database</a:t>
            </a:r>
            <a:endParaRPr b="0" lang="en-US" sz="1800" spc="-1" strike="noStrike">
              <a:solidFill>
                <a:srgbClr val="000000"/>
              </a:solidFill>
              <a:uFill>
                <a:solidFill>
                  <a:srgbClr val="ffffff"/>
                </a:solidFill>
              </a:uFill>
              <a:latin typeface="Arial"/>
            </a:endParaRPr>
          </a:p>
          <a:p>
            <a:pPr marL="343080" indent="-342360">
              <a:lnSpc>
                <a:spcPct val="100000"/>
              </a:lnSpc>
              <a:buClr>
                <a:srgbClr val="000000"/>
              </a:buClr>
              <a:buFont typeface="StarSymbol"/>
              <a:buAutoNum type="arabicPeriod"/>
            </a:pPr>
            <a:r>
              <a:rPr b="0" lang="en-US" sz="1800" spc="-1" strike="noStrike">
                <a:solidFill>
                  <a:srgbClr val="000000"/>
                </a:solidFill>
                <a:uFill>
                  <a:solidFill>
                    <a:srgbClr val="ffffff"/>
                  </a:solidFill>
                </a:uFill>
                <a:latin typeface="Calibri"/>
                <a:ea typeface="DejaVu Sans"/>
              </a:rPr>
              <a:t>“</a:t>
            </a:r>
            <a:r>
              <a:rPr b="0" lang="en-US" sz="1800" spc="-1" strike="noStrike">
                <a:solidFill>
                  <a:srgbClr val="000000"/>
                </a:solidFill>
                <a:uFill>
                  <a:solidFill>
                    <a:srgbClr val="ffffff"/>
                  </a:solidFill>
                </a:uFill>
                <a:latin typeface="Calibri"/>
                <a:ea typeface="DejaVu Sans"/>
              </a:rPr>
              <a:t>Kingdom”: outputs the kingdom the species belongs to</a:t>
            </a:r>
            <a:endParaRPr b="0" lang="en-US" sz="1800" spc="-1" strike="noStrike">
              <a:solidFill>
                <a:srgbClr val="000000"/>
              </a:solidFill>
              <a:uFill>
                <a:solidFill>
                  <a:srgbClr val="ffffff"/>
                </a:solidFill>
              </a:uFill>
              <a:latin typeface="Arial"/>
            </a:endParaRPr>
          </a:p>
          <a:p>
            <a:pPr marL="343080" indent="-342360">
              <a:lnSpc>
                <a:spcPct val="100000"/>
              </a:lnSpc>
              <a:buClr>
                <a:srgbClr val="000000"/>
              </a:buClr>
              <a:buFont typeface="StarSymbol"/>
              <a:buAutoNum type="arabicPeriod"/>
            </a:pPr>
            <a:r>
              <a:rPr b="0" lang="en-US" sz="1800" spc="-1" strike="noStrike">
                <a:solidFill>
                  <a:srgbClr val="000000"/>
                </a:solidFill>
                <a:uFill>
                  <a:solidFill>
                    <a:srgbClr val="ffffff"/>
                  </a:solidFill>
                </a:uFill>
                <a:latin typeface="Calibri"/>
                <a:ea typeface="DejaVu Sans"/>
              </a:rPr>
              <a:t>“</a:t>
            </a:r>
            <a:r>
              <a:rPr b="0" lang="en-US" sz="1800" spc="-1" strike="noStrike">
                <a:solidFill>
                  <a:srgbClr val="000000"/>
                </a:solidFill>
                <a:uFill>
                  <a:solidFill>
                    <a:srgbClr val="ffffff"/>
                  </a:solidFill>
                </a:uFill>
                <a:latin typeface="Calibri"/>
                <a:ea typeface="DejaVu Sans"/>
              </a:rPr>
              <a:t>Species Name”: outputs the species name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ea typeface="DejaVu Sans"/>
              </a:rPr>
              <a:t>Note: All of these headers can be extended. Furthermore, clicking on the header will sort the database list either alphabetically or numerically depending on the header. Also, all of these descriptions are the same for both display tables (Reference Proteomes and Selected Proteomes)</a:t>
            </a:r>
            <a:endParaRPr b="0"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Light"/>
              </a:rPr>
              <a:t>List Management Buttons</a:t>
            </a:r>
            <a:endParaRPr b="0" lang="en-US" sz="4400" spc="-1" strike="noStrike">
              <a:solidFill>
                <a:srgbClr val="000000"/>
              </a:solidFill>
              <a:uFill>
                <a:solidFill>
                  <a:srgbClr val="ffffff"/>
                </a:solidFill>
              </a:uFill>
              <a:latin typeface="Arial"/>
            </a:endParaRPr>
          </a:p>
        </p:txBody>
      </p:sp>
      <p:pic>
        <p:nvPicPr>
          <p:cNvPr id="99" name="Content Placeholder 4" descr=""/>
          <p:cNvPicPr/>
          <p:nvPr/>
        </p:nvPicPr>
        <p:blipFill>
          <a:blip r:embed="rId1"/>
          <a:stretch/>
        </p:blipFill>
        <p:spPr>
          <a:xfrm>
            <a:off x="8432280" y="1690560"/>
            <a:ext cx="3488400" cy="2795760"/>
          </a:xfrm>
          <a:prstGeom prst="rect">
            <a:avLst/>
          </a:prstGeom>
          <a:ln>
            <a:noFill/>
          </a:ln>
        </p:spPr>
      </p:pic>
      <p:sp>
        <p:nvSpPr>
          <p:cNvPr id="100" name="CustomShape 2"/>
          <p:cNvSpPr/>
          <p:nvPr/>
        </p:nvSpPr>
        <p:spPr>
          <a:xfrm>
            <a:off x="496440" y="1690560"/>
            <a:ext cx="7799040" cy="228456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000000"/>
              </a:buClr>
              <a:buFont typeface="StarSymbol"/>
              <a:buAutoNum type="arabicPeriod"/>
            </a:pPr>
            <a:r>
              <a:rPr b="0" lang="en-US" sz="1800" spc="-1" strike="noStrike">
                <a:solidFill>
                  <a:srgbClr val="000000"/>
                </a:solidFill>
                <a:uFill>
                  <a:solidFill>
                    <a:srgbClr val="ffffff"/>
                  </a:solidFill>
                </a:uFill>
                <a:latin typeface="Calibri"/>
                <a:ea typeface="DejaVu Sans"/>
              </a:rPr>
              <a:t>“</a:t>
            </a:r>
            <a:r>
              <a:rPr b="0" lang="en-US" sz="1800" spc="-1" strike="noStrike">
                <a:solidFill>
                  <a:srgbClr val="000000"/>
                </a:solidFill>
                <a:uFill>
                  <a:solidFill>
                    <a:srgbClr val="ffffff"/>
                  </a:solidFill>
                </a:uFill>
                <a:latin typeface="Calibri"/>
                <a:ea typeface="DejaVu Sans"/>
              </a:rPr>
              <a:t>Add Proteome(s)”: moves database(s) from the left display table to the right display table (Reference Proteomes </a:t>
            </a:r>
            <a:r>
              <a:rPr b="0" lang="en-US" sz="1800" spc="-1" strike="noStrike">
                <a:solidFill>
                  <a:srgbClr val="000000"/>
                </a:solidFill>
                <a:uFill>
                  <a:solidFill>
                    <a:srgbClr val="ffffff"/>
                  </a:solidFill>
                </a:uFill>
                <a:latin typeface="Wingdings"/>
                <a:ea typeface="DejaVu Sans"/>
              </a:rPr>
              <a:t></a:t>
            </a:r>
            <a:r>
              <a:rPr b="0" lang="en-US" sz="1800" spc="-1" strike="noStrike">
                <a:solidFill>
                  <a:srgbClr val="000000"/>
                </a:solidFill>
                <a:uFill>
                  <a:solidFill>
                    <a:srgbClr val="ffffff"/>
                  </a:solidFill>
                </a:uFill>
                <a:latin typeface="Calibri"/>
                <a:ea typeface="DejaVu Sans"/>
              </a:rPr>
              <a:t> Selected Proteomes).</a:t>
            </a:r>
            <a:endParaRPr b="0" lang="en-US" sz="1800" spc="-1" strike="noStrike">
              <a:solidFill>
                <a:srgbClr val="000000"/>
              </a:solidFill>
              <a:uFill>
                <a:solidFill>
                  <a:srgbClr val="ffffff"/>
                </a:solidFill>
              </a:uFill>
              <a:latin typeface="Arial"/>
            </a:endParaRPr>
          </a:p>
          <a:p>
            <a:pPr marL="343080" indent="-342360">
              <a:lnSpc>
                <a:spcPct val="100000"/>
              </a:lnSpc>
              <a:buClr>
                <a:srgbClr val="000000"/>
              </a:buClr>
              <a:buFont typeface="StarSymbol"/>
              <a:buAutoNum type="arabicPeriod"/>
            </a:pPr>
            <a:r>
              <a:rPr b="0" lang="en-US" sz="1800" spc="-1" strike="noStrike">
                <a:solidFill>
                  <a:srgbClr val="000000"/>
                </a:solidFill>
                <a:uFill>
                  <a:solidFill>
                    <a:srgbClr val="ffffff"/>
                  </a:solidFill>
                </a:uFill>
                <a:latin typeface="Calibri"/>
                <a:ea typeface="DejaVu Sans"/>
              </a:rPr>
              <a:t>“</a:t>
            </a:r>
            <a:r>
              <a:rPr b="0" lang="en-US" sz="1800" spc="-1" strike="noStrike">
                <a:solidFill>
                  <a:srgbClr val="000000"/>
                </a:solidFill>
                <a:uFill>
                  <a:solidFill>
                    <a:srgbClr val="ffffff"/>
                  </a:solidFill>
                </a:uFill>
                <a:latin typeface="Calibri"/>
                <a:ea typeface="DejaVu Sans"/>
              </a:rPr>
              <a:t>Drop Proteome(s): moves database(s) from the right display table to the left display table (Reference Proteomes </a:t>
            </a:r>
            <a:r>
              <a:rPr b="0" lang="en-US" sz="1800" spc="-1" strike="noStrike">
                <a:solidFill>
                  <a:srgbClr val="000000"/>
                </a:solidFill>
                <a:uFill>
                  <a:solidFill>
                    <a:srgbClr val="ffffff"/>
                  </a:solidFill>
                </a:uFill>
                <a:latin typeface="Wingdings"/>
                <a:ea typeface="DejaVu Sans"/>
              </a:rPr>
              <a:t></a:t>
            </a:r>
            <a:r>
              <a:rPr b="0" lang="en-US" sz="1800" spc="-1" strike="noStrike">
                <a:solidFill>
                  <a:srgbClr val="000000"/>
                </a:solidFill>
                <a:uFill>
                  <a:solidFill>
                    <a:srgbClr val="ffffff"/>
                  </a:solidFill>
                </a:uFill>
                <a:latin typeface="Calibri"/>
                <a:ea typeface="DejaVu Sans"/>
              </a:rPr>
              <a:t> Selected Proteomes).</a:t>
            </a:r>
            <a:endParaRPr b="0" lang="en-US" sz="1800" spc="-1" strike="noStrike">
              <a:solidFill>
                <a:srgbClr val="000000"/>
              </a:solidFill>
              <a:uFill>
                <a:solidFill>
                  <a:srgbClr val="ffffff"/>
                </a:solidFill>
              </a:uFill>
              <a:latin typeface="Arial"/>
            </a:endParaRPr>
          </a:p>
          <a:p>
            <a:pPr marL="343080" indent="-342360">
              <a:lnSpc>
                <a:spcPct val="100000"/>
              </a:lnSpc>
              <a:buClr>
                <a:srgbClr val="000000"/>
              </a:buClr>
              <a:buFont typeface="StarSymbol"/>
              <a:buAutoNum type="arabicPeriod"/>
            </a:pPr>
            <a:r>
              <a:rPr b="0" lang="en-US" sz="1800" spc="-1" strike="noStrike">
                <a:solidFill>
                  <a:srgbClr val="000000"/>
                </a:solidFill>
                <a:uFill>
                  <a:solidFill>
                    <a:srgbClr val="ffffff"/>
                  </a:solidFill>
                </a:uFill>
                <a:latin typeface="Calibri"/>
                <a:ea typeface="DejaVu Sans"/>
              </a:rPr>
              <a:t>“</a:t>
            </a:r>
            <a:r>
              <a:rPr b="0" lang="en-US" sz="1800" spc="-1" strike="noStrike">
                <a:solidFill>
                  <a:srgbClr val="000000"/>
                </a:solidFill>
                <a:uFill>
                  <a:solidFill>
                    <a:srgbClr val="ffffff"/>
                  </a:solidFill>
                </a:uFill>
                <a:latin typeface="Calibri"/>
                <a:ea typeface="DejaVu Sans"/>
              </a:rPr>
              <a:t>Save Defaults”: saves all databases in the right display table (Selected Proteomes) to a directory the user selects.</a:t>
            </a:r>
            <a:endParaRPr b="0" lang="en-US" sz="1800" spc="-1" strike="noStrike">
              <a:solidFill>
                <a:srgbClr val="000000"/>
              </a:solidFill>
              <a:uFill>
                <a:solidFill>
                  <a:srgbClr val="ffffff"/>
                </a:solidFill>
              </a:uFill>
              <a:latin typeface="Arial"/>
            </a:endParaRPr>
          </a:p>
          <a:p>
            <a:pPr marL="343080" indent="-342360">
              <a:lnSpc>
                <a:spcPct val="100000"/>
              </a:lnSpc>
              <a:buClr>
                <a:srgbClr val="000000"/>
              </a:buClr>
              <a:buFont typeface="StarSymbol"/>
              <a:buAutoNum type="arabicPeriod"/>
            </a:pPr>
            <a:r>
              <a:rPr b="0" lang="en-US" sz="1800" spc="-1" strike="noStrike">
                <a:solidFill>
                  <a:srgbClr val="000000"/>
                </a:solidFill>
                <a:uFill>
                  <a:solidFill>
                    <a:srgbClr val="ffffff"/>
                  </a:solidFill>
                </a:uFill>
                <a:latin typeface="Calibri"/>
                <a:ea typeface="DejaVu Sans"/>
              </a:rPr>
              <a:t>“</a:t>
            </a:r>
            <a:r>
              <a:rPr b="0" lang="en-US" sz="1800" spc="-1" strike="noStrike">
                <a:solidFill>
                  <a:srgbClr val="000000"/>
                </a:solidFill>
                <a:uFill>
                  <a:solidFill>
                    <a:srgbClr val="ffffff"/>
                  </a:solidFill>
                </a:uFill>
                <a:latin typeface="Calibri"/>
                <a:ea typeface="DejaVu Sans"/>
              </a:rPr>
              <a:t>Import Defaults”: imports the databases stored in a defaults file to the right display table (Selected Proteomes)</a:t>
            </a:r>
            <a:endParaRPr b="0" lang="en-US"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Light"/>
              </a:rPr>
              <a:t>Operational Buttons</a:t>
            </a:r>
            <a:endParaRPr b="0" lang="en-US" sz="4400" spc="-1" strike="noStrike">
              <a:solidFill>
                <a:srgbClr val="000000"/>
              </a:solidFill>
              <a:uFill>
                <a:solidFill>
                  <a:srgbClr val="ffffff"/>
                </a:solidFill>
              </a:uFill>
              <a:latin typeface="Arial"/>
            </a:endParaRPr>
          </a:p>
        </p:txBody>
      </p:sp>
      <p:pic>
        <p:nvPicPr>
          <p:cNvPr id="102" name="Content Placeholder 4" descr=""/>
          <p:cNvPicPr/>
          <p:nvPr/>
        </p:nvPicPr>
        <p:blipFill>
          <a:blip r:embed="rId1"/>
          <a:stretch/>
        </p:blipFill>
        <p:spPr>
          <a:xfrm>
            <a:off x="8177400" y="1690560"/>
            <a:ext cx="3836520" cy="1699200"/>
          </a:xfrm>
          <a:prstGeom prst="rect">
            <a:avLst/>
          </a:prstGeom>
          <a:ln>
            <a:noFill/>
          </a:ln>
        </p:spPr>
      </p:pic>
      <p:sp>
        <p:nvSpPr>
          <p:cNvPr id="103" name="CustomShape 2"/>
          <p:cNvSpPr/>
          <p:nvPr/>
        </p:nvSpPr>
        <p:spPr>
          <a:xfrm>
            <a:off x="375480" y="1690560"/>
            <a:ext cx="7801200" cy="502776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000000"/>
              </a:buClr>
              <a:buFont typeface="StarSymbol"/>
              <a:buAutoNum type="arabicPeriod"/>
            </a:pPr>
            <a:r>
              <a:rPr b="0" lang="en-US" sz="1800" spc="-1" strike="noStrike">
                <a:solidFill>
                  <a:srgbClr val="000000"/>
                </a:solidFill>
                <a:uFill>
                  <a:solidFill>
                    <a:srgbClr val="ffffff"/>
                  </a:solidFill>
                </a:uFill>
                <a:latin typeface="Calibri"/>
                <a:ea typeface="DejaVu Sans"/>
              </a:rPr>
              <a:t>“</a:t>
            </a:r>
            <a:r>
              <a:rPr b="0" lang="en-US" sz="1800" spc="-1" strike="noStrike">
                <a:solidFill>
                  <a:srgbClr val="000000"/>
                </a:solidFill>
                <a:uFill>
                  <a:solidFill>
                    <a:srgbClr val="ffffff"/>
                  </a:solidFill>
                </a:uFill>
                <a:latin typeface="Calibri"/>
                <a:ea typeface="DejaVu Sans"/>
              </a:rPr>
              <a:t>Download Databases”: downloads all of the databases shown in the Selected Proteomes display table to the user selected folder. Currently, the app is configured to download only protein *.fasta.gz and *_additional.fasta.gz files from the UniProt FTP download site. </a:t>
            </a:r>
            <a:endParaRPr b="0" lang="en-US" sz="1800" spc="-1" strike="noStrike">
              <a:solidFill>
                <a:srgbClr val="000000"/>
              </a:solidFill>
              <a:uFill>
                <a:solidFill>
                  <a:srgbClr val="ffffff"/>
                </a:solidFill>
              </a:uFill>
              <a:latin typeface="Arial"/>
            </a:endParaRPr>
          </a:p>
          <a:p>
            <a:pPr lvl="1" marL="800280" indent="-342360">
              <a:lnSpc>
                <a:spcPct val="100000"/>
              </a:lnSpc>
              <a:buClr>
                <a:srgbClr val="000000"/>
              </a:buClr>
              <a:buFont typeface="Calibri Light"/>
              <a:buAutoNum type="alphaUcPeriod"/>
            </a:pPr>
            <a:r>
              <a:rPr b="0" lang="en-US" sz="1800" spc="-1" strike="noStrike">
                <a:solidFill>
                  <a:srgbClr val="000000"/>
                </a:solidFill>
                <a:uFill>
                  <a:solidFill>
                    <a:srgbClr val="ffffff"/>
                  </a:solidFill>
                </a:uFill>
                <a:latin typeface="Calibri"/>
                <a:ea typeface="DejaVu Sans"/>
              </a:rPr>
              <a:t>The program will save all selected databases into a common “UniProt_(date)” folder, where “date” is the release date of the databases ie. 2017.07. </a:t>
            </a:r>
            <a:endParaRPr b="0" lang="en-US" sz="1800" spc="-1" strike="noStrike">
              <a:solidFill>
                <a:srgbClr val="000000"/>
              </a:solidFill>
              <a:uFill>
                <a:solidFill>
                  <a:srgbClr val="ffffff"/>
                </a:solidFill>
              </a:uFill>
              <a:latin typeface="Arial"/>
            </a:endParaRPr>
          </a:p>
          <a:p>
            <a:pPr lvl="2" marL="1314360" indent="-399240">
              <a:lnSpc>
                <a:spcPct val="100000"/>
              </a:lnSpc>
              <a:buClr>
                <a:srgbClr val="000000"/>
              </a:buClr>
              <a:buFont typeface="Calibri Light"/>
              <a:buAutoNum type="romanLcPeriod"/>
            </a:pPr>
            <a:r>
              <a:rPr b="0" lang="en-US" sz="1800" spc="-1" strike="noStrike">
                <a:solidFill>
                  <a:srgbClr val="000000"/>
                </a:solidFill>
                <a:uFill>
                  <a:solidFill>
                    <a:srgbClr val="ffffff"/>
                  </a:solidFill>
                </a:uFill>
                <a:latin typeface="Calibri"/>
                <a:ea typeface="DejaVu Sans"/>
              </a:rPr>
              <a:t>Each database will have its own folder named in the following convention “(date)_(proteome ID)_(Species Name)”.</a:t>
            </a:r>
            <a:endParaRPr b="0" lang="en-US" sz="1800" spc="-1" strike="noStrike">
              <a:solidFill>
                <a:srgbClr val="000000"/>
              </a:solidFill>
              <a:uFill>
                <a:solidFill>
                  <a:srgbClr val="ffffff"/>
                </a:solidFill>
              </a:uFill>
              <a:latin typeface="Arial"/>
            </a:endParaRPr>
          </a:p>
          <a:p>
            <a:pPr lvl="1" marL="800280" indent="-342360">
              <a:lnSpc>
                <a:spcPct val="100000"/>
              </a:lnSpc>
              <a:buClr>
                <a:srgbClr val="000000"/>
              </a:buClr>
              <a:buFont typeface="Calibri Light"/>
              <a:buAutoNum type="alphaUcPeriod"/>
            </a:pPr>
            <a:r>
              <a:rPr b="0" lang="en-US" sz="1800" spc="-1" strike="noStrike">
                <a:solidFill>
                  <a:srgbClr val="000000"/>
                </a:solidFill>
                <a:uFill>
                  <a:solidFill>
                    <a:srgbClr val="ffffff"/>
                  </a:solidFill>
                </a:uFill>
                <a:latin typeface="Calibri"/>
                <a:ea typeface="DejaVu Sans"/>
              </a:rPr>
              <a:t>The *.gz files are then unzipped and a *_all.fasta file and *_canonical.fasta file are placed in the common UniProt folder. </a:t>
            </a:r>
            <a:endParaRPr b="0" lang="en-US" sz="1800" spc="-1" strike="noStrike">
              <a:solidFill>
                <a:srgbClr val="000000"/>
              </a:solidFill>
              <a:uFill>
                <a:solidFill>
                  <a:srgbClr val="ffffff"/>
                </a:solidFill>
              </a:uFill>
              <a:latin typeface="Arial"/>
            </a:endParaRPr>
          </a:p>
          <a:p>
            <a:pPr lvl="2" marL="1314360" indent="-399240">
              <a:lnSpc>
                <a:spcPct val="100000"/>
              </a:lnSpc>
              <a:buClr>
                <a:srgbClr val="000000"/>
              </a:buClr>
              <a:buFont typeface="Calibri Light"/>
              <a:buAutoNum type="romanLcPeriod"/>
            </a:pPr>
            <a:r>
              <a:rPr b="0" lang="en-US" sz="1800" spc="-1" strike="noStrike">
                <a:solidFill>
                  <a:srgbClr val="000000"/>
                </a:solidFill>
                <a:uFill>
                  <a:solidFill>
                    <a:srgbClr val="ffffff"/>
                  </a:solidFill>
                </a:uFill>
                <a:latin typeface="Calibri"/>
                <a:ea typeface="DejaVu Sans"/>
              </a:rPr>
              <a:t>The naming convention for these files is “(proteome ID)_(taxonomy ID)_(species name)_all.fasta” or “(proteome ID)_(taxonomy ID)_(species name)_canonical.fasta”.</a:t>
            </a:r>
            <a:endParaRPr b="0" lang="en-US" sz="1800" spc="-1" strike="noStrike">
              <a:solidFill>
                <a:srgbClr val="000000"/>
              </a:solidFill>
              <a:uFill>
                <a:solidFill>
                  <a:srgbClr val="ffffff"/>
                </a:solidFill>
              </a:uFill>
              <a:latin typeface="Arial"/>
            </a:endParaRPr>
          </a:p>
          <a:p>
            <a:pPr lvl="2" marL="1314360" indent="-399240">
              <a:lnSpc>
                <a:spcPct val="100000"/>
              </a:lnSpc>
              <a:buClr>
                <a:srgbClr val="000000"/>
              </a:buClr>
              <a:buFont typeface="Calibri Light"/>
              <a:buAutoNum type="romanLcPeriod"/>
            </a:pPr>
            <a:r>
              <a:rPr b="0" lang="en-US" sz="1800" spc="-1" strike="noStrike">
                <a:solidFill>
                  <a:srgbClr val="000000"/>
                </a:solidFill>
                <a:uFill>
                  <a:solidFill>
                    <a:srgbClr val="ffffff"/>
                  </a:solidFill>
                </a:uFill>
                <a:latin typeface="Calibri"/>
                <a:ea typeface="DejaVu Sans"/>
              </a:rPr>
              <a:t>*_all.fasta file includes both canonical and isoform sequences.</a:t>
            </a:r>
            <a:endParaRPr b="0" lang="en-US" sz="1800" spc="-1" strike="noStrike">
              <a:solidFill>
                <a:srgbClr val="000000"/>
              </a:solidFill>
              <a:uFill>
                <a:solidFill>
                  <a:srgbClr val="ffffff"/>
                </a:solidFill>
              </a:uFill>
              <a:latin typeface="Arial"/>
            </a:endParaRPr>
          </a:p>
          <a:p>
            <a:pPr marL="399960" indent="-399240">
              <a:lnSpc>
                <a:spcPct val="100000"/>
              </a:lnSpc>
              <a:buClr>
                <a:srgbClr val="000000"/>
              </a:buClr>
              <a:buFont typeface="Calibri Light"/>
              <a:buAutoNum type="arabicPeriod"/>
            </a:pPr>
            <a:r>
              <a:rPr b="0" lang="en-US" sz="1800" spc="-1" strike="noStrike">
                <a:solidFill>
                  <a:srgbClr val="000000"/>
                </a:solidFill>
                <a:uFill>
                  <a:solidFill>
                    <a:srgbClr val="ffffff"/>
                  </a:solidFill>
                </a:uFill>
                <a:latin typeface="Calibri"/>
                <a:ea typeface="DejaVu Sans"/>
              </a:rPr>
              <a:t>“</a:t>
            </a:r>
            <a:r>
              <a:rPr b="0" lang="en-US" sz="1800" spc="-1" strike="noStrike">
                <a:solidFill>
                  <a:srgbClr val="000000"/>
                </a:solidFill>
                <a:uFill>
                  <a:solidFill>
                    <a:srgbClr val="ffffff"/>
                  </a:solidFill>
                </a:uFill>
                <a:latin typeface="Calibri"/>
                <a:ea typeface="DejaVu Sans"/>
              </a:rPr>
              <a:t>Quit”: will exit the program. If any changes have been made to the Selected Proteomes display table, the user will be prompted to save the current proteome list to a new defaults file.</a:t>
            </a:r>
            <a:endParaRPr b="0" lang="en-US"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Light"/>
              </a:rPr>
              <a:t>Status Bar Updates</a:t>
            </a:r>
            <a:endParaRPr b="0" lang="en-US" sz="4400" spc="-1" strike="noStrike">
              <a:solidFill>
                <a:srgbClr val="000000"/>
              </a:solidFill>
              <a:uFill>
                <a:solidFill>
                  <a:srgbClr val="ffffff"/>
                </a:solidFill>
              </a:uFill>
              <a:latin typeface="Arial"/>
            </a:endParaRPr>
          </a:p>
        </p:txBody>
      </p:sp>
      <p:pic>
        <p:nvPicPr>
          <p:cNvPr id="105" name="Content Placeholder 6" descr=""/>
          <p:cNvPicPr/>
          <p:nvPr/>
        </p:nvPicPr>
        <p:blipFill>
          <a:blip r:embed="rId1"/>
          <a:stretch/>
        </p:blipFill>
        <p:spPr>
          <a:xfrm>
            <a:off x="235800" y="1423440"/>
            <a:ext cx="11846520" cy="3674520"/>
          </a:xfrm>
          <a:prstGeom prst="rect">
            <a:avLst/>
          </a:prstGeom>
          <a:ln>
            <a:noFill/>
          </a:ln>
        </p:spPr>
      </p:pic>
      <p:sp>
        <p:nvSpPr>
          <p:cNvPr id="106" name="CustomShape 2"/>
          <p:cNvSpPr/>
          <p:nvPr/>
        </p:nvSpPr>
        <p:spPr>
          <a:xfrm>
            <a:off x="521640" y="5964840"/>
            <a:ext cx="1127484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ea typeface="DejaVu Sans"/>
              </a:rPr>
              <a:t>These are some common messages that the status bar will provide as the user interacts with the program.</a:t>
            </a:r>
            <a:endParaRPr b="0" lang="en-US"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uFill>
                  <a:solidFill>
                    <a:srgbClr val="ffffff"/>
                  </a:solidFill>
                </a:uFill>
                <a:latin typeface="Calibri Light"/>
              </a:rPr>
              <a:t>What is reference_proteome_manager?</a:t>
            </a:r>
            <a:endParaRPr b="0" lang="en-US" sz="4400" spc="-1" strike="noStrike">
              <a:solidFill>
                <a:srgbClr val="000000"/>
              </a:solidFill>
              <a:uFill>
                <a:solidFill>
                  <a:srgbClr val="ffffff"/>
                </a:solidFill>
              </a:uFill>
              <a:latin typeface="Arial"/>
            </a:endParaRPr>
          </a:p>
        </p:txBody>
      </p:sp>
      <p:sp>
        <p:nvSpPr>
          <p:cNvPr id="7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A GUI Python application to download and manage UniProt reference proteomes</a:t>
            </a:r>
            <a:endParaRPr b="0" lang="en-US" sz="2800" spc="-1" strike="noStrike">
              <a:solidFill>
                <a:srgbClr val="000000"/>
              </a:solidFill>
              <a:uFill>
                <a:solidFill>
                  <a:srgbClr val="ffffff"/>
                </a:solidFill>
              </a:uFill>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Written by Delan Huang and Phil Wilmarth, OHSU</a:t>
            </a:r>
            <a:endParaRPr b="0" lang="en-US" sz="2800" spc="-1" strike="noStrike">
              <a:solidFill>
                <a:srgbClr val="000000"/>
              </a:solidFill>
              <a:uFill>
                <a:solidFill>
                  <a:srgbClr val="ffffff"/>
                </a:solidFill>
              </a:uFill>
              <a:latin typeface="Arial"/>
            </a:endParaRPr>
          </a:p>
          <a:p>
            <a:pPr>
              <a:lnSpc>
                <a:spcPct val="90000"/>
              </a:lnSpc>
              <a:spcBef>
                <a:spcPts val="1001"/>
              </a:spcBef>
            </a:pPr>
            <a:r>
              <a:rPr b="0" lang="en-US" sz="2800" spc="-1" strike="noStrike">
                <a:solidFill>
                  <a:srgbClr val="000000"/>
                </a:solidFill>
                <a:uFill>
                  <a:solidFill>
                    <a:srgbClr val="ffffff"/>
                  </a:solidFill>
                </a:uFill>
                <a:latin typeface="Calibri"/>
              </a:rPr>
              <a:t>Available at GitHub:</a:t>
            </a:r>
            <a:r>
              <a:rPr b="0" lang="en-US" sz="2800" spc="-1" strike="noStrike" u="sng">
                <a:solidFill>
                  <a:srgbClr val="0000ff"/>
                </a:solidFill>
                <a:uFill>
                  <a:solidFill>
                    <a:srgbClr val="ffffff"/>
                  </a:solidFill>
                </a:uFill>
                <a:latin typeface="Calibri"/>
                <a:hlinkClick r:id="rId1"/>
              </a:rPr>
              <a:t>https://github.com/Delan-Huang/Reference_Proteome_Manager</a:t>
            </a:r>
            <a:endParaRPr b="0" lang="en-US" sz="2800" spc="-1" strike="noStrike">
              <a:solidFill>
                <a:srgbClr val="000000"/>
              </a:solidFill>
              <a:uFill>
                <a:solidFill>
                  <a:srgbClr val="ffffff"/>
                </a:solidFill>
              </a:uFill>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System requirements: Python 3 (developed and tested with v3.6) and an internet connection</a:t>
            </a:r>
            <a:endParaRPr b="0" lang="en-US" sz="2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uFill>
                  <a:solidFill>
                    <a:srgbClr val="ffffff"/>
                  </a:solidFill>
                </a:uFill>
                <a:latin typeface="Calibri Light"/>
              </a:rPr>
              <a:t>What are UniProt reference proteomes?</a:t>
            </a:r>
            <a:endParaRPr b="0" lang="en-US" sz="4400" spc="-1" strike="noStrike">
              <a:solidFill>
                <a:srgbClr val="000000"/>
              </a:solidFill>
              <a:uFill>
                <a:solidFill>
                  <a:srgbClr val="ffffff"/>
                </a:solidFill>
              </a:uFill>
              <a:latin typeface="Arial"/>
            </a:endParaRPr>
          </a:p>
        </p:txBody>
      </p:sp>
      <p:sp>
        <p:nvSpPr>
          <p:cNvPr id="7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High quality, complete proteomes that span the tree of life</a:t>
            </a:r>
            <a:endParaRPr b="0" lang="en-US" sz="2800" spc="-1" strike="noStrike">
              <a:solidFill>
                <a:srgbClr val="000000"/>
              </a:solidFill>
              <a:uFill>
                <a:solidFill>
                  <a:srgbClr val="ffffff"/>
                </a:solidFill>
              </a:uFill>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See: </a:t>
            </a:r>
            <a:r>
              <a:rPr b="0" lang="en-US" sz="2800" spc="-1" strike="noStrike" u="sng">
                <a:solidFill>
                  <a:srgbClr val="0000ff"/>
                </a:solidFill>
                <a:uFill>
                  <a:solidFill>
                    <a:srgbClr val="ffffff"/>
                  </a:solidFill>
                </a:uFill>
                <a:latin typeface="Calibri"/>
                <a:hlinkClick r:id="rId1"/>
              </a:rPr>
              <a:t>http://www.uniprot.org/help/reference_proteome</a:t>
            </a:r>
            <a:endParaRPr b="0" lang="en-US" sz="2800" spc="-1" strike="noStrike">
              <a:solidFill>
                <a:srgbClr val="000000"/>
              </a:solidFill>
              <a:uFill>
                <a:solidFill>
                  <a:srgbClr val="ffffff"/>
                </a:solidFill>
              </a:uFill>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Reference proteome statistics (July 2017):</a:t>
            </a:r>
            <a:endParaRPr b="0" lang="en-US" sz="2800" spc="-1" strike="noStrike">
              <a:solidFill>
                <a:srgbClr val="000000"/>
              </a:solidFill>
              <a:uFill>
                <a:solidFill>
                  <a:srgbClr val="ffffff"/>
                </a:solidFill>
              </a:uFill>
              <a:latin typeface="Arial"/>
            </a:endParaRPr>
          </a:p>
          <a:p>
            <a:pPr>
              <a:lnSpc>
                <a:spcPct val="90000"/>
              </a:lnSpc>
              <a:spcBef>
                <a:spcPts val="1001"/>
              </a:spcBef>
            </a:pPr>
            <a:endParaRPr b="0" lang="en-US" sz="2800" spc="-1" strike="noStrike">
              <a:solidFill>
                <a:srgbClr val="000000"/>
              </a:solidFill>
              <a:uFill>
                <a:solidFill>
                  <a:srgbClr val="ffffff"/>
                </a:solidFill>
              </a:uFill>
              <a:latin typeface="Arial"/>
            </a:endParaRPr>
          </a:p>
        </p:txBody>
      </p:sp>
      <p:graphicFrame>
        <p:nvGraphicFramePr>
          <p:cNvPr id="78" name="Table 3"/>
          <p:cNvGraphicFramePr/>
          <p:nvPr/>
        </p:nvGraphicFramePr>
        <p:xfrm>
          <a:off x="1581480" y="3550320"/>
          <a:ext cx="8127360" cy="1853640"/>
        </p:xfrm>
        <a:graphic>
          <a:graphicData uri="http://schemas.openxmlformats.org/drawingml/2006/table">
            <a:tbl>
              <a:tblPr/>
              <a:tblGrid>
                <a:gridCol w="4063680"/>
                <a:gridCol w="4064040"/>
              </a:tblGrid>
              <a:tr h="370800">
                <a:tc>
                  <a:txBody>
                    <a:bodyPr/>
                    <a:p>
                      <a:pPr>
                        <a:lnSpc>
                          <a:spcPct val="100000"/>
                        </a:lnSpc>
                      </a:pPr>
                      <a:r>
                        <a:rPr b="1" lang="en-US" sz="1800" spc="-1" strike="noStrike">
                          <a:solidFill>
                            <a:srgbClr val="ffffff"/>
                          </a:solidFill>
                          <a:uFill>
                            <a:solidFill>
                              <a:srgbClr val="ffffff"/>
                            </a:solidFill>
                          </a:uFill>
                          <a:latin typeface="Calibri"/>
                        </a:rPr>
                        <a:t>Phylogenetic Kingdom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p>
                      <a:pPr>
                        <a:lnSpc>
                          <a:spcPct val="100000"/>
                        </a:lnSpc>
                      </a:pPr>
                      <a:r>
                        <a:rPr b="1" lang="en-US" sz="1800" spc="-1" strike="noStrike">
                          <a:solidFill>
                            <a:srgbClr val="ffffff"/>
                          </a:solidFill>
                          <a:uFill>
                            <a:solidFill>
                              <a:srgbClr val="ffffff"/>
                            </a:solidFill>
                          </a:uFill>
                          <a:latin typeface="Calibri"/>
                        </a:rPr>
                        <a:t>Number of proteomes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r>
              <a:tr h="370800">
                <a:tc>
                  <a:txBody>
                    <a:bodyPr/>
                    <a:p>
                      <a:pPr>
                        <a:lnSpc>
                          <a:spcPct val="100000"/>
                        </a:lnSpc>
                      </a:pPr>
                      <a:r>
                        <a:rPr b="0" lang="en-US" sz="1800" spc="-1" strike="noStrike">
                          <a:solidFill>
                            <a:srgbClr val="000000"/>
                          </a:solidFill>
                          <a:uFill>
                            <a:solidFill>
                              <a:srgbClr val="ffffff"/>
                            </a:solidFill>
                          </a:uFill>
                          <a:latin typeface="Calibri"/>
                        </a:rPr>
                        <a:t>Archaea</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p>
                      <a:pPr>
                        <a:lnSpc>
                          <a:spcPct val="100000"/>
                        </a:lnSpc>
                      </a:pPr>
                      <a:r>
                        <a:rPr b="0" lang="en-US" sz="1800" spc="-1" strike="noStrike">
                          <a:solidFill>
                            <a:srgbClr val="000000"/>
                          </a:solidFill>
                          <a:uFill>
                            <a:solidFill>
                              <a:srgbClr val="ffffff"/>
                            </a:solidFill>
                          </a:uFill>
                          <a:latin typeface="Calibri"/>
                        </a:rPr>
                        <a:t>372</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370800">
                <a:tc>
                  <a:txBody>
                    <a:bodyPr/>
                    <a:p>
                      <a:pPr>
                        <a:lnSpc>
                          <a:spcPct val="100000"/>
                        </a:lnSpc>
                      </a:pPr>
                      <a:r>
                        <a:rPr b="0" lang="en-US" sz="1800" spc="-1" strike="noStrike">
                          <a:solidFill>
                            <a:srgbClr val="000000"/>
                          </a:solidFill>
                          <a:uFill>
                            <a:solidFill>
                              <a:srgbClr val="ffffff"/>
                            </a:solidFill>
                          </a:uFill>
                          <a:latin typeface="Calibri"/>
                        </a:rPr>
                        <a:t>Bacteria</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p>
                      <a:pPr>
                        <a:lnSpc>
                          <a:spcPct val="100000"/>
                        </a:lnSpc>
                      </a:pPr>
                      <a:r>
                        <a:rPr b="0" lang="en-US" sz="1800" spc="-1" strike="noStrike">
                          <a:solidFill>
                            <a:srgbClr val="000000"/>
                          </a:solidFill>
                          <a:uFill>
                            <a:solidFill>
                              <a:srgbClr val="ffffff"/>
                            </a:solidFill>
                          </a:uFill>
                          <a:latin typeface="Calibri"/>
                        </a:rPr>
                        <a:t>6521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70800">
                <a:tc>
                  <a:txBody>
                    <a:bodyPr/>
                    <a:p>
                      <a:pPr>
                        <a:lnSpc>
                          <a:spcPct val="100000"/>
                        </a:lnSpc>
                      </a:pPr>
                      <a:r>
                        <a:rPr b="0" lang="en-US" sz="1800" spc="-1" strike="noStrike">
                          <a:solidFill>
                            <a:srgbClr val="000000"/>
                          </a:solidFill>
                          <a:uFill>
                            <a:solidFill>
                              <a:srgbClr val="ffffff"/>
                            </a:solidFill>
                          </a:uFill>
                          <a:latin typeface="Calibri"/>
                        </a:rPr>
                        <a:t>Eukaryota</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p>
                      <a:pPr>
                        <a:lnSpc>
                          <a:spcPct val="100000"/>
                        </a:lnSpc>
                      </a:pPr>
                      <a:r>
                        <a:rPr b="0" lang="en-US" sz="1800" spc="-1" strike="noStrike">
                          <a:solidFill>
                            <a:srgbClr val="000000"/>
                          </a:solidFill>
                          <a:uFill>
                            <a:solidFill>
                              <a:srgbClr val="ffffff"/>
                            </a:solidFill>
                          </a:uFill>
                          <a:latin typeface="Calibri"/>
                        </a:rPr>
                        <a:t>993</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370800">
                <a:tc>
                  <a:txBody>
                    <a:bodyPr/>
                    <a:p>
                      <a:pPr>
                        <a:lnSpc>
                          <a:spcPct val="100000"/>
                        </a:lnSpc>
                      </a:pPr>
                      <a:r>
                        <a:rPr b="0" lang="en-US" sz="1800" spc="-1" strike="noStrike">
                          <a:solidFill>
                            <a:srgbClr val="000000"/>
                          </a:solidFill>
                          <a:uFill>
                            <a:solidFill>
                              <a:srgbClr val="ffffff"/>
                            </a:solidFill>
                          </a:uFill>
                          <a:latin typeface="Calibri"/>
                        </a:rPr>
                        <a:t>Viruses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p>
                      <a:pPr>
                        <a:lnSpc>
                          <a:spcPct val="100000"/>
                        </a:lnSpc>
                      </a:pPr>
                      <a:r>
                        <a:rPr b="0" lang="en-US" sz="1800" spc="-1" strike="noStrike">
                          <a:solidFill>
                            <a:srgbClr val="000000"/>
                          </a:solidFill>
                          <a:uFill>
                            <a:solidFill>
                              <a:srgbClr val="ffffff"/>
                            </a:solidFill>
                          </a:uFill>
                          <a:latin typeface="Calibri"/>
                        </a:rPr>
                        <a:t>506</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bl>
          </a:graphicData>
        </a:graphic>
      </p:graphicFrame>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uFill>
                  <a:solidFill>
                    <a:srgbClr val="ffffff"/>
                  </a:solidFill>
                </a:uFill>
                <a:latin typeface="Calibri Light"/>
              </a:rPr>
              <a:t>How to get reference proteomes?</a:t>
            </a:r>
            <a:endParaRPr b="0" lang="en-US" sz="4400" spc="-1" strike="noStrike">
              <a:solidFill>
                <a:srgbClr val="000000"/>
              </a:solidFill>
              <a:uFill>
                <a:solidFill>
                  <a:srgbClr val="ffffff"/>
                </a:solidFill>
              </a:uFill>
              <a:latin typeface="Arial"/>
            </a:endParaRPr>
          </a:p>
        </p:txBody>
      </p:sp>
      <p:sp>
        <p:nvSpPr>
          <p:cNvPr id="80"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Reference proteomes are available from UniProt main web pages and at the Proteomes page: </a:t>
            </a:r>
            <a:r>
              <a:rPr b="0" lang="en-US" sz="2800" spc="-1" strike="noStrike" u="sng">
                <a:solidFill>
                  <a:srgbClr val="0000ff"/>
                </a:solidFill>
                <a:uFill>
                  <a:solidFill>
                    <a:srgbClr val="ffffff"/>
                  </a:solidFill>
                </a:uFill>
                <a:latin typeface="Calibri"/>
                <a:hlinkClick r:id="rId1"/>
              </a:rPr>
              <a:t>http://www.uniprot.org/proteomes</a:t>
            </a:r>
            <a:r>
              <a:rPr b="0" lang="en-US" sz="2800" spc="-1" strike="noStrike" u="sng">
                <a:solidFill>
                  <a:srgbClr val="0000ff"/>
                </a:solidFill>
                <a:uFill>
                  <a:solidFill>
                    <a:srgbClr val="ffffff"/>
                  </a:solidFill>
                </a:uFill>
                <a:latin typeface="Calibri"/>
                <a:hlinkClick r:id="rId2"/>
              </a:rPr>
              <a:t>/</a:t>
            </a:r>
            <a:endParaRPr b="0" lang="en-US" sz="2800" spc="-1" strike="noStrike">
              <a:solidFill>
                <a:srgbClr val="000000"/>
              </a:solidFill>
              <a:uFill>
                <a:solidFill>
                  <a:srgbClr val="ffffff"/>
                </a:solidFill>
              </a:uFill>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They are available via FTP at: </a:t>
            </a:r>
            <a:r>
              <a:rPr b="0" lang="en-US" sz="2800" spc="-1" strike="noStrike" u="sng">
                <a:solidFill>
                  <a:srgbClr val="0000ff"/>
                </a:solidFill>
                <a:uFill>
                  <a:solidFill>
                    <a:srgbClr val="ffffff"/>
                  </a:solidFill>
                </a:uFill>
                <a:latin typeface="Calibri"/>
                <a:hlinkClick r:id="rId3"/>
              </a:rPr>
              <a:t>ftp://ftp.uniprot.org/pub/databases/uniprot/current_release/knowledgebase/reference_proteomes</a:t>
            </a:r>
            <a:r>
              <a:rPr b="0" lang="en-US" sz="2800" spc="-1" strike="noStrike" u="sng">
                <a:solidFill>
                  <a:srgbClr val="0000ff"/>
                </a:solidFill>
                <a:uFill>
                  <a:solidFill>
                    <a:srgbClr val="ffffff"/>
                  </a:solidFill>
                </a:uFill>
                <a:latin typeface="Calibri"/>
                <a:hlinkClick r:id="rId4"/>
              </a:rPr>
              <a:t>/</a:t>
            </a:r>
            <a:endParaRPr b="0" lang="en-US" sz="2800" spc="-1" strike="noStrike">
              <a:solidFill>
                <a:srgbClr val="000000"/>
              </a:solidFill>
              <a:uFill>
                <a:solidFill>
                  <a:srgbClr val="ffffff"/>
                </a:solidFill>
              </a:uFill>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Designation of canonical sequences and associated isoforms, and annotation of isoforms are superior for the FTP files</a:t>
            </a:r>
            <a:endParaRPr b="0" lang="en-US" sz="2800" spc="-1" strike="noStrike">
              <a:solidFill>
                <a:srgbClr val="000000"/>
              </a:solidFill>
              <a:uFill>
                <a:solidFill>
                  <a:srgbClr val="ffffff"/>
                </a:solidFill>
              </a:uFill>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Reference proteome naming and multiple files per species make the FTP site challenging to navigate</a:t>
            </a:r>
            <a:endParaRPr b="0" lang="en-US" sz="2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uFill>
                  <a:solidFill>
                    <a:srgbClr val="ffffff"/>
                  </a:solidFill>
                </a:uFill>
                <a:latin typeface="Calibri Light"/>
              </a:rPr>
              <a:t>reference_proteome_manager helps</a:t>
            </a:r>
            <a:endParaRPr b="0" lang="en-US" sz="4400" spc="-1" strike="noStrike">
              <a:solidFill>
                <a:srgbClr val="000000"/>
              </a:solidFill>
              <a:uFill>
                <a:solidFill>
                  <a:srgbClr val="ffffff"/>
                </a:solidFill>
              </a:uFill>
              <a:latin typeface="Arial"/>
            </a:endParaRPr>
          </a:p>
        </p:txBody>
      </p:sp>
      <p:sp>
        <p:nvSpPr>
          <p:cNvPr id="82"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The App presents reference proteomes in an informative graphical user interface (GUI)</a:t>
            </a:r>
            <a:endParaRPr b="0" lang="en-US" sz="2800" spc="-1" strike="noStrike">
              <a:solidFill>
                <a:srgbClr val="000000"/>
              </a:solidFill>
              <a:uFill>
                <a:solidFill>
                  <a:srgbClr val="ffffff"/>
                </a:solidFill>
              </a:uFill>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Reference proteomes are designated by species names and searching and filtering of the 8000+ proteomes is supported</a:t>
            </a:r>
            <a:endParaRPr b="0" lang="en-US" sz="2800" spc="-1" strike="noStrike">
              <a:solidFill>
                <a:srgbClr val="000000"/>
              </a:solidFill>
              <a:uFill>
                <a:solidFill>
                  <a:srgbClr val="ffffff"/>
                </a:solidFill>
              </a:uFill>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Sets of user-defined default organisms are supported to facilitate frequent downloading of common proteomes</a:t>
            </a:r>
            <a:endParaRPr b="0" lang="en-US" sz="2800" spc="-1" strike="noStrike">
              <a:solidFill>
                <a:srgbClr val="000000"/>
              </a:solidFill>
              <a:uFill>
                <a:solidFill>
                  <a:srgbClr val="ffffff"/>
                </a:solidFill>
              </a:uFill>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Locating FTP files and downloading is automated</a:t>
            </a:r>
            <a:endParaRPr b="0" lang="en-US" sz="2800" spc="-1" strike="noStrike">
              <a:solidFill>
                <a:srgbClr val="000000"/>
              </a:solidFill>
              <a:uFill>
                <a:solidFill>
                  <a:srgbClr val="ffffff"/>
                </a:solidFill>
              </a:uFill>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Reference proteome naming and file organization are standardized </a:t>
            </a:r>
            <a:endParaRPr b="0" lang="en-US" sz="2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uFill>
                  <a:solidFill>
                    <a:srgbClr val="ffffff"/>
                  </a:solidFill>
                </a:uFill>
                <a:latin typeface="Calibri Light"/>
              </a:rPr>
              <a:t>How to run reference_proteome_manager</a:t>
            </a:r>
            <a:endParaRPr b="0" lang="en-US" sz="4400" spc="-1" strike="noStrike">
              <a:solidFill>
                <a:srgbClr val="000000"/>
              </a:solidFill>
              <a:uFill>
                <a:solidFill>
                  <a:srgbClr val="ffffff"/>
                </a:solidFill>
              </a:uFill>
              <a:latin typeface="Arial"/>
            </a:endParaRPr>
          </a:p>
        </p:txBody>
      </p:sp>
      <p:sp>
        <p:nvSpPr>
          <p:cNvPr id="84"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Two files are needed: reference_proteome_manager.py and fasta_lib_Py3.py</a:t>
            </a:r>
            <a:endParaRPr b="0" lang="en-US" sz="2800" spc="-1" strike="noStrike">
              <a:solidFill>
                <a:srgbClr val="000000"/>
              </a:solidFill>
              <a:uFill>
                <a:solidFill>
                  <a:srgbClr val="ffffff"/>
                </a:solidFill>
              </a:uFill>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The two files should be in the same folder and that folder can be located anywhere</a:t>
            </a:r>
            <a:endParaRPr b="0" lang="en-US" sz="2800" spc="-1" strike="noStrike">
              <a:solidFill>
                <a:srgbClr val="000000"/>
              </a:solidFill>
              <a:uFill>
                <a:solidFill>
                  <a:srgbClr val="ffffff"/>
                </a:solidFill>
              </a:uFill>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Python version 3 is required (3.6 is current release) </a:t>
            </a:r>
            <a:endParaRPr b="0" lang="en-US" sz="2800" spc="-1" strike="noStrike">
              <a:solidFill>
                <a:srgbClr val="000000"/>
              </a:solidFill>
              <a:uFill>
                <a:solidFill>
                  <a:srgbClr val="ffffff"/>
                </a:solidFill>
              </a:uFill>
              <a:latin typeface="Arial"/>
            </a:endParaRPr>
          </a:p>
          <a:p>
            <a:pPr lvl="1" marL="685800" indent="-227880">
              <a:lnSpc>
                <a:spcPct val="100000"/>
              </a:lnSpc>
              <a:spcBef>
                <a:spcPts val="499"/>
              </a:spcBef>
              <a:buClr>
                <a:srgbClr val="000000"/>
              </a:buClr>
              <a:buFont typeface="Arial"/>
              <a:buChar char="•"/>
            </a:pPr>
            <a:r>
              <a:rPr b="0" lang="en-US" sz="2400" spc="-1" strike="noStrike" u="sng">
                <a:solidFill>
                  <a:srgbClr val="0000ff"/>
                </a:solidFill>
                <a:uFill>
                  <a:solidFill>
                    <a:srgbClr val="ffffff"/>
                  </a:solidFill>
                </a:uFill>
                <a:latin typeface="Calibri"/>
                <a:hlinkClick r:id="rId1"/>
              </a:rPr>
              <a:t>https://www.python.org/downloads</a:t>
            </a:r>
            <a:r>
              <a:rPr b="0" lang="en-US" sz="2400" spc="-1" strike="noStrike" u="sng">
                <a:solidFill>
                  <a:srgbClr val="0000ff"/>
                </a:solidFill>
                <a:uFill>
                  <a:solidFill>
                    <a:srgbClr val="ffffff"/>
                  </a:solidFill>
                </a:uFill>
                <a:latin typeface="Calibri"/>
                <a:hlinkClick r:id="rId2"/>
              </a:rPr>
              <a:t>/</a:t>
            </a:r>
            <a:endParaRPr b="0" lang="en-US" sz="2400" spc="-1" strike="noStrike">
              <a:solidFill>
                <a:srgbClr val="000000"/>
              </a:solidFill>
              <a:uFill>
                <a:solidFill>
                  <a:srgbClr val="ffffff"/>
                </a:solidFill>
              </a:uFill>
              <a:latin typeface="Arial"/>
            </a:endParaRPr>
          </a:p>
          <a:p>
            <a:pPr lvl="1" marL="685800" indent="-227880">
              <a:lnSpc>
                <a:spcPct val="100000"/>
              </a:lnSpc>
              <a:spcBef>
                <a:spcPts val="499"/>
              </a:spcBef>
              <a:buClr>
                <a:srgbClr val="000000"/>
              </a:buClr>
              <a:buFont typeface="Arial"/>
              <a:buChar char="•"/>
            </a:pPr>
            <a:r>
              <a:rPr b="0" lang="en-US" sz="2400" spc="-1" strike="noStrike">
                <a:solidFill>
                  <a:srgbClr val="000000"/>
                </a:solidFill>
                <a:uFill>
                  <a:solidFill>
                    <a:srgbClr val="ffffff"/>
                  </a:solidFill>
                </a:uFill>
                <a:latin typeface="Calibri"/>
              </a:rPr>
              <a:t>https://www.continuum.io/downloads</a:t>
            </a:r>
            <a:endParaRPr b="0" lang="en-US" sz="2400" spc="-1" strike="noStrike">
              <a:solidFill>
                <a:srgbClr val="000000"/>
              </a:solidFill>
              <a:uFill>
                <a:solidFill>
                  <a:srgbClr val="ffffff"/>
                </a:solidFill>
              </a:uFill>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Application can be ran from command line or integrated programming environment editor windows</a:t>
            </a:r>
            <a:endParaRPr b="0" lang="en-US" sz="2800" spc="-1" strike="noStrike">
              <a:solidFill>
                <a:srgbClr val="000000"/>
              </a:solidFill>
              <a:uFill>
                <a:solidFill>
                  <a:srgbClr val="ffffff"/>
                </a:solidFill>
              </a:uFill>
              <a:latin typeface="Arial"/>
            </a:endParaRPr>
          </a:p>
          <a:p>
            <a:pPr lvl="1" marL="685800" indent="-227880">
              <a:lnSpc>
                <a:spcPct val="100000"/>
              </a:lnSpc>
              <a:spcBef>
                <a:spcPts val="499"/>
              </a:spcBef>
              <a:buClr>
                <a:srgbClr val="000000"/>
              </a:buClr>
              <a:buFont typeface="Arial"/>
              <a:buChar char="•"/>
            </a:pPr>
            <a:r>
              <a:rPr b="0" lang="en-US" sz="2400" spc="-1" strike="noStrike">
                <a:solidFill>
                  <a:srgbClr val="000000"/>
                </a:solidFill>
                <a:uFill>
                  <a:solidFill>
                    <a:srgbClr val="ffffff"/>
                  </a:solidFill>
                </a:uFill>
                <a:latin typeface="Calibri"/>
              </a:rPr>
              <a:t>There are many online resources for how to run python scripts</a:t>
            </a:r>
            <a:endParaRPr b="0" lang="en-US" sz="24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Light"/>
              </a:rPr>
              <a:t>Overview</a:t>
            </a:r>
            <a:endParaRPr b="0" lang="en-US" sz="4400" spc="-1" strike="noStrike">
              <a:solidFill>
                <a:srgbClr val="000000"/>
              </a:solidFill>
              <a:uFill>
                <a:solidFill>
                  <a:srgbClr val="ffffff"/>
                </a:solidFill>
              </a:uFill>
              <a:latin typeface="Arial"/>
            </a:endParaRPr>
          </a:p>
        </p:txBody>
      </p:sp>
      <p:pic>
        <p:nvPicPr>
          <p:cNvPr id="86" name="Content Placeholder 4" descr=""/>
          <p:cNvPicPr/>
          <p:nvPr/>
        </p:nvPicPr>
        <p:blipFill>
          <a:blip r:embed="rId1"/>
          <a:stretch/>
        </p:blipFill>
        <p:spPr>
          <a:xfrm>
            <a:off x="5424120" y="1633680"/>
            <a:ext cx="6669720" cy="3621960"/>
          </a:xfrm>
          <a:prstGeom prst="rect">
            <a:avLst/>
          </a:prstGeom>
          <a:ln>
            <a:noFill/>
          </a:ln>
        </p:spPr>
      </p:pic>
      <p:sp>
        <p:nvSpPr>
          <p:cNvPr id="87" name="CustomShape 2"/>
          <p:cNvSpPr/>
          <p:nvPr/>
        </p:nvSpPr>
        <p:spPr>
          <a:xfrm>
            <a:off x="97560" y="1297080"/>
            <a:ext cx="5425200" cy="53020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uFill>
                  <a:solidFill>
                    <a:srgbClr val="ffffff"/>
                  </a:solidFill>
                </a:uFill>
                <a:latin typeface="Calibri"/>
                <a:ea typeface="DejaVu Sans"/>
              </a:rPr>
              <a:t>The general program flow is as follows:</a:t>
            </a:r>
            <a:endParaRPr b="0" lang="en-US" sz="1800" spc="-1" strike="noStrike">
              <a:solidFill>
                <a:srgbClr val="000000"/>
              </a:solidFill>
              <a:uFill>
                <a:solidFill>
                  <a:srgbClr val="ffffff"/>
                </a:solidFill>
              </a:uFill>
              <a:latin typeface="Arial"/>
            </a:endParaRPr>
          </a:p>
          <a:p>
            <a:pPr marL="343080" indent="-342360">
              <a:lnSpc>
                <a:spcPct val="100000"/>
              </a:lnSpc>
              <a:buClr>
                <a:srgbClr val="000000"/>
              </a:buClr>
              <a:buFont typeface="StarSymbol"/>
              <a:buAutoNum type="alphaUcPeriod"/>
            </a:pPr>
            <a:r>
              <a:rPr b="0" lang="en-US" sz="1800" spc="-1" strike="noStrike">
                <a:solidFill>
                  <a:srgbClr val="000000"/>
                </a:solidFill>
                <a:uFill>
                  <a:solidFill>
                    <a:srgbClr val="ffffff"/>
                  </a:solidFill>
                </a:uFill>
                <a:latin typeface="Calibri"/>
                <a:ea typeface="DejaVu Sans"/>
              </a:rPr>
              <a:t>Select kingdom filters and type in any partial species word/phrase or taxonomy number into respective search fields and press the “Show Filtered List” button to display all relevant databases in the left “Reference Proteome” table. </a:t>
            </a:r>
            <a:endParaRPr b="0" lang="en-US" sz="1800" spc="-1" strike="noStrike">
              <a:solidFill>
                <a:srgbClr val="000000"/>
              </a:solidFill>
              <a:uFill>
                <a:solidFill>
                  <a:srgbClr val="ffffff"/>
                </a:solidFill>
              </a:uFill>
              <a:latin typeface="Arial"/>
            </a:endParaRPr>
          </a:p>
          <a:p>
            <a:pPr marL="343080" indent="-342360">
              <a:lnSpc>
                <a:spcPct val="100000"/>
              </a:lnSpc>
              <a:buClr>
                <a:srgbClr val="000000"/>
              </a:buClr>
              <a:buFont typeface="StarSymbol"/>
              <a:buAutoNum type="alphaUcPeriod"/>
            </a:pPr>
            <a:r>
              <a:rPr b="0" lang="en-US" sz="1800" spc="-1" strike="noStrike">
                <a:solidFill>
                  <a:srgbClr val="000000"/>
                </a:solidFill>
                <a:uFill>
                  <a:solidFill>
                    <a:srgbClr val="ffffff"/>
                  </a:solidFill>
                </a:uFill>
                <a:latin typeface="Calibri"/>
                <a:ea typeface="DejaVu Sans"/>
              </a:rPr>
              <a:t>Select one or more proteomes from the left table and use the “Add Proteome(s)” button to add databases to the “Selected Proteomes” table on the right. “Selected Proteomes” can be downloaded.</a:t>
            </a:r>
            <a:endParaRPr b="0" lang="en-US" sz="1800" spc="-1" strike="noStrike">
              <a:solidFill>
                <a:srgbClr val="000000"/>
              </a:solidFill>
              <a:uFill>
                <a:solidFill>
                  <a:srgbClr val="ffffff"/>
                </a:solidFill>
              </a:uFill>
              <a:latin typeface="Arial"/>
            </a:endParaRPr>
          </a:p>
          <a:p>
            <a:pPr marL="343080" indent="-342360">
              <a:lnSpc>
                <a:spcPct val="100000"/>
              </a:lnSpc>
              <a:buClr>
                <a:srgbClr val="000000"/>
              </a:buClr>
              <a:buFont typeface="StarSymbol"/>
              <a:buAutoNum type="alphaUcPeriod"/>
            </a:pPr>
            <a:r>
              <a:rPr b="0" lang="en-US" sz="1800" spc="-1" strike="noStrike">
                <a:solidFill>
                  <a:srgbClr val="000000"/>
                </a:solidFill>
                <a:uFill>
                  <a:solidFill>
                    <a:srgbClr val="ffffff"/>
                  </a:solidFill>
                </a:uFill>
                <a:latin typeface="Calibri"/>
                <a:ea typeface="DejaVu Sans"/>
              </a:rPr>
              <a:t>Note the “Save Defaults” and “Import Defaults” buttons. These buttons allow the user to save current selections in the right display table to a defaults file, or import databases of interest from a previously saved defaults file.</a:t>
            </a:r>
            <a:endParaRPr b="0" lang="en-US" sz="1800" spc="-1" strike="noStrike">
              <a:solidFill>
                <a:srgbClr val="000000"/>
              </a:solidFill>
              <a:uFill>
                <a:solidFill>
                  <a:srgbClr val="ffffff"/>
                </a:solidFill>
              </a:uFill>
              <a:latin typeface="Arial"/>
            </a:endParaRPr>
          </a:p>
          <a:p>
            <a:pPr marL="343080" indent="-342360">
              <a:lnSpc>
                <a:spcPct val="100000"/>
              </a:lnSpc>
              <a:buClr>
                <a:srgbClr val="000000"/>
              </a:buClr>
              <a:buFont typeface="StarSymbol"/>
              <a:buAutoNum type="alphaUcPeriod"/>
            </a:pPr>
            <a:r>
              <a:rPr b="0" lang="en-US" sz="1800" spc="-1" strike="noStrike">
                <a:solidFill>
                  <a:srgbClr val="000000"/>
                </a:solidFill>
                <a:uFill>
                  <a:solidFill>
                    <a:srgbClr val="ffffff"/>
                  </a:solidFill>
                </a:uFill>
                <a:latin typeface="Calibri"/>
                <a:ea typeface="DejaVu Sans"/>
              </a:rPr>
              <a:t>This “Selected Proteomes” table shows all selected databases that the user wants to download.</a:t>
            </a:r>
            <a:endParaRPr b="0" lang="en-US" sz="1800" spc="-1" strike="noStrike">
              <a:solidFill>
                <a:srgbClr val="000000"/>
              </a:solidFill>
              <a:uFill>
                <a:solidFill>
                  <a:srgbClr val="ffffff"/>
                </a:solidFill>
              </a:uFill>
              <a:latin typeface="Arial"/>
            </a:endParaRPr>
          </a:p>
          <a:p>
            <a:pPr marL="343080" indent="-342360">
              <a:lnSpc>
                <a:spcPct val="100000"/>
              </a:lnSpc>
              <a:buClr>
                <a:srgbClr val="000000"/>
              </a:buClr>
              <a:buFont typeface="StarSymbol"/>
              <a:buAutoNum type="alphaUcPeriod"/>
            </a:pPr>
            <a:r>
              <a:rPr b="0" lang="en-US" sz="1800" spc="-1" strike="noStrike">
                <a:solidFill>
                  <a:srgbClr val="000000"/>
                </a:solidFill>
                <a:uFill>
                  <a:solidFill>
                    <a:srgbClr val="ffffff"/>
                  </a:solidFill>
                </a:uFill>
                <a:latin typeface="Calibri"/>
                <a:ea typeface="DejaVu Sans"/>
              </a:rPr>
              <a:t>Press “Download Databases” to download all selected FASTA files.</a:t>
            </a:r>
            <a:endParaRPr b="0" lang="en-US" sz="1800" spc="-1" strike="noStrike">
              <a:solidFill>
                <a:srgbClr val="000000"/>
              </a:solidFill>
              <a:uFill>
                <a:solidFill>
                  <a:srgbClr val="ffffff"/>
                </a:solidFill>
              </a:uFill>
              <a:latin typeface="Arial"/>
            </a:endParaRPr>
          </a:p>
        </p:txBody>
      </p:sp>
      <p:sp>
        <p:nvSpPr>
          <p:cNvPr id="88" name="CustomShape 3"/>
          <p:cNvSpPr/>
          <p:nvPr/>
        </p:nvSpPr>
        <p:spPr>
          <a:xfrm>
            <a:off x="5480280" y="5649840"/>
            <a:ext cx="6710760" cy="9129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ea typeface="DejaVu Sans"/>
              </a:rPr>
              <a:t>F. This status bar will display information about changes to either display table including adding/dropping proteomes, refiltering the database list, and downloading file progress.</a:t>
            </a: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Light"/>
              </a:rPr>
              <a:t>Filters Description</a:t>
            </a:r>
            <a:endParaRPr b="0" lang="en-US" sz="4400" spc="-1" strike="noStrike">
              <a:solidFill>
                <a:srgbClr val="000000"/>
              </a:solidFill>
              <a:uFill>
                <a:solidFill>
                  <a:srgbClr val="ffffff"/>
                </a:solidFill>
              </a:uFill>
              <a:latin typeface="Arial"/>
            </a:endParaRPr>
          </a:p>
        </p:txBody>
      </p:sp>
      <p:pic>
        <p:nvPicPr>
          <p:cNvPr id="90" name="Content Placeholder 4" descr=""/>
          <p:cNvPicPr/>
          <p:nvPr/>
        </p:nvPicPr>
        <p:blipFill>
          <a:blip r:embed="rId1"/>
          <a:stretch/>
        </p:blipFill>
        <p:spPr>
          <a:xfrm>
            <a:off x="6787440" y="1685160"/>
            <a:ext cx="5228280" cy="2814120"/>
          </a:xfrm>
          <a:prstGeom prst="rect">
            <a:avLst/>
          </a:prstGeom>
          <a:ln>
            <a:noFill/>
          </a:ln>
        </p:spPr>
      </p:pic>
      <p:sp>
        <p:nvSpPr>
          <p:cNvPr id="91" name="CustomShape 2"/>
          <p:cNvSpPr/>
          <p:nvPr/>
        </p:nvSpPr>
        <p:spPr>
          <a:xfrm>
            <a:off x="175680" y="1685160"/>
            <a:ext cx="6575760" cy="42048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000000"/>
              </a:buClr>
              <a:buFont typeface="StarSymbol"/>
              <a:buAutoNum type="arabicPeriod"/>
            </a:pPr>
            <a:r>
              <a:rPr b="0" lang="en-US" sz="1800" spc="-1" strike="noStrike">
                <a:solidFill>
                  <a:srgbClr val="000000"/>
                </a:solidFill>
                <a:uFill>
                  <a:solidFill>
                    <a:srgbClr val="ffffff"/>
                  </a:solidFill>
                </a:uFill>
                <a:latin typeface="Calibri"/>
                <a:ea typeface="DejaVu Sans"/>
              </a:rPr>
              <a:t>The “Kingdoms” checkboxes allow the user to narrow database list by the phylogenetic kingdom their species belongs to.</a:t>
            </a:r>
            <a:endParaRPr b="0" lang="en-US" sz="1800" spc="-1" strike="noStrike">
              <a:solidFill>
                <a:srgbClr val="000000"/>
              </a:solidFill>
              <a:uFill>
                <a:solidFill>
                  <a:srgbClr val="ffffff"/>
                </a:solidFill>
              </a:uFill>
              <a:latin typeface="Arial"/>
            </a:endParaRPr>
          </a:p>
          <a:p>
            <a:pPr marL="343080" indent="-342360">
              <a:lnSpc>
                <a:spcPct val="100000"/>
              </a:lnSpc>
              <a:buClr>
                <a:srgbClr val="000000"/>
              </a:buClr>
              <a:buFont typeface="StarSymbol"/>
              <a:buAutoNum type="arabicPeriod"/>
            </a:pPr>
            <a:r>
              <a:rPr b="0" lang="en-US" sz="1800" spc="-1" strike="noStrike">
                <a:solidFill>
                  <a:srgbClr val="000000"/>
                </a:solidFill>
                <a:uFill>
                  <a:solidFill>
                    <a:srgbClr val="ffffff"/>
                  </a:solidFill>
                </a:uFill>
                <a:latin typeface="Calibri"/>
                <a:ea typeface="DejaVu Sans"/>
              </a:rPr>
              <a:t>The “Species Name” search bar allows the user to type in either a partial word/phrase or complete word/phrase that match the name of the desired species.</a:t>
            </a:r>
            <a:endParaRPr b="0" lang="en-US" sz="1800" spc="-1" strike="noStrike">
              <a:solidFill>
                <a:srgbClr val="000000"/>
              </a:solidFill>
              <a:uFill>
                <a:solidFill>
                  <a:srgbClr val="ffffff"/>
                </a:solidFill>
              </a:uFill>
              <a:latin typeface="Arial"/>
            </a:endParaRPr>
          </a:p>
          <a:p>
            <a:pPr marL="343080" indent="-342360">
              <a:lnSpc>
                <a:spcPct val="100000"/>
              </a:lnSpc>
              <a:buClr>
                <a:srgbClr val="000000"/>
              </a:buClr>
              <a:buFont typeface="StarSymbol"/>
              <a:buAutoNum type="arabicPeriod"/>
            </a:pPr>
            <a:r>
              <a:rPr b="0" lang="en-US" sz="1800" spc="-1" strike="noStrike">
                <a:solidFill>
                  <a:srgbClr val="000000"/>
                </a:solidFill>
                <a:uFill>
                  <a:solidFill>
                    <a:srgbClr val="ffffff"/>
                  </a:solidFill>
                </a:uFill>
                <a:latin typeface="Calibri"/>
                <a:ea typeface="DejaVu Sans"/>
              </a:rPr>
              <a:t>The “Taxonomy ID” search bar allows the user to type in either a full or partial taxon number that matches their desired species.</a:t>
            </a:r>
            <a:endParaRPr b="0" lang="en-US" sz="1800" spc="-1" strike="noStrike">
              <a:solidFill>
                <a:srgbClr val="000000"/>
              </a:solidFill>
              <a:uFill>
                <a:solidFill>
                  <a:srgbClr val="ffffff"/>
                </a:solidFill>
              </a:uFill>
              <a:latin typeface="Arial"/>
            </a:endParaRPr>
          </a:p>
          <a:p>
            <a:pPr marL="343080" indent="-342360">
              <a:lnSpc>
                <a:spcPct val="100000"/>
              </a:lnSpc>
              <a:buClr>
                <a:srgbClr val="000000"/>
              </a:buClr>
              <a:buFont typeface="StarSymbol"/>
              <a:buAutoNum type="arabicPeriod"/>
            </a:pPr>
            <a:r>
              <a:rPr b="0" lang="en-US" sz="1800" spc="-1" strike="noStrike">
                <a:solidFill>
                  <a:srgbClr val="000000"/>
                </a:solidFill>
                <a:uFill>
                  <a:solidFill>
                    <a:srgbClr val="ffffff"/>
                  </a:solidFill>
                </a:uFill>
                <a:latin typeface="Calibri"/>
                <a:ea typeface="DejaVu Sans"/>
              </a:rPr>
              <a:t>The “Show Filtered List” button will output all species that match the desired filters.</a:t>
            </a:r>
            <a:endParaRPr b="0" lang="en-US" sz="1800" spc="-1" strike="noStrike">
              <a:solidFill>
                <a:srgbClr val="000000"/>
              </a:solidFill>
              <a:uFill>
                <a:solidFill>
                  <a:srgbClr val="ffffff"/>
                </a:solidFill>
              </a:uFill>
              <a:latin typeface="Arial"/>
            </a:endParaRPr>
          </a:p>
          <a:p>
            <a:pPr marL="343080" indent="-342360">
              <a:lnSpc>
                <a:spcPct val="100000"/>
              </a:lnSpc>
              <a:buClr>
                <a:srgbClr val="000000"/>
              </a:buClr>
              <a:buFont typeface="StarSymbol"/>
              <a:buAutoNum type="arabicPeriod"/>
            </a:pPr>
            <a:r>
              <a:rPr b="0" lang="en-US" sz="1800" spc="-1" strike="noStrike">
                <a:solidFill>
                  <a:srgbClr val="000000"/>
                </a:solidFill>
                <a:uFill>
                  <a:solidFill>
                    <a:srgbClr val="ffffff"/>
                  </a:solidFill>
                </a:uFill>
                <a:latin typeface="Calibri"/>
                <a:ea typeface="DejaVu Sans"/>
              </a:rPr>
              <a:t>The “Reset Filters” button will clear all search bars and re-select all kingdoms.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ea typeface="DejaVu Sans"/>
              </a:rPr>
              <a:t>Note: No kingdoms checked is interpreted as all kingdoms. Blank species and taxonomy filters are ignored.</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Light"/>
              </a:rPr>
              <a:t>Filters Example</a:t>
            </a:r>
            <a:endParaRPr b="0" lang="en-US" sz="4400" spc="-1" strike="noStrike">
              <a:solidFill>
                <a:srgbClr val="000000"/>
              </a:solidFill>
              <a:uFill>
                <a:solidFill>
                  <a:srgbClr val="ffffff"/>
                </a:solidFill>
              </a:uFill>
              <a:latin typeface="Arial"/>
            </a:endParaRPr>
          </a:p>
        </p:txBody>
      </p:sp>
      <p:pic>
        <p:nvPicPr>
          <p:cNvPr id="93" name="Content Placeholder 4" descr=""/>
          <p:cNvPicPr/>
          <p:nvPr/>
        </p:nvPicPr>
        <p:blipFill>
          <a:blip r:embed="rId1"/>
          <a:stretch/>
        </p:blipFill>
        <p:spPr>
          <a:xfrm>
            <a:off x="1875240" y="2337120"/>
            <a:ext cx="8113680" cy="4395960"/>
          </a:xfrm>
          <a:prstGeom prst="rect">
            <a:avLst/>
          </a:prstGeom>
          <a:ln>
            <a:noFill/>
          </a:ln>
        </p:spPr>
      </p:pic>
      <p:sp>
        <p:nvSpPr>
          <p:cNvPr id="94" name="CustomShape 2"/>
          <p:cNvSpPr/>
          <p:nvPr/>
        </p:nvSpPr>
        <p:spPr>
          <a:xfrm>
            <a:off x="291600" y="1690560"/>
            <a:ext cx="11607840" cy="6386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ea typeface="DejaVu Sans"/>
              </a:rPr>
              <a:t>Here I have left all kingdoms selected, but searched using the entries “bovine” and “9913” which outputted only one species, the Bos taurus database. </a:t>
            </a:r>
            <a:endParaRPr b="0" lang="en-US"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217</TotalTime>
  <Application>LibreOffice/5.2.7.2$Windows_x86 LibreOffice_project/2b7f1e640c46ceb28adf43ee075a6e8b8439ed10</Application>
  <Words>1077</Words>
  <Paragraphs>80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2017-07-26T16:40:00Z</dcterms:created>
  <dc:creator>Delan Sean Huang</dc:creator>
  <dc:description/>
  <dc:language>en-US</dc:language>
  <cp:lastModifiedBy/>
  <dcterms:modified xsi:type="dcterms:W3CDTF">2017-07-31T09:58:31Z</dcterms:modified>
  <cp:revision>28</cp:revision>
  <dc:subject/>
  <dc:title>User Guide “reference_proteome_manager.py”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15.0036</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13</vt:i4>
  </property>
</Properties>
</file>