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58" r:id="rId4"/>
    <p:sldId id="264" r:id="rId5"/>
    <p:sldId id="259" r:id="rId6"/>
    <p:sldId id="260" r:id="rId7"/>
    <p:sldId id="262" r:id="rId8"/>
    <p:sldId id="261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2"/>
    <p:restoredTop sz="95755"/>
  </p:normalViewPr>
  <p:slideViewPr>
    <p:cSldViewPr snapToGrid="0">
      <p:cViewPr varScale="1">
        <p:scale>
          <a:sx n="92" d="100"/>
          <a:sy n="92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58217-FDCC-4250-BB57-D72B91FFCC7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C3BBF4-75D2-48C4-97F1-24657BA3C012}">
      <dgm:prSet/>
      <dgm:spPr/>
      <dgm:t>
        <a:bodyPr/>
        <a:lstStyle/>
        <a:p>
          <a:r>
            <a:rPr lang="en-US" dirty="0"/>
            <a:t>What do </a:t>
          </a:r>
          <a:r>
            <a:rPr lang="en-US"/>
            <a:t>human rights </a:t>
          </a:r>
          <a:r>
            <a:rPr lang="en-US" dirty="0"/>
            <a:t>look like across the world</a:t>
          </a:r>
        </a:p>
      </dgm:t>
    </dgm:pt>
    <dgm:pt modelId="{79A211E1-64BC-4F7F-805A-202C79F7600A}" type="parTrans" cxnId="{BB3B7D0B-5979-449D-8F64-65BE6D334DFF}">
      <dgm:prSet/>
      <dgm:spPr/>
      <dgm:t>
        <a:bodyPr/>
        <a:lstStyle/>
        <a:p>
          <a:endParaRPr lang="en-US"/>
        </a:p>
      </dgm:t>
    </dgm:pt>
    <dgm:pt modelId="{0182DF3B-9381-4040-B45D-D6B050390CC5}" type="sibTrans" cxnId="{BB3B7D0B-5979-449D-8F64-65BE6D334DFF}">
      <dgm:prSet/>
      <dgm:spPr/>
      <dgm:t>
        <a:bodyPr/>
        <a:lstStyle/>
        <a:p>
          <a:endParaRPr lang="en-US"/>
        </a:p>
      </dgm:t>
    </dgm:pt>
    <dgm:pt modelId="{3E8934D4-5F22-4853-8B76-42289BE4C05E}">
      <dgm:prSet/>
      <dgm:spPr/>
      <dgm:t>
        <a:bodyPr/>
        <a:lstStyle/>
        <a:p>
          <a:r>
            <a:rPr lang="en-US" dirty="0"/>
            <a:t>How does the United States compare to the rest of the world in human rights</a:t>
          </a:r>
        </a:p>
      </dgm:t>
    </dgm:pt>
    <dgm:pt modelId="{A64728E2-F8AA-4E58-AD51-F41F530FF1F4}" type="parTrans" cxnId="{72FD68F3-B221-4D42-AB29-C4BBD4580DA0}">
      <dgm:prSet/>
      <dgm:spPr/>
      <dgm:t>
        <a:bodyPr/>
        <a:lstStyle/>
        <a:p>
          <a:endParaRPr lang="en-US"/>
        </a:p>
      </dgm:t>
    </dgm:pt>
    <dgm:pt modelId="{F1EC8BC6-5971-4B80-9EAE-F37316FFDB13}" type="sibTrans" cxnId="{72FD68F3-B221-4D42-AB29-C4BBD4580DA0}">
      <dgm:prSet/>
      <dgm:spPr/>
      <dgm:t>
        <a:bodyPr/>
        <a:lstStyle/>
        <a:p>
          <a:endParaRPr lang="en-US"/>
        </a:p>
      </dgm:t>
    </dgm:pt>
    <dgm:pt modelId="{897AA893-7348-7347-ADF4-9201B75FB8ED}" type="pres">
      <dgm:prSet presAssocID="{C3E58217-FDCC-4250-BB57-D72B91FFCC77}" presName="linear" presStyleCnt="0">
        <dgm:presLayoutVars>
          <dgm:animLvl val="lvl"/>
          <dgm:resizeHandles val="exact"/>
        </dgm:presLayoutVars>
      </dgm:prSet>
      <dgm:spPr/>
    </dgm:pt>
    <dgm:pt modelId="{3490FBEB-EFD0-9B4B-94B4-8CA597DD9D7F}" type="pres">
      <dgm:prSet presAssocID="{92C3BBF4-75D2-48C4-97F1-24657BA3C0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8FEE7C-983A-3E4D-8B21-696FC9022F98}" type="pres">
      <dgm:prSet presAssocID="{0182DF3B-9381-4040-B45D-D6B050390CC5}" presName="spacer" presStyleCnt="0"/>
      <dgm:spPr/>
    </dgm:pt>
    <dgm:pt modelId="{EE023C58-7D75-BF4A-B987-FBB0D578DB02}" type="pres">
      <dgm:prSet presAssocID="{3E8934D4-5F22-4853-8B76-42289BE4C05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3B7D0B-5979-449D-8F64-65BE6D334DFF}" srcId="{C3E58217-FDCC-4250-BB57-D72B91FFCC77}" destId="{92C3BBF4-75D2-48C4-97F1-24657BA3C012}" srcOrd="0" destOrd="0" parTransId="{79A211E1-64BC-4F7F-805A-202C79F7600A}" sibTransId="{0182DF3B-9381-4040-B45D-D6B050390CC5}"/>
    <dgm:cxn modelId="{A8E5F42F-31CA-FE48-9BA2-481B6A43FBCD}" type="presOf" srcId="{92C3BBF4-75D2-48C4-97F1-24657BA3C012}" destId="{3490FBEB-EFD0-9B4B-94B4-8CA597DD9D7F}" srcOrd="0" destOrd="0" presId="urn:microsoft.com/office/officeart/2005/8/layout/vList2"/>
    <dgm:cxn modelId="{7FA54087-39F5-6248-8C04-887785C84FBE}" type="presOf" srcId="{3E8934D4-5F22-4853-8B76-42289BE4C05E}" destId="{EE023C58-7D75-BF4A-B987-FBB0D578DB02}" srcOrd="0" destOrd="0" presId="urn:microsoft.com/office/officeart/2005/8/layout/vList2"/>
    <dgm:cxn modelId="{FC2352D2-FF2B-7D44-844B-625850F583F2}" type="presOf" srcId="{C3E58217-FDCC-4250-BB57-D72B91FFCC77}" destId="{897AA893-7348-7347-ADF4-9201B75FB8ED}" srcOrd="0" destOrd="0" presId="urn:microsoft.com/office/officeart/2005/8/layout/vList2"/>
    <dgm:cxn modelId="{72FD68F3-B221-4D42-AB29-C4BBD4580DA0}" srcId="{C3E58217-FDCC-4250-BB57-D72B91FFCC77}" destId="{3E8934D4-5F22-4853-8B76-42289BE4C05E}" srcOrd="1" destOrd="0" parTransId="{A64728E2-F8AA-4E58-AD51-F41F530FF1F4}" sibTransId="{F1EC8BC6-5971-4B80-9EAE-F37316FFDB13}"/>
    <dgm:cxn modelId="{22477E39-A15A-D24E-B8D6-A79ECBBDE5A1}" type="presParOf" srcId="{897AA893-7348-7347-ADF4-9201B75FB8ED}" destId="{3490FBEB-EFD0-9B4B-94B4-8CA597DD9D7F}" srcOrd="0" destOrd="0" presId="urn:microsoft.com/office/officeart/2005/8/layout/vList2"/>
    <dgm:cxn modelId="{5D7AA2FD-267B-AF47-95F9-0CBD77DAAD63}" type="presParOf" srcId="{897AA893-7348-7347-ADF4-9201B75FB8ED}" destId="{628FEE7C-983A-3E4D-8B21-696FC9022F98}" srcOrd="1" destOrd="0" presId="urn:microsoft.com/office/officeart/2005/8/layout/vList2"/>
    <dgm:cxn modelId="{F3E465A9-1EC8-F249-9802-45CF83A09F82}" type="presParOf" srcId="{897AA893-7348-7347-ADF4-9201B75FB8ED}" destId="{EE023C58-7D75-BF4A-B987-FBB0D578DB0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0FBEB-EFD0-9B4B-94B4-8CA597DD9D7F}">
      <dsp:nvSpPr>
        <dsp:cNvPr id="0" name=""/>
        <dsp:cNvSpPr/>
      </dsp:nvSpPr>
      <dsp:spPr>
        <a:xfrm>
          <a:off x="0" y="54204"/>
          <a:ext cx="10261599" cy="14449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What do </a:t>
          </a:r>
          <a:r>
            <a:rPr lang="en-US" sz="3800" kern="1200"/>
            <a:t>human rights </a:t>
          </a:r>
          <a:r>
            <a:rPr lang="en-US" sz="3800" kern="1200" dirty="0"/>
            <a:t>look like across the world</a:t>
          </a:r>
        </a:p>
      </dsp:txBody>
      <dsp:txXfrm>
        <a:off x="70537" y="124741"/>
        <a:ext cx="10120525" cy="1303875"/>
      </dsp:txXfrm>
    </dsp:sp>
    <dsp:sp modelId="{EE023C58-7D75-BF4A-B987-FBB0D578DB02}">
      <dsp:nvSpPr>
        <dsp:cNvPr id="0" name=""/>
        <dsp:cNvSpPr/>
      </dsp:nvSpPr>
      <dsp:spPr>
        <a:xfrm>
          <a:off x="0" y="1608594"/>
          <a:ext cx="10261599" cy="14449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How does the United States compare to the rest of the world in human rights</a:t>
          </a:r>
        </a:p>
      </dsp:txBody>
      <dsp:txXfrm>
        <a:off x="70537" y="1679131"/>
        <a:ext cx="10120525" cy="130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grapher/distribution-human-rights-vdem?country=ARG~AUS~BWA~CHN~OWID_WRL~SV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E2E42-1428-BCED-3436-A2267A623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Human Rights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F6383-0AA1-2FCF-CD9B-9262E39C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Delaney Curran</a:t>
            </a:r>
          </a:p>
        </p:txBody>
      </p:sp>
    </p:spTree>
    <p:extLst>
      <p:ext uri="{BB962C8B-B14F-4D97-AF65-F5344CB8AC3E}">
        <p14:creationId xmlns:p14="http://schemas.microsoft.com/office/powerpoint/2010/main" val="265138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93159E8-0DA7-8D59-E3E6-A79804098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362" y="804672"/>
            <a:ext cx="5707276" cy="5248656"/>
          </a:xfrm>
        </p:spPr>
      </p:pic>
    </p:spTree>
    <p:extLst>
      <p:ext uri="{BB962C8B-B14F-4D97-AF65-F5344CB8AC3E}">
        <p14:creationId xmlns:p14="http://schemas.microsoft.com/office/powerpoint/2010/main" val="316380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12AD-F87D-370B-36DA-67C35B80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The United States has over all better civil liberties</a:t>
            </a:r>
          </a:p>
          <a:p>
            <a:r>
              <a:rPr lang="en-US" sz="2000" dirty="0">
                <a:solidFill>
                  <a:srgbClr val="404040"/>
                </a:solidFill>
              </a:rPr>
              <a:t>Civil liberties get better as time progresses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25D46-FF9A-2A8E-605C-CC16B3F7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838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D924-6709-A2B2-8FAB-FBA509B9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C56282E-C66C-4AD5-6ADE-EB8C17FBC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7456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75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6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FF27-BBA6-033D-79DC-1960BDE8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The data</a:t>
            </a:r>
          </a:p>
        </p:txBody>
      </p:sp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7D8DFD9-FC57-B615-2C43-7F379CD17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Our World in Data</a:t>
            </a:r>
          </a:p>
          <a:p>
            <a:r>
              <a:rPr lang="en-US" sz="2400" dirty="0">
                <a:solidFill>
                  <a:schemeClr val="tx1"/>
                </a:solidFill>
              </a:rPr>
              <a:t>World human rights distribution 1789-2021</a:t>
            </a:r>
          </a:p>
          <a:p>
            <a:r>
              <a:rPr lang="en-US" sz="2400" dirty="0">
                <a:solidFill>
                  <a:schemeClr val="tx1"/>
                </a:solidFill>
              </a:rPr>
              <a:t>United States human rights distribution 1790-2021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Variables: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Civil liberties: varieties of democracy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Civil liberties: high democracy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Civil liberties: low democracy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A07BB-C0CC-BC28-6439-B84B1358563E}"/>
              </a:ext>
            </a:extLst>
          </p:cNvPr>
          <p:cNvSpPr txBox="1"/>
          <p:nvPr/>
        </p:nvSpPr>
        <p:spPr>
          <a:xfrm>
            <a:off x="4791384" y="6247135"/>
            <a:ext cx="72635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https://ourworldindata.org/grapher/distribution-human-rights-vdem?country=ARG~AUS~BWA~CHN~OWID_WRL~SVN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552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F0B08-6D14-9A2A-C3AE-4084F5CE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 statistics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851FBE-DD46-50DD-F713-FCDCE313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World human rights distribution</a:t>
            </a:r>
          </a:p>
          <a:p>
            <a:r>
              <a:rPr lang="en-US" dirty="0">
                <a:solidFill>
                  <a:schemeClr val="bg1"/>
                </a:solidFill>
              </a:rPr>
              <a:t>United States human rights distribution </a:t>
            </a:r>
          </a:p>
          <a:p>
            <a:r>
              <a:rPr lang="en-US" dirty="0">
                <a:solidFill>
                  <a:schemeClr val="bg1"/>
                </a:solidFill>
              </a:rPr>
              <a:t>Range 0-1(most democratic)</a:t>
            </a:r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8FBBCF5C-6A1C-5906-8936-B9C435CE4E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499248"/>
              </p:ext>
            </p:extLst>
          </p:nvPr>
        </p:nvGraphicFramePr>
        <p:xfrm>
          <a:off x="5297763" y="643467"/>
          <a:ext cx="6071275" cy="502738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{8799B23B-EC83-4686-B30A-512413B5E67A}</a:tableStyleId>
              </a:tblPr>
              <a:tblGrid>
                <a:gridCol w="826085">
                  <a:extLst>
                    <a:ext uri="{9D8B030D-6E8A-4147-A177-3AD203B41FA5}">
                      <a16:colId xmlns:a16="http://schemas.microsoft.com/office/drawing/2014/main" val="4228121927"/>
                    </a:ext>
                  </a:extLst>
                </a:gridCol>
                <a:gridCol w="405776">
                  <a:extLst>
                    <a:ext uri="{9D8B030D-6E8A-4147-A177-3AD203B41FA5}">
                      <a16:colId xmlns:a16="http://schemas.microsoft.com/office/drawing/2014/main" val="3892569293"/>
                    </a:ext>
                  </a:extLst>
                </a:gridCol>
                <a:gridCol w="1892670">
                  <a:extLst>
                    <a:ext uri="{9D8B030D-6E8A-4147-A177-3AD203B41FA5}">
                      <a16:colId xmlns:a16="http://schemas.microsoft.com/office/drawing/2014/main" val="1491064148"/>
                    </a:ext>
                  </a:extLst>
                </a:gridCol>
                <a:gridCol w="1383340">
                  <a:extLst>
                    <a:ext uri="{9D8B030D-6E8A-4147-A177-3AD203B41FA5}">
                      <a16:colId xmlns:a16="http://schemas.microsoft.com/office/drawing/2014/main" val="3908698231"/>
                    </a:ext>
                  </a:extLst>
                </a:gridCol>
                <a:gridCol w="1563404">
                  <a:extLst>
                    <a:ext uri="{9D8B030D-6E8A-4147-A177-3AD203B41FA5}">
                      <a16:colId xmlns:a16="http://schemas.microsoft.com/office/drawing/2014/main" val="1218083097"/>
                    </a:ext>
                  </a:extLst>
                </a:gridCol>
              </a:tblGrid>
              <a:tr h="624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Varieties of democracy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High democracy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Low democracy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7753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Min.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1789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0.013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138961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1st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1870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0.204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0.245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0.154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10060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Median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1931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0.379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0.436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0.324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591202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1923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0.4393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0.4828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0.3947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5072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1977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0.65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0.707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0.597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54409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Max.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0.978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0.991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0.972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24113"/>
                  </a:ext>
                </a:extLst>
              </a:tr>
              <a:tr h="27559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39366"/>
                  </a:ext>
                </a:extLst>
              </a:tr>
              <a:tr h="342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1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15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Varieties of democracy</a:t>
                      </a:r>
                      <a:endParaRPr lang="en-US" sz="15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High </a:t>
                      </a:r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democracy</a:t>
                      </a:r>
                      <a:endParaRPr lang="en-US" sz="15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democracy</a:t>
                      </a:r>
                      <a:endParaRPr lang="en-US" sz="15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98629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1790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0.5210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0.574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0.4770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62079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1st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1848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0.5660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0.615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0.5080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949003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Median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1906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0.7580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0.807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0.7145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932674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1906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0.7411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0.6992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9128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3rd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1963</a:t>
                      </a: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0.8197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0.868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0.7845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737430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0.951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0.973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0.9380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4" marR="12534" marT="8506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5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44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6761"/>
            <a:ext cx="12192000" cy="3431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3920C-546A-48D2-C4D3-0BC98A1E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World human rights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3AD7927-6A5D-0AA6-FDA4-9F9FD9D3B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4" b="3"/>
          <a:stretch/>
        </p:blipFill>
        <p:spPr>
          <a:xfrm>
            <a:off x="20" y="10"/>
            <a:ext cx="4059916" cy="342675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E1295B6-1CF7-899E-970F-72FB75505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r="3" b="3"/>
          <a:stretch/>
        </p:blipFill>
        <p:spPr>
          <a:xfrm>
            <a:off x="4059936" y="10"/>
            <a:ext cx="4066032" cy="3426751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D6F5D0F-1CB4-1AB0-5B40-EE6C2FB6E9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9" r="-5" b="-5"/>
          <a:stretch/>
        </p:blipFill>
        <p:spPr>
          <a:xfrm>
            <a:off x="8119872" y="-1"/>
            <a:ext cx="4072128" cy="3429000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14C578FB-DAEB-7FBE-6661-905643EA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Slightly positively skewed</a:t>
            </a:r>
          </a:p>
          <a:p>
            <a:r>
              <a:rPr lang="en-US" dirty="0">
                <a:solidFill>
                  <a:schemeClr val="bg1"/>
                </a:solidFill>
              </a:rPr>
              <a:t>Wide range of scores</a:t>
            </a:r>
          </a:p>
          <a:p>
            <a:r>
              <a:rPr lang="en-US" dirty="0">
                <a:solidFill>
                  <a:schemeClr val="bg1"/>
                </a:solidFill>
              </a:rPr>
              <a:t>Overall lower</a:t>
            </a:r>
          </a:p>
        </p:txBody>
      </p:sp>
    </p:spTree>
    <p:extLst>
      <p:ext uri="{BB962C8B-B14F-4D97-AF65-F5344CB8AC3E}">
        <p14:creationId xmlns:p14="http://schemas.microsoft.com/office/powerpoint/2010/main" val="24761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6761"/>
            <a:ext cx="12192000" cy="3431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987AC-A554-F722-C7F9-AB297DB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United states Human rights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BCDFDC7-CDD7-54C5-B3E2-B2B2E6BD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Trimodal</a:t>
            </a:r>
          </a:p>
          <a:p>
            <a:r>
              <a:rPr lang="en-US" dirty="0">
                <a:solidFill>
                  <a:schemeClr val="bg1"/>
                </a:solidFill>
              </a:rPr>
              <a:t>Overall higher scores</a:t>
            </a:r>
          </a:p>
        </p:txBody>
      </p:sp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3F125A66-C9FD-7ACE-0EDC-80D893B1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108785" cy="3426760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6C1D3695-D5F9-EC17-703A-FED96BBBE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784" y="-3"/>
            <a:ext cx="3970722" cy="3311614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332BD9CA-163E-51F4-3D83-6204F1DE8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215" y="0"/>
            <a:ext cx="4108785" cy="34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A7BA-54E2-D6F9-9395-EC9E8C3C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Optimal number of clusters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A0873E9-DC5B-E0F8-7896-97825B4F5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34" y="797433"/>
            <a:ext cx="6303155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6B625-D216-DDD0-D63D-8297FFC9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United states Cluster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B9F51C-54F3-2565-7118-FD75A8FA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1960-2021</a:t>
            </a:r>
          </a:p>
          <a:p>
            <a:r>
              <a:rPr lang="en-US" dirty="0">
                <a:solidFill>
                  <a:schemeClr val="bg1"/>
                </a:solidFill>
              </a:rPr>
              <a:t>2 main clusters</a:t>
            </a:r>
          </a:p>
          <a:p>
            <a:r>
              <a:rPr lang="en-US" dirty="0">
                <a:solidFill>
                  <a:schemeClr val="bg1"/>
                </a:solidFill>
              </a:rPr>
              <a:t>Cluster 1: 31</a:t>
            </a:r>
          </a:p>
          <a:p>
            <a:r>
              <a:rPr lang="en-US" dirty="0">
                <a:solidFill>
                  <a:schemeClr val="bg1"/>
                </a:solidFill>
              </a:rPr>
              <a:t>Cluster 2: 30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B4A48281-9C0A-5C6D-3DC1-2C0698E0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738871"/>
            <a:ext cx="6250769" cy="52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1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3CC961DD-CE30-9924-E9E8-782ABFD9D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672" y="804672"/>
            <a:ext cx="6285815" cy="5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57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1203</TotalTime>
  <Words>242</Words>
  <Application>Microsoft Macintosh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Human Rights</vt:lpstr>
      <vt:lpstr>Problems</vt:lpstr>
      <vt:lpstr>The data</vt:lpstr>
      <vt:lpstr>Summary statistics</vt:lpstr>
      <vt:lpstr>World human rights</vt:lpstr>
      <vt:lpstr>United states Human rights</vt:lpstr>
      <vt:lpstr>Optimal number of clusters</vt:lpstr>
      <vt:lpstr>United states Cluster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Rights</dc:title>
  <dc:creator>Curran, Delaney</dc:creator>
  <cp:lastModifiedBy>Curran, Delaney</cp:lastModifiedBy>
  <cp:revision>4</cp:revision>
  <dcterms:created xsi:type="dcterms:W3CDTF">2022-12-08T00:13:02Z</dcterms:created>
  <dcterms:modified xsi:type="dcterms:W3CDTF">2022-12-12T00:04:58Z</dcterms:modified>
</cp:coreProperties>
</file>