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B6FD-4EBD-6BA3-CA8B-422C3DC5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6C8A-3CDD-9AD5-449C-D01D3CCC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Delaney Curran</a:t>
            </a:r>
          </a:p>
        </p:txBody>
      </p:sp>
      <p:pic>
        <p:nvPicPr>
          <p:cNvPr id="5" name="Audio Recording Dec 14, 2022 at 3:55:49 PM">
            <a:hlinkClick r:id="" action="ppaction://media"/>
            <a:extLst>
              <a:ext uri="{FF2B5EF4-FFF2-40B4-BE49-F238E27FC236}">
                <a16:creationId xmlns:a16="http://schemas.microsoft.com/office/drawing/2014/main" id="{E7029116-2877-AC0E-BEDD-265F2AE0AC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85400" y="5592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46C5-0A79-137D-8A2F-DB883E49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E8B1-2127-6112-67D7-8A72345B10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1: 6, 7, 10</a:t>
            </a:r>
          </a:p>
          <a:p>
            <a:r>
              <a:rPr lang="en-US" dirty="0"/>
              <a:t>Average GPA: 1.66</a:t>
            </a:r>
          </a:p>
          <a:p>
            <a:r>
              <a:rPr lang="en-US" dirty="0"/>
              <a:t>Average days missed: 13</a:t>
            </a:r>
          </a:p>
          <a:p>
            <a:r>
              <a:rPr lang="en-US" dirty="0"/>
              <a:t>Gender: All women</a:t>
            </a:r>
          </a:p>
          <a:p>
            <a:endParaRPr lang="en-US" dirty="0"/>
          </a:p>
          <a:p>
            <a:r>
              <a:rPr lang="en-US" dirty="0"/>
              <a:t>Group 2: 4, 5, 11 </a:t>
            </a:r>
          </a:p>
          <a:p>
            <a:r>
              <a:rPr lang="en-US" dirty="0"/>
              <a:t>Average GPA: 2.31</a:t>
            </a:r>
          </a:p>
          <a:p>
            <a:r>
              <a:rPr lang="en-US" dirty="0"/>
              <a:t>Average days missed: 15</a:t>
            </a:r>
          </a:p>
          <a:p>
            <a:r>
              <a:rPr lang="en-US" dirty="0"/>
              <a:t>Gender: 2 women and 1 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2FB98-5987-F8FB-25EF-495072887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3: 1, 8, 9</a:t>
            </a:r>
          </a:p>
          <a:p>
            <a:r>
              <a:rPr lang="en-US" dirty="0"/>
              <a:t>Average GPA: 1.41</a:t>
            </a:r>
          </a:p>
          <a:p>
            <a:r>
              <a:rPr lang="en-US" dirty="0"/>
              <a:t>Average days missed: 8.66</a:t>
            </a:r>
          </a:p>
          <a:p>
            <a:r>
              <a:rPr lang="en-US" dirty="0"/>
              <a:t>Gender: 1 women and 2 men</a:t>
            </a:r>
          </a:p>
          <a:p>
            <a:endParaRPr lang="en-US" dirty="0"/>
          </a:p>
          <a:p>
            <a:r>
              <a:rPr lang="en-US" dirty="0"/>
              <a:t>Group 4: 2, 3, 12</a:t>
            </a:r>
          </a:p>
          <a:p>
            <a:r>
              <a:rPr lang="en-US" dirty="0"/>
              <a:t>Average GPA: 2.37</a:t>
            </a:r>
          </a:p>
          <a:p>
            <a:r>
              <a:rPr lang="en-US" dirty="0"/>
              <a:t>Average days missed: 10</a:t>
            </a:r>
          </a:p>
          <a:p>
            <a:r>
              <a:rPr lang="en-US" dirty="0"/>
              <a:t>Gender: 2 women and 1 man</a:t>
            </a:r>
          </a:p>
          <a:p>
            <a:endParaRPr lang="en-US" dirty="0"/>
          </a:p>
        </p:txBody>
      </p:sp>
      <p:pic>
        <p:nvPicPr>
          <p:cNvPr id="5" name="Audio Recording Dec 14, 2022 at 4:18:40 PM">
            <a:hlinkClick r:id="" action="ppaction://media"/>
            <a:extLst>
              <a:ext uri="{FF2B5EF4-FFF2-40B4-BE49-F238E27FC236}">
                <a16:creationId xmlns:a16="http://schemas.microsoft.com/office/drawing/2014/main" id="{B0E35256-5AF5-4802-8010-C9A51C4461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0375" y="576860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9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EE24-5A30-10E0-BE9A-8DFF05C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FD6A-9968-0771-CF93-5F4229D9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GPA</a:t>
            </a:r>
          </a:p>
          <a:p>
            <a:pPr lvl="1"/>
            <a:r>
              <a:rPr lang="en-US" dirty="0"/>
              <a:t>The higher the GPA the more likely a student wants to succeed in a project</a:t>
            </a:r>
          </a:p>
          <a:p>
            <a:r>
              <a:rPr lang="en-US" dirty="0"/>
              <a:t>Gender</a:t>
            </a:r>
          </a:p>
          <a:p>
            <a:pPr lvl="1"/>
            <a:r>
              <a:rPr lang="en-US" dirty="0"/>
              <a:t>Women consistently outperform men academically</a:t>
            </a:r>
          </a:p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The more someone is in class the higher their grades will be</a:t>
            </a:r>
          </a:p>
        </p:txBody>
      </p:sp>
      <p:pic>
        <p:nvPicPr>
          <p:cNvPr id="4" name="Audio Recording Dec 14, 2022 at 3:57:06 PM">
            <a:hlinkClick r:id="" action="ppaction://media"/>
            <a:extLst>
              <a:ext uri="{FF2B5EF4-FFF2-40B4-BE49-F238E27FC236}">
                <a16:creationId xmlns:a16="http://schemas.microsoft.com/office/drawing/2014/main" id="{25E0885E-E773-C6AD-8E89-F347CC6768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54464" y="533362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B7E48-672D-5864-A817-7BD9C65F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227B-6ECE-A150-1B57-4620E476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x1: GPA = 2.53, Missed Days = 0.93,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x2: GPA = 0.74, Missed Days = 1.07, gender = 1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x3: GPA = 3.74, Missed Days = 2.40,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x4: GPA = 3.53, Missed Days = 0.93,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x5: GPA = 2.36, Missed Days = 1.87, gender = 1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x6: GPA = 0.30, Missed Days = 2.40,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x7: GPA = .56, Missed Days = 2.50,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x8: GPA = 1.16, Missed Days = 2.50, gender = 1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x9: GPA = 0.53, Missed Days = 0, gender = 1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x10: GPA = 3.99, Missed Days = 0.26,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x11: GPA = 2.21, Missed Days = 3.20, gender =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x12: GPA = 2.65, Missed Days = 0.53, gender = 0</a:t>
            </a:r>
          </a:p>
        </p:txBody>
      </p:sp>
      <p:pic>
        <p:nvPicPr>
          <p:cNvPr id="4" name="Audio Recording Dec 14, 2022 at 3:59:18 PM">
            <a:hlinkClick r:id="" action="ppaction://media"/>
            <a:extLst>
              <a:ext uri="{FF2B5EF4-FFF2-40B4-BE49-F238E27FC236}">
                <a16:creationId xmlns:a16="http://schemas.microsoft.com/office/drawing/2014/main" id="{1A75534C-F052-6DBA-008A-4189C94FDC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165" y="573008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0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2D4A-65A0-9160-C073-7730D30E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9E23-2743-955B-EB8D-2F74F3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GPA - Missed days + Gender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EX: Student x1 2.53 - 0.93 + 0 = 1.60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Higher the score the more likely the student is succeed on the project</a:t>
            </a:r>
          </a:p>
        </p:txBody>
      </p:sp>
      <p:pic>
        <p:nvPicPr>
          <p:cNvPr id="4" name="Audio Recording Dec 14, 2022 at 4:02:02 PM">
            <a:hlinkClick r:id="" action="ppaction://media"/>
            <a:extLst>
              <a:ext uri="{FF2B5EF4-FFF2-40B4-BE49-F238E27FC236}">
                <a16:creationId xmlns:a16="http://schemas.microsoft.com/office/drawing/2014/main" id="{A390105B-AFFB-4299-72DF-D70D1A775B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5849" y="565606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6FDB-5FB3-66DB-2D83-017B5BAC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Minimize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S - Student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G -  Group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0.79 S1G1 + 0.79 S1G2 + 0.79 S1G3 + 0.79 S1G4 + 0.13 S2G1 + 0.13 S2G2 + 0.13 S2G3 + 0.13 S2G4 + 0.54 S3G1 + 0.54 S3G2 + 0.54 S3G3 + 0.54 S3G4 + 1.79 S4G1 + 1.79 S4G2 + 1.79 S4G3 + 1.79 S4G4 + 0.68 S5G1 + 0.68 S5G2 + 0.68 S5G3 + 0.68 S5G4 + 2.91 S6G1 + 2.91 S6G2 + 2.91 S6G3 + 2.91 S6G4 + 2.75 S7G1 + 2.75 S7G2 + 2.75 S7G3 + 2.75 S7G4 + 1.15 S8G1 + 1.15 S8G2 + 1.15 S8G3 + 1.15 S8G4 + 0.72 S9G1 + 0.72 S9G2 + 0.72 S9G3 + 0.72 S9G3 + 2.92 S10G1 + 2.92 S10G2 + 2.92 S10G3 + 2.92 S10G4 + 1.80 S11G1 + 1.80 S11G2 + 1.80 S11G3 + 1.80 S11G4 + 1.28 S12G1 + 1.28 S12G2 + 1.28 S12G3 + 1.28 S12G4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931A-CB22-4FCD-0BD4-7CEEEA41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Objective Function</a:t>
            </a:r>
          </a:p>
        </p:txBody>
      </p:sp>
      <p:pic>
        <p:nvPicPr>
          <p:cNvPr id="5" name="Audio Recording Dec 14, 2022 at 4:05:08 PM">
            <a:hlinkClick r:id="" action="ppaction://media"/>
            <a:extLst>
              <a:ext uri="{FF2B5EF4-FFF2-40B4-BE49-F238E27FC236}">
                <a16:creationId xmlns:a16="http://schemas.microsoft.com/office/drawing/2014/main" id="{64BA8CE9-2500-784B-0CF4-94A585AADE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92400" y="584107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8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16C-8369-C679-279B-395845BB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ECD5-0601-539F-7B3E-59845A2B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3 students per group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(Group 1) S1G1 + S2G1 + S3G1 + S4G1 + S5G1 + S6G1 + S7G1 + S8G1 + S9G1 + S10G1 + S11G1 + S12G1 = 3 Students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(Group 2) S1G2 + S2G2 + S3G2 + S4G2 + S5G2 + S6G2 + S7G2 + S8G2 + S9G2 + S10G2 + S11G2 + S12G2 = 3 Students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(Group 3) S1G3 + S2G3 + S3G3 + S4G3 + S5G3 + S6G3 + S7G3 + S8G3 + S9G3 + S10G3 + S11G3 + S12G3 = 3 Students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(Group 4) S1G4 + S2G4 + S3G4 + S4G4 + S5G4 + S6G4 + S7G4 + S8G4 + S9G4 + S10G4 + S11G4 + S12G4 = 3 Students</a:t>
            </a:r>
          </a:p>
        </p:txBody>
      </p:sp>
      <p:pic>
        <p:nvPicPr>
          <p:cNvPr id="5" name="Audio Recording Dec 14, 2022 at 4:12:12 PM">
            <a:hlinkClick r:id="" action="ppaction://media"/>
            <a:extLst>
              <a:ext uri="{FF2B5EF4-FFF2-40B4-BE49-F238E27FC236}">
                <a16:creationId xmlns:a16="http://schemas.microsoft.com/office/drawing/2014/main" id="{D20BD1F4-5D43-CC23-7FCB-20765CD2ED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7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A42E-7173-25DE-8638-93831EB7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7510-5FF1-D103-B6A3-45B0D91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Only assigned one group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S1G1 + S1G2 + S1G3 + S1G4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S2G1 + S2G2 + S2G3 + S2G4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S3G1 + S3G2 + S3G3 + S3G4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S4G1 + S4G2 + S4G3 + S4G4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S5G1 + S5G2 + S5G3 + S5G4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S6G1 + S6G2 + S6G3 + S6G4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S7G1 + S7G2 + S7G3 + S7G4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S8G1 + S8G2 + S8G3 + S8G4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S9G1 + S9G2 + S9G3 + S9G4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S10G1 + S10G2 + S10G3 + S10G4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S11G1 + S11G2 + S11G3 + S11G4 = 1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S12G1 + S12G2 + S12G3 + S12G4 = 1</a:t>
            </a:r>
          </a:p>
        </p:txBody>
      </p:sp>
      <p:pic>
        <p:nvPicPr>
          <p:cNvPr id="5" name="Audio Recording Dec 14, 2022 at 4:13:00 PM">
            <a:hlinkClick r:id="" action="ppaction://media"/>
            <a:extLst>
              <a:ext uri="{FF2B5EF4-FFF2-40B4-BE49-F238E27FC236}">
                <a16:creationId xmlns:a16="http://schemas.microsoft.com/office/drawing/2014/main" id="{11A413B8-1F19-0016-8869-6CCCE3B0E4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250" y="5880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847-F37E-506E-64CD-B1B8568B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864F-1195-5D4A-60DB-96E3CC5B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Student needs a group</a:t>
            </a:r>
          </a:p>
          <a:p>
            <a:r>
              <a:rPr lang="en-US" dirty="0">
                <a:solidFill>
                  <a:schemeClr val="bg1"/>
                </a:solidFill>
              </a:rPr>
              <a:t>(S1G1 + S1G2 + S1G3 + S1G4) + (S2G1 + S2G2 + S2G3 + S2G4) + (S3G1 + S3G2 + S3G3 + S3G4) + (S4G1 + S4G2 + S4G3 + S4G4) + (S5G1 + S5G2 + S5G3 + S5G4) + (S6G1 + S6G2 + S6G3 + S6G4) + (S7G1 + S7G2 + S7G3 + S7G4) + (S8G1 + S8G2 + S8G3 + S8G4) + (S9G1 + S9G2 + S9G3 + S9G4) + (S10G1 + S10G2 + S10G3 + S10G4) + (S11G1 + S11G2 + S11G3 + S11G4) + (S12G1 + S12G2 + S12G3 + S12G4) = 12</a:t>
            </a:r>
          </a:p>
        </p:txBody>
      </p:sp>
      <p:pic>
        <p:nvPicPr>
          <p:cNvPr id="4" name="Audio Recording Dec 14, 2022 at 4:14:04 PM">
            <a:hlinkClick r:id="" action="ppaction://media"/>
            <a:extLst>
              <a:ext uri="{FF2B5EF4-FFF2-40B4-BE49-F238E27FC236}">
                <a16:creationId xmlns:a16="http://schemas.microsoft.com/office/drawing/2014/main" id="{66456A78-DCEA-E33E-62B7-27A458322A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7487" y="603091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C691F-D577-1D6A-D006-FCCFA5F2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2E8-404F-6F5D-A81E-C521223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Autofit/>
          </a:bodyPr>
          <a:lstStyle/>
          <a:p>
            <a:r>
              <a:rPr lang="en-US" sz="1200" dirty="0"/>
              <a:t>Equal groups</a:t>
            </a:r>
          </a:p>
          <a:p>
            <a:r>
              <a:rPr lang="en-US" sz="1200" dirty="0"/>
              <a:t>(S1G1 + S2G1 + S3G1 + S4G1 + S5G1 + S6G1 + S7G1 + S8G1 + S9G1 + S10G1 + S11G1 + S12G1) - (S1G2 + S2G2 + S3G2 + S4G2 + S5G2 + S6G2 + S7G2 + S8G2 + S9G2 + S10G2 + S11G2 + S12G2) = 0</a:t>
            </a:r>
          </a:p>
          <a:p>
            <a:endParaRPr lang="en-US" sz="1200" dirty="0"/>
          </a:p>
          <a:p>
            <a:r>
              <a:rPr lang="en-US" sz="1200" dirty="0"/>
              <a:t>(S1G1 + S2G1 + S3G1 + S4G1 + S5G1 + S6G1 + S7G1 + S8G1 + S9G1 + S10G1 + S11G1 + S12G1) - (S1G3 + S2G3 + S3G3 + S4G3 + S5G3 + S6G3 + S7G3 + S8G3 + S9G3 + S10G3 + S11G3 + S12G3) = 0</a:t>
            </a:r>
          </a:p>
          <a:p>
            <a:endParaRPr lang="en-US" sz="1200" dirty="0"/>
          </a:p>
          <a:p>
            <a:r>
              <a:rPr lang="en-US" sz="1200" dirty="0"/>
              <a:t>(S1G1 + S2G1 + S3G1 + S4G1 + S5G1 + S6G1 + S7G1 + S8G1 + S9G1 + S10G1 + S11G1 + S12G1) - (S1G4 + S2G4 + S3G4 + S4G4 + S5G4 + S6G4 + S7G4 + S8G4 + S9G4 + S10G4 + S11G4 + S12G4) = 0</a:t>
            </a:r>
          </a:p>
          <a:p>
            <a:endParaRPr lang="en-US" sz="1200" dirty="0"/>
          </a:p>
          <a:p>
            <a:r>
              <a:rPr lang="en-US" sz="1200" dirty="0"/>
              <a:t>(S1G2 + S2G2 + S3G2 + S4G2 + S5G2 + S6G2 + S7G2 + S8G2 + S9G2 + S10G2 + S11G2 + S12G2) - (S1G3 + S2G3 + S3G3 + S4G3 + S5G3 + S6G3 + S7G3 + S8G3 + S9G3 + S10G3 + S11G3 + S12G3) = 0</a:t>
            </a:r>
          </a:p>
          <a:p>
            <a:endParaRPr lang="en-US" sz="1200" dirty="0"/>
          </a:p>
          <a:p>
            <a:r>
              <a:rPr lang="en-US" sz="1200" dirty="0"/>
              <a:t>(S1G2 + S2G2 + S3G2 + S4G2 + S5G2 + S6G2 + S7G2 + S8G2 + S9G2 + S10G2 + S11G2 + S12G2) - (S1G4 + S2G4 + S3G4 + S4G4 + S5G4 + S6G4 + S7G4 + S8G4 + S9G4 + S10G4 + S11G4 + S12G4) = 0</a:t>
            </a:r>
          </a:p>
          <a:p>
            <a:endParaRPr lang="en-US" sz="1200" dirty="0"/>
          </a:p>
          <a:p>
            <a:r>
              <a:rPr lang="en-US" sz="1200" dirty="0"/>
              <a:t>(S1G3 + S2G3 + S3G3 + S4G3 + S5G3 + S6G3 + S7G3 + S8G3 + S9G3 + S10G3 + S11G3 + S12G3) - (S1G4 + S2G4 + S3G4 + S4G4 + S5G4 + S6G4 + S7G4 + S8G4 + S9G4 + S10G4 + S11G4 + S12G4) = 0</a:t>
            </a:r>
          </a:p>
        </p:txBody>
      </p:sp>
      <p:pic>
        <p:nvPicPr>
          <p:cNvPr id="4" name="Audio Recording Dec 14, 2022 at 4:16:30 PM">
            <a:hlinkClick r:id="" action="ppaction://media"/>
            <a:extLst>
              <a:ext uri="{FF2B5EF4-FFF2-40B4-BE49-F238E27FC236}">
                <a16:creationId xmlns:a16="http://schemas.microsoft.com/office/drawing/2014/main" id="{B8C4EF16-AB3F-9C95-72AF-10E52E44CD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623" y="58943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</TotalTime>
  <Words>1174</Words>
  <Application>Microsoft Macintosh PowerPoint</Application>
  <PresentationFormat>Widescreen</PresentationFormat>
  <Paragraphs>92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Final</vt:lpstr>
      <vt:lpstr>Success factors</vt:lpstr>
      <vt:lpstr>Data</vt:lpstr>
      <vt:lpstr>score</vt:lpstr>
      <vt:lpstr>Objective Function</vt:lpstr>
      <vt:lpstr>constraints</vt:lpstr>
      <vt:lpstr>constraints</vt:lpstr>
      <vt:lpstr>constraints</vt:lpstr>
      <vt:lpstr>Constraint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Curran, Delaney</dc:creator>
  <cp:lastModifiedBy>Curran, Delaney</cp:lastModifiedBy>
  <cp:revision>1</cp:revision>
  <dcterms:created xsi:type="dcterms:W3CDTF">2022-12-14T20:08:03Z</dcterms:created>
  <dcterms:modified xsi:type="dcterms:W3CDTF">2022-12-14T21:19:01Z</dcterms:modified>
</cp:coreProperties>
</file>