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3" d="100"/>
          <a:sy n="103" d="100"/>
        </p:scale>
        <p:origin x="-11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5" cy="36004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83D6-91F4-43DC-AEC4-C280F2D89C3D}" type="datetimeFigureOut">
              <a:rPr lang="pt-PT" smtClean="0"/>
              <a:t>17-09-2013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DC3E-1825-45A6-ADE3-773A3A3A52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3317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83D6-91F4-43DC-AEC4-C280F2D89C3D}" type="datetimeFigureOut">
              <a:rPr lang="pt-PT" smtClean="0"/>
              <a:t>17-09-2013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DC3E-1825-45A6-ADE3-773A3A3A52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051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83D6-91F4-43DC-AEC4-C280F2D89C3D}" type="datetimeFigureOut">
              <a:rPr lang="pt-PT" smtClean="0"/>
              <a:t>17-09-2013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DC3E-1825-45A6-ADE3-773A3A3A52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01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83D6-91F4-43DC-AEC4-C280F2D89C3D}" type="datetimeFigureOut">
              <a:rPr lang="pt-PT" smtClean="0"/>
              <a:t>17-09-2013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DC3E-1825-45A6-ADE3-773A3A3A52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9022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83D6-91F4-43DC-AEC4-C280F2D89C3D}" type="datetimeFigureOut">
              <a:rPr lang="pt-PT" smtClean="0"/>
              <a:t>17-09-2013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DC3E-1825-45A6-ADE3-773A3A3A52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41745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83D6-91F4-43DC-AEC4-C280F2D89C3D}" type="datetimeFigureOut">
              <a:rPr lang="pt-PT" smtClean="0"/>
              <a:t>17-09-2013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DC3E-1825-45A6-ADE3-773A3A3A52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5632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83D6-91F4-43DC-AEC4-C280F2D89C3D}" type="datetimeFigureOut">
              <a:rPr lang="pt-PT" smtClean="0"/>
              <a:t>17-09-2013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DC3E-1825-45A6-ADE3-773A3A3A52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4503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83D6-91F4-43DC-AEC4-C280F2D89C3D}" type="datetimeFigureOut">
              <a:rPr lang="pt-PT" smtClean="0"/>
              <a:t>17-09-2013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DC3E-1825-45A6-ADE3-773A3A3A52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46654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83D6-91F4-43DC-AEC4-C280F2D89C3D}" type="datetimeFigureOut">
              <a:rPr lang="pt-PT" smtClean="0"/>
              <a:t>17-09-2013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DC3E-1825-45A6-ADE3-773A3A3A52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4410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83D6-91F4-43DC-AEC4-C280F2D89C3D}" type="datetimeFigureOut">
              <a:rPr lang="pt-PT" smtClean="0"/>
              <a:t>17-09-2013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DC3E-1825-45A6-ADE3-773A3A3A52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956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83D6-91F4-43DC-AEC4-C280F2D89C3D}" type="datetimeFigureOut">
              <a:rPr lang="pt-PT" smtClean="0"/>
              <a:t>17-09-2013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DC3E-1825-45A6-ADE3-773A3A3A52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20820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083D6-91F4-43DC-AEC4-C280F2D89C3D}" type="datetimeFigureOut">
              <a:rPr lang="pt-PT" smtClean="0"/>
              <a:t>17-09-2013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5DC3E-1825-45A6-ADE3-773A3A3A52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8924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12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12" Type="http://schemas.openxmlformats.org/officeDocument/2006/relationships/image" Target="../media/image1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/>
          <p:cNvSpPr/>
          <p:nvPr/>
        </p:nvSpPr>
        <p:spPr>
          <a:xfrm>
            <a:off x="4211955" y="830997"/>
            <a:ext cx="852249" cy="5028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24" name="Straight Connector 123"/>
          <p:cNvCxnSpPr/>
          <p:nvPr/>
        </p:nvCxnSpPr>
        <p:spPr>
          <a:xfrm flipV="1">
            <a:off x="4643172" y="1650165"/>
            <a:ext cx="0" cy="3108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4279759" y="1183943"/>
            <a:ext cx="704489" cy="621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Rectangle 38"/>
          <p:cNvSpPr/>
          <p:nvPr/>
        </p:nvSpPr>
        <p:spPr>
          <a:xfrm>
            <a:off x="7092310" y="873078"/>
            <a:ext cx="1080140" cy="500510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Rectangle 3"/>
          <p:cNvSpPr/>
          <p:nvPr/>
        </p:nvSpPr>
        <p:spPr>
          <a:xfrm>
            <a:off x="617243" y="818673"/>
            <a:ext cx="2160270" cy="48606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/>
              <p:cNvSpPr/>
              <p:nvPr/>
            </p:nvSpPr>
            <p:spPr>
              <a:xfrm>
                <a:off x="1151567" y="964138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567" y="964138"/>
                <a:ext cx="1080135" cy="1080135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/>
              <p:cNvSpPr/>
              <p:nvPr/>
            </p:nvSpPr>
            <p:spPr>
              <a:xfrm>
                <a:off x="1151568" y="2708910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568" y="2708910"/>
                <a:ext cx="1080135" cy="1080135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/>
              <p:cNvSpPr/>
              <p:nvPr/>
            </p:nvSpPr>
            <p:spPr>
              <a:xfrm>
                <a:off x="1151572" y="4509135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572" y="4509135"/>
                <a:ext cx="1080135" cy="1080135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244975" y="1988820"/>
                <a:ext cx="1184491" cy="1045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⨂"/>
                          <m:subHide m:val="on"/>
                          <m:supHide m:val="on"/>
                          <m:ctrlPr>
                            <a:rPr lang="pt-PT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pt-PT" b="0" dirty="0" smtClean="0"/>
              </a:p>
              <a:p>
                <a:endParaRPr lang="pt-PT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975" y="1988820"/>
                <a:ext cx="1184491" cy="104528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244974" y="3789045"/>
                <a:ext cx="1184491" cy="1045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⨂"/>
                          <m:subHide m:val="on"/>
                          <m:supHide m:val="on"/>
                          <m:ctrlPr>
                            <a:rPr lang="pt-PT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pt-PT" b="0" dirty="0" smtClean="0"/>
              </a:p>
              <a:p>
                <a:endParaRPr lang="pt-PT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974" y="3789045"/>
                <a:ext cx="1184491" cy="104528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611501" y="0"/>
                <a:ext cx="216027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pt-PT" sz="240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pt-PT" sz="240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PT" sz="2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𝑖𝑛𝑖</m:t>
                                </m:r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pt-PT" sz="2400" dirty="0" smtClean="0"/>
                  <a:t> - initial state </a:t>
                </a:r>
                <a:endParaRPr lang="pt-PT" sz="2400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01" y="0"/>
                <a:ext cx="2160270" cy="830997"/>
              </a:xfrm>
              <a:prstGeom prst="rect">
                <a:avLst/>
              </a:prstGeom>
              <a:blipFill rotWithShape="1">
                <a:blip r:embed="rId7"/>
                <a:stretch>
                  <a:fillRect l="-16901" t="-72794" r="-3099" b="-6470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V="1">
            <a:off x="971550" y="5679280"/>
            <a:ext cx="0" cy="3600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411131" y="5920593"/>
                <a:ext cx="596109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PT" sz="2400" dirty="0" smtClean="0"/>
                  <a:t>Apparatus that prepares the quantum system, given an entanglement coeficient </a:t>
                </a:r>
                <a14:m>
                  <m:oMath xmlns:m="http://schemas.openxmlformats.org/officeDocument/2006/math">
                    <m:r>
                      <a:rPr lang="pt-PT" sz="2400" b="0" i="1" smtClean="0">
                        <a:latin typeface="Cambria Math"/>
                      </a:rPr>
                      <m:t>𝛾</m:t>
                    </m:r>
                    <m:r>
                      <a:rPr lang="pt-PT" sz="2400" b="0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PT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PT" sz="2400" b="0" i="1" smtClean="0">
                            <a:latin typeface="Cambria Math"/>
                          </a:rPr>
                          <m:t>0, </m:t>
                        </m:r>
                        <m:r>
                          <a:rPr lang="pt-PT" sz="2400" b="0" i="1" smtClean="0">
                            <a:latin typeface="Cambria Math"/>
                          </a:rPr>
                          <m:t>𝜋</m:t>
                        </m:r>
                      </m:e>
                    </m:d>
                  </m:oMath>
                </a14:m>
                <a:r>
                  <a:rPr lang="pt-PT" sz="2400" dirty="0" smtClean="0"/>
                  <a:t>. </a:t>
                </a:r>
                <a:endParaRPr lang="pt-PT" sz="2400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31" y="5920593"/>
                <a:ext cx="5961094" cy="830997"/>
              </a:xfrm>
              <a:prstGeom prst="rect">
                <a:avLst/>
              </a:prstGeom>
              <a:blipFill rotWithShape="1">
                <a:blip r:embed="rId8"/>
                <a:stretch>
                  <a:fillRect l="-818" t="-5839" r="-1943" b="-1532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/>
          <p:cNvSpPr/>
          <p:nvPr/>
        </p:nvSpPr>
        <p:spPr>
          <a:xfrm>
            <a:off x="3427637" y="1628775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C</a:t>
            </a:r>
            <a:endParaRPr lang="pt-PT" dirty="0"/>
          </a:p>
        </p:txBody>
      </p:sp>
      <p:sp>
        <p:nvSpPr>
          <p:cNvPr id="17" name="Oval 16"/>
          <p:cNvSpPr/>
          <p:nvPr/>
        </p:nvSpPr>
        <p:spPr>
          <a:xfrm>
            <a:off x="5136293" y="1628775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D</a:t>
            </a:r>
            <a:endParaRPr lang="pt-P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Oval 33"/>
              <p:cNvSpPr/>
              <p:nvPr/>
            </p:nvSpPr>
            <p:spPr>
              <a:xfrm>
                <a:off x="7092310" y="1042671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34" name="Oval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310" y="1042671"/>
                <a:ext cx="1080135" cy="1080135"/>
              </a:xfrm>
              <a:prstGeom prst="ellipse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Oval 34"/>
              <p:cNvSpPr/>
              <p:nvPr/>
            </p:nvSpPr>
            <p:spPr>
              <a:xfrm>
                <a:off x="7092311" y="2787443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35" name="Oval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311" y="2787443"/>
                <a:ext cx="1080135" cy="1080135"/>
              </a:xfrm>
              <a:prstGeom prst="ellipse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Oval 35"/>
              <p:cNvSpPr/>
              <p:nvPr/>
            </p:nvSpPr>
            <p:spPr>
              <a:xfrm>
                <a:off x="7092315" y="4587668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36" name="Oval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315" y="4587668"/>
                <a:ext cx="1080135" cy="1080135"/>
              </a:xfrm>
              <a:prstGeom prst="ellipse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2852910" y="-15514"/>
            <a:ext cx="432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Each player chooses an operator</a:t>
            </a:r>
            <a:endParaRPr lang="pt-PT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/>
              <p:cNvSpPr txBox="1"/>
              <p:nvPr/>
            </p:nvSpPr>
            <p:spPr>
              <a:xfrm>
                <a:off x="4230733" y="1198749"/>
                <a:ext cx="7600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8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PT" sz="2800" i="1" smtClean="0">
                              <a:latin typeface="Cambria Math"/>
                              <a:ea typeface="Cambria Math"/>
                            </a:rPr>
                            <m:t>𝒰</m:t>
                          </m:r>
                          <m:r>
                            <m:rPr>
                              <m:nor/>
                            </m:rPr>
                            <a:rPr lang="pt-PT" sz="2800" dirty="0"/>
                            <m:t> </m:t>
                          </m:r>
                        </m:e>
                        <m:sub>
                          <m:r>
                            <a:rPr lang="pt-PT" sz="28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733" y="1198749"/>
                <a:ext cx="760003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/>
              <p:cNvSpPr txBox="1"/>
              <p:nvPr/>
            </p:nvSpPr>
            <p:spPr>
              <a:xfrm>
                <a:off x="4204152" y="2031031"/>
                <a:ext cx="1184491" cy="1045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⨂"/>
                          <m:subHide m:val="on"/>
                          <m:supHide m:val="on"/>
                          <m:ctrlPr>
                            <a:rPr lang="pt-PT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pt-PT" b="0" dirty="0" smtClean="0"/>
              </a:p>
              <a:p>
                <a:endParaRPr lang="pt-PT" dirty="0"/>
              </a:p>
            </p:txBody>
          </p:sp>
        </mc:Choice>
        <mc:Fallback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152" y="2031031"/>
                <a:ext cx="1184491" cy="104528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/>
              <p:cNvSpPr txBox="1"/>
              <p:nvPr/>
            </p:nvSpPr>
            <p:spPr>
              <a:xfrm>
                <a:off x="4211955" y="3789045"/>
                <a:ext cx="1184491" cy="1045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⨂"/>
                          <m:subHide m:val="on"/>
                          <m:supHide m:val="on"/>
                          <m:ctrlPr>
                            <a:rPr lang="pt-PT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pt-PT" b="0" dirty="0" smtClean="0"/>
              </a:p>
              <a:p>
                <a:endParaRPr lang="pt-PT" dirty="0"/>
              </a:p>
            </p:txBody>
          </p:sp>
        </mc:Choice>
        <mc:Fallback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55" y="3789045"/>
                <a:ext cx="1184491" cy="1045286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Arrow Connector 106"/>
          <p:cNvCxnSpPr/>
          <p:nvPr/>
        </p:nvCxnSpPr>
        <p:spPr>
          <a:xfrm>
            <a:off x="4572000" y="446151"/>
            <a:ext cx="0" cy="4269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Rectangle 109"/>
              <p:cNvSpPr/>
              <p:nvPr/>
            </p:nvSpPr>
            <p:spPr>
              <a:xfrm>
                <a:off x="6983730" y="2632"/>
                <a:ext cx="2160270" cy="8870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pt-PT" sz="240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pt-PT" sz="240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PT" sz="2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𝑓𝑖𝑛</m:t>
                                </m:r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pt-PT" sz="2400" dirty="0" smtClean="0"/>
                  <a:t> - final state </a:t>
                </a:r>
                <a:endParaRPr lang="pt-PT" sz="2400" dirty="0"/>
              </a:p>
            </p:txBody>
          </p:sp>
        </mc:Choice>
        <mc:Fallback>
          <p:sp>
            <p:nvSpPr>
              <p:cNvPr id="110" name="Rectangl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730" y="2632"/>
                <a:ext cx="2160270" cy="887038"/>
              </a:xfrm>
              <a:prstGeom prst="rect">
                <a:avLst/>
              </a:prstGeom>
              <a:blipFill rotWithShape="1">
                <a:blip r:embed="rId15"/>
                <a:stretch>
                  <a:fillRect t="-2055" r="-565" b="-1438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Straight Arrow Connector 112"/>
          <p:cNvCxnSpPr/>
          <p:nvPr/>
        </p:nvCxnSpPr>
        <p:spPr>
          <a:xfrm>
            <a:off x="2777513" y="2787443"/>
            <a:ext cx="142663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5064204" y="2787443"/>
            <a:ext cx="202811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6" name="Flowchart: Decision 115"/>
          <p:cNvSpPr/>
          <p:nvPr/>
        </p:nvSpPr>
        <p:spPr>
          <a:xfrm>
            <a:off x="4508968" y="1878917"/>
            <a:ext cx="258221" cy="21980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20" name="Straight Connector 119"/>
          <p:cNvCxnSpPr>
            <a:stCxn id="16" idx="6"/>
            <a:endCxn id="116" idx="1"/>
          </p:cNvCxnSpPr>
          <p:nvPr/>
        </p:nvCxnSpPr>
        <p:spPr>
          <a:xfrm>
            <a:off x="4147727" y="1988820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4775052" y="1988819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V="1">
            <a:off x="4688956" y="3378586"/>
            <a:ext cx="0" cy="3108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9" name="Oval 128"/>
          <p:cNvSpPr/>
          <p:nvPr/>
        </p:nvSpPr>
        <p:spPr>
          <a:xfrm>
            <a:off x="4325543" y="2912364"/>
            <a:ext cx="704489" cy="621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0" name="Oval 129"/>
          <p:cNvSpPr/>
          <p:nvPr/>
        </p:nvSpPr>
        <p:spPr>
          <a:xfrm>
            <a:off x="3473421" y="3357196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C</a:t>
            </a:r>
            <a:endParaRPr lang="pt-PT" dirty="0"/>
          </a:p>
        </p:txBody>
      </p:sp>
      <p:sp>
        <p:nvSpPr>
          <p:cNvPr id="131" name="Oval 130"/>
          <p:cNvSpPr/>
          <p:nvPr/>
        </p:nvSpPr>
        <p:spPr>
          <a:xfrm>
            <a:off x="5182077" y="3357196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D</a:t>
            </a:r>
            <a:endParaRPr lang="pt-P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TextBox 131"/>
              <p:cNvSpPr txBox="1"/>
              <p:nvPr/>
            </p:nvSpPr>
            <p:spPr>
              <a:xfrm>
                <a:off x="4276517" y="2927170"/>
                <a:ext cx="7600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8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PT" sz="2800" i="1" smtClean="0">
                              <a:latin typeface="Cambria Math"/>
                              <a:ea typeface="Cambria Math"/>
                            </a:rPr>
                            <m:t>𝒰</m:t>
                          </m:r>
                          <m:r>
                            <m:rPr>
                              <m:nor/>
                            </m:rPr>
                            <a:rPr lang="pt-PT" sz="2800" dirty="0"/>
                            <m:t> </m:t>
                          </m:r>
                        </m:e>
                        <m:sub>
                          <m:r>
                            <a:rPr lang="pt-PT" sz="28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517" y="2927170"/>
                <a:ext cx="760003" cy="52322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Flowchart: Decision 132"/>
          <p:cNvSpPr/>
          <p:nvPr/>
        </p:nvSpPr>
        <p:spPr>
          <a:xfrm>
            <a:off x="4554752" y="3607338"/>
            <a:ext cx="258221" cy="21980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34" name="Straight Connector 133"/>
          <p:cNvCxnSpPr>
            <a:stCxn id="130" idx="6"/>
            <a:endCxn id="133" idx="1"/>
          </p:cNvCxnSpPr>
          <p:nvPr/>
        </p:nvCxnSpPr>
        <p:spPr>
          <a:xfrm>
            <a:off x="4193511" y="3717241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4820836" y="3717240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4643172" y="5070592"/>
            <a:ext cx="0" cy="3108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4279759" y="4604370"/>
            <a:ext cx="704489" cy="621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8" name="Oval 137"/>
          <p:cNvSpPr/>
          <p:nvPr/>
        </p:nvSpPr>
        <p:spPr>
          <a:xfrm>
            <a:off x="3427637" y="5049202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C</a:t>
            </a:r>
            <a:endParaRPr lang="pt-PT" dirty="0"/>
          </a:p>
        </p:txBody>
      </p:sp>
      <p:sp>
        <p:nvSpPr>
          <p:cNvPr id="139" name="Oval 138"/>
          <p:cNvSpPr/>
          <p:nvPr/>
        </p:nvSpPr>
        <p:spPr>
          <a:xfrm>
            <a:off x="5136293" y="5049202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D</a:t>
            </a:r>
            <a:endParaRPr lang="pt-P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TextBox 139"/>
              <p:cNvSpPr txBox="1"/>
              <p:nvPr/>
            </p:nvSpPr>
            <p:spPr>
              <a:xfrm>
                <a:off x="4230733" y="4619176"/>
                <a:ext cx="7600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8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PT" sz="2800" i="1" smtClean="0">
                              <a:latin typeface="Cambria Math"/>
                              <a:ea typeface="Cambria Math"/>
                            </a:rPr>
                            <m:t>𝒰</m:t>
                          </m:r>
                          <m:r>
                            <m:rPr>
                              <m:nor/>
                            </m:rPr>
                            <a:rPr lang="pt-PT" sz="2800" dirty="0"/>
                            <m:t> </m:t>
                          </m:r>
                        </m:e>
                        <m:sub>
                          <m:r>
                            <a:rPr lang="pt-PT" sz="28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733" y="4619176"/>
                <a:ext cx="760003" cy="523220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Flowchart: Decision 140"/>
          <p:cNvSpPr/>
          <p:nvPr/>
        </p:nvSpPr>
        <p:spPr>
          <a:xfrm>
            <a:off x="4508968" y="5299344"/>
            <a:ext cx="258221" cy="21980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42" name="Straight Connector 141"/>
          <p:cNvCxnSpPr>
            <a:stCxn id="138" idx="6"/>
            <a:endCxn id="141" idx="1"/>
          </p:cNvCxnSpPr>
          <p:nvPr/>
        </p:nvCxnSpPr>
        <p:spPr>
          <a:xfrm>
            <a:off x="4147727" y="5409247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4775052" y="5409246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624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/>
          <p:cNvSpPr/>
          <p:nvPr/>
        </p:nvSpPr>
        <p:spPr>
          <a:xfrm>
            <a:off x="4211955" y="830997"/>
            <a:ext cx="852249" cy="5028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0" name="Oval 59"/>
          <p:cNvSpPr/>
          <p:nvPr/>
        </p:nvSpPr>
        <p:spPr>
          <a:xfrm>
            <a:off x="4279759" y="1183943"/>
            <a:ext cx="704489" cy="621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Rectangle 38"/>
          <p:cNvSpPr/>
          <p:nvPr/>
        </p:nvSpPr>
        <p:spPr>
          <a:xfrm>
            <a:off x="7092310" y="873078"/>
            <a:ext cx="1080140" cy="500510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00675" y="2095369"/>
                <a:ext cx="3181919" cy="16652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pt-PT" sz="240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pt-PT" sz="240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PT" sz="2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𝑖𝑛𝑖</m:t>
                                </m:r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pt-PT" sz="2400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sz="2400" i="1" dirty="0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PT" sz="240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PT" sz="2400" i="1" dirty="0" smtClean="0">
                                <a:latin typeface="Cambria Math"/>
                              </a:rPr>
                              <m:t>𝑃𝑟𝑜𝑗</m:t>
                            </m:r>
                            <m:r>
                              <m:rPr>
                                <m:nor/>
                              </m:rPr>
                              <a:rPr lang="pt-PT" sz="2400" dirty="0"/>
                              <m:t> </m:t>
                            </m:r>
                          </m:e>
                          <m:sub>
                            <m:r>
                              <a:rPr lang="pt-PT" sz="2400" b="0" i="1" dirty="0" smtClean="0">
                                <a:latin typeface="Cambria Math"/>
                              </a:rPr>
                              <m:t>𝑣𝑜𝑡𝑖𝑛𝑔</m:t>
                            </m:r>
                            <m:r>
                              <a:rPr lang="pt-PT" sz="2400" b="0" i="1" dirty="0" smtClean="0">
                                <a:latin typeface="Cambria Math"/>
                              </a:rPr>
                              <m:t>_</m:t>
                            </m:r>
                            <m:r>
                              <a:rPr lang="pt-PT" sz="2400" b="0" i="1" dirty="0" smtClean="0">
                                <a:latin typeface="Cambria Math"/>
                              </a:rPr>
                              <m:t>𝑓𝑎𝑖𝑙𝑠</m:t>
                            </m:r>
                          </m:sub>
                        </m:sSub>
                        <m:r>
                          <a:rPr lang="pt-PT" sz="2400" b="0" i="1" dirty="0" smtClean="0">
                            <a:latin typeface="Cambria Math"/>
                          </a:rPr>
                          <m:t>×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pt-PT" sz="240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pt-PT" sz="240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PT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2400" b="0" i="1" smtClean="0">
                                        <a:latin typeface="Cambria Math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pt-PT" sz="2400" b="0" i="1" smtClean="0">
                                        <a:latin typeface="Cambria Math"/>
                                      </a:rPr>
                                      <m:t>𝑓𝑖𝑛</m:t>
                                    </m:r>
                                    <m:r>
                                      <a:rPr lang="pt-PT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pt-PT" sz="2400" i="1" dirty="0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PT" sz="240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PT" sz="2400" i="1" dirty="0" smtClean="0">
                                    <a:latin typeface="Cambria Math"/>
                                  </a:rPr>
                                  <m:t>𝑃𝑟𝑜𝑗</m:t>
                                </m:r>
                                <m:r>
                                  <m:rPr>
                                    <m:nor/>
                                  </m:rPr>
                                  <a:rPr lang="pt-PT" sz="2400" dirty="0"/>
                                  <m:t> </m:t>
                                </m:r>
                              </m:e>
                              <m:sub>
                                <m:r>
                                  <a:rPr lang="pt-PT" sz="2400" b="0" i="1" dirty="0" smtClean="0">
                                    <a:latin typeface="Cambria Math"/>
                                  </a:rPr>
                                  <m:t>𝑣𝑜𝑡𝑖𝑛𝑔</m:t>
                                </m:r>
                                <m:r>
                                  <a:rPr lang="pt-PT" sz="2400" b="0" i="1" dirty="0" smtClean="0">
                                    <a:latin typeface="Cambria Math"/>
                                  </a:rPr>
                                  <m:t>_</m:t>
                                </m:r>
                                <m:r>
                                  <a:rPr lang="pt-PT" sz="2400" b="0" i="1" dirty="0" smtClean="0">
                                    <a:latin typeface="Cambria Math"/>
                                  </a:rPr>
                                  <m:t>𝑓𝑎𝑖𝑙𝑠</m:t>
                                </m:r>
                              </m:sub>
                            </m:sSub>
                            <m:r>
                              <a:rPr lang="pt-PT" sz="2400" b="0" i="1" dirty="0" smtClean="0">
                                <a:latin typeface="Cambria Math"/>
                              </a:rPr>
                              <m:t>×</m:t>
                            </m:r>
                            <m:d>
                              <m:dPr>
                                <m:begChr m:val=""/>
                                <m:endChr m:val="⟩"/>
                                <m:ctrlPr>
                                  <a:rPr lang="pt-PT" sz="240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"/>
                                    <m:ctrlPr>
                                      <a:rPr lang="pt-PT" sz="240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PT" sz="24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PT" sz="2400" b="0" i="1" smtClean="0">
                                            <a:latin typeface="Cambria Math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pt-PT" sz="2400" b="0" i="1" smtClean="0">
                                            <a:latin typeface="Cambria Math"/>
                                          </a:rPr>
                                          <m:t>𝑓𝑖𝑛</m:t>
                                        </m:r>
                                        <m:r>
                                          <a:rPr lang="pt-PT" sz="24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den>
                    </m:f>
                  </m:oMath>
                </a14:m>
                <a:endParaRPr lang="pt-PT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5" y="2095369"/>
                <a:ext cx="3181919" cy="1665208"/>
              </a:xfrm>
              <a:prstGeom prst="rect">
                <a:avLst/>
              </a:prstGeom>
              <a:blipFill rotWithShape="1">
                <a:blip r:embed="rId2"/>
                <a:stretch>
                  <a:fillRect t="-2274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611501" y="0"/>
                <a:ext cx="216027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pt-PT" sz="240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pt-PT" sz="240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PT" sz="2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𝑖𝑛𝑖</m:t>
                                </m:r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pt-PT" sz="2400" dirty="0" smtClean="0"/>
                  <a:t> - initial state </a:t>
                </a:r>
                <a:endParaRPr lang="pt-PT" sz="2400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01" y="0"/>
                <a:ext cx="2160270" cy="830997"/>
              </a:xfrm>
              <a:prstGeom prst="rect">
                <a:avLst/>
              </a:prstGeom>
              <a:blipFill rotWithShape="1">
                <a:blip r:embed="rId3"/>
                <a:stretch>
                  <a:fillRect l="-16901" t="-72794" r="-3099" b="-6470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V="1">
            <a:off x="603995" y="3826996"/>
            <a:ext cx="0" cy="3600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0" y="4264372"/>
            <a:ext cx="31318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2400" dirty="0" smtClean="0"/>
              <a:t>Lüder’s Rule is used to perform an intermediate measuring. </a:t>
            </a:r>
            <a:endParaRPr lang="pt-PT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Oval 33"/>
              <p:cNvSpPr/>
              <p:nvPr/>
            </p:nvSpPr>
            <p:spPr>
              <a:xfrm>
                <a:off x="7092310" y="1042671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34" name="Oval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310" y="1042671"/>
                <a:ext cx="1080135" cy="1080135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Oval 34"/>
              <p:cNvSpPr/>
              <p:nvPr/>
            </p:nvSpPr>
            <p:spPr>
              <a:xfrm>
                <a:off x="7092311" y="2787443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35" name="Oval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311" y="2787443"/>
                <a:ext cx="1080135" cy="1080135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Oval 35"/>
              <p:cNvSpPr/>
              <p:nvPr/>
            </p:nvSpPr>
            <p:spPr>
              <a:xfrm>
                <a:off x="7092315" y="4587668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36" name="Oval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315" y="4587668"/>
                <a:ext cx="1080135" cy="1080135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2852910" y="-15514"/>
            <a:ext cx="432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Each player chooses an operator</a:t>
            </a:r>
            <a:endParaRPr lang="pt-PT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/>
              <p:cNvSpPr txBox="1"/>
              <p:nvPr/>
            </p:nvSpPr>
            <p:spPr>
              <a:xfrm>
                <a:off x="4230733" y="1198749"/>
                <a:ext cx="7600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800" i="1" smtClean="0">
                          <a:latin typeface="Cambria Math"/>
                          <a:ea typeface="Cambria Math"/>
                        </a:rPr>
                        <m:t>𝐻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733" y="1198749"/>
                <a:ext cx="760003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/>
              <p:cNvSpPr txBox="1"/>
              <p:nvPr/>
            </p:nvSpPr>
            <p:spPr>
              <a:xfrm>
                <a:off x="4204152" y="2031031"/>
                <a:ext cx="1184491" cy="1045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⨂"/>
                          <m:subHide m:val="on"/>
                          <m:supHide m:val="on"/>
                          <m:ctrlPr>
                            <a:rPr lang="pt-PT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pt-PT" b="0" dirty="0" smtClean="0"/>
              </a:p>
              <a:p>
                <a:endParaRPr lang="pt-PT" dirty="0"/>
              </a:p>
            </p:txBody>
          </p:sp>
        </mc:Choice>
        <mc:Fallback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152" y="2031031"/>
                <a:ext cx="1184491" cy="104528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/>
              <p:cNvSpPr txBox="1"/>
              <p:nvPr/>
            </p:nvSpPr>
            <p:spPr>
              <a:xfrm>
                <a:off x="4211955" y="3789045"/>
                <a:ext cx="1184491" cy="1045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⨂"/>
                          <m:subHide m:val="on"/>
                          <m:supHide m:val="on"/>
                          <m:ctrlPr>
                            <a:rPr lang="pt-PT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pt-PT" b="0" dirty="0" smtClean="0"/>
              </a:p>
              <a:p>
                <a:endParaRPr lang="pt-PT" dirty="0"/>
              </a:p>
            </p:txBody>
          </p:sp>
        </mc:Choice>
        <mc:Fallback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55" y="3789045"/>
                <a:ext cx="1184491" cy="104528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Arrow Connector 106"/>
          <p:cNvCxnSpPr/>
          <p:nvPr/>
        </p:nvCxnSpPr>
        <p:spPr>
          <a:xfrm>
            <a:off x="4572000" y="446151"/>
            <a:ext cx="0" cy="4269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Rectangle 109"/>
              <p:cNvSpPr/>
              <p:nvPr/>
            </p:nvSpPr>
            <p:spPr>
              <a:xfrm>
                <a:off x="6983730" y="2632"/>
                <a:ext cx="2160270" cy="8870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pt-PT" sz="240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pt-PT" sz="240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PT" sz="2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𝑓𝑖𝑛</m:t>
                                </m:r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pt-PT" sz="2400" dirty="0" smtClean="0"/>
                  <a:t> - final state </a:t>
                </a:r>
                <a:endParaRPr lang="pt-PT" sz="2400" dirty="0"/>
              </a:p>
            </p:txBody>
          </p:sp>
        </mc:Choice>
        <mc:Fallback>
          <p:sp>
            <p:nvSpPr>
              <p:cNvPr id="110" name="Rectangl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730" y="2632"/>
                <a:ext cx="2160270" cy="887038"/>
              </a:xfrm>
              <a:prstGeom prst="rect">
                <a:avLst/>
              </a:prstGeom>
              <a:blipFill rotWithShape="1">
                <a:blip r:embed="rId10"/>
                <a:stretch>
                  <a:fillRect t="-2055" r="-565" b="-1438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Straight Arrow Connector 112"/>
          <p:cNvCxnSpPr/>
          <p:nvPr/>
        </p:nvCxnSpPr>
        <p:spPr>
          <a:xfrm>
            <a:off x="3282595" y="2787443"/>
            <a:ext cx="9215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5064204" y="2787443"/>
            <a:ext cx="202811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V="1">
            <a:off x="4688956" y="3378586"/>
            <a:ext cx="0" cy="3108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9" name="Oval 128"/>
          <p:cNvSpPr/>
          <p:nvPr/>
        </p:nvSpPr>
        <p:spPr>
          <a:xfrm>
            <a:off x="4325543" y="2912364"/>
            <a:ext cx="704489" cy="621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0" name="Oval 129"/>
          <p:cNvSpPr/>
          <p:nvPr/>
        </p:nvSpPr>
        <p:spPr>
          <a:xfrm>
            <a:off x="3473421" y="3357196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C</a:t>
            </a:r>
            <a:endParaRPr lang="pt-PT" dirty="0"/>
          </a:p>
        </p:txBody>
      </p:sp>
      <p:sp>
        <p:nvSpPr>
          <p:cNvPr id="131" name="Oval 130"/>
          <p:cNvSpPr/>
          <p:nvPr/>
        </p:nvSpPr>
        <p:spPr>
          <a:xfrm>
            <a:off x="5182077" y="3357196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D</a:t>
            </a:r>
            <a:endParaRPr lang="pt-P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TextBox 131"/>
              <p:cNvSpPr txBox="1"/>
              <p:nvPr/>
            </p:nvSpPr>
            <p:spPr>
              <a:xfrm>
                <a:off x="4276517" y="2927170"/>
                <a:ext cx="7600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8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PT" sz="2800" i="1" smtClean="0">
                              <a:latin typeface="Cambria Math"/>
                              <a:ea typeface="Cambria Math"/>
                            </a:rPr>
                            <m:t>𝒰</m:t>
                          </m:r>
                          <m:r>
                            <m:rPr>
                              <m:nor/>
                            </m:rPr>
                            <a:rPr lang="pt-PT" sz="2800" dirty="0"/>
                            <m:t> </m:t>
                          </m:r>
                        </m:e>
                        <m:sub>
                          <m:r>
                            <a:rPr lang="pt-PT" sz="28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517" y="2927170"/>
                <a:ext cx="760003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Flowchart: Decision 132"/>
          <p:cNvSpPr/>
          <p:nvPr/>
        </p:nvSpPr>
        <p:spPr>
          <a:xfrm>
            <a:off x="4554752" y="3607338"/>
            <a:ext cx="258221" cy="21980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34" name="Straight Connector 133"/>
          <p:cNvCxnSpPr>
            <a:stCxn id="130" idx="6"/>
            <a:endCxn id="133" idx="1"/>
          </p:cNvCxnSpPr>
          <p:nvPr/>
        </p:nvCxnSpPr>
        <p:spPr>
          <a:xfrm>
            <a:off x="4193511" y="3717241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4820836" y="3717240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4643172" y="5070592"/>
            <a:ext cx="0" cy="3108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4279759" y="4604370"/>
            <a:ext cx="704489" cy="621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8" name="Oval 137"/>
          <p:cNvSpPr/>
          <p:nvPr/>
        </p:nvSpPr>
        <p:spPr>
          <a:xfrm>
            <a:off x="3427637" y="5049202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C</a:t>
            </a:r>
            <a:endParaRPr lang="pt-PT" dirty="0"/>
          </a:p>
        </p:txBody>
      </p:sp>
      <p:sp>
        <p:nvSpPr>
          <p:cNvPr id="139" name="Oval 138"/>
          <p:cNvSpPr/>
          <p:nvPr/>
        </p:nvSpPr>
        <p:spPr>
          <a:xfrm>
            <a:off x="5136293" y="5049202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D</a:t>
            </a:r>
            <a:endParaRPr lang="pt-P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TextBox 139"/>
              <p:cNvSpPr txBox="1"/>
              <p:nvPr/>
            </p:nvSpPr>
            <p:spPr>
              <a:xfrm>
                <a:off x="4230733" y="4619176"/>
                <a:ext cx="7600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8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PT" sz="2800" i="1" smtClean="0">
                              <a:latin typeface="Cambria Math"/>
                              <a:ea typeface="Cambria Math"/>
                            </a:rPr>
                            <m:t>𝒰</m:t>
                          </m:r>
                          <m:r>
                            <m:rPr>
                              <m:nor/>
                            </m:rPr>
                            <a:rPr lang="pt-PT" sz="2800" dirty="0"/>
                            <m:t> </m:t>
                          </m:r>
                        </m:e>
                        <m:sub>
                          <m:r>
                            <a:rPr lang="pt-PT" sz="28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733" y="4619176"/>
                <a:ext cx="760003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Flowchart: Decision 140"/>
          <p:cNvSpPr/>
          <p:nvPr/>
        </p:nvSpPr>
        <p:spPr>
          <a:xfrm>
            <a:off x="4508968" y="5299344"/>
            <a:ext cx="258221" cy="21980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42" name="Straight Connector 141"/>
          <p:cNvCxnSpPr>
            <a:stCxn id="138" idx="6"/>
            <a:endCxn id="141" idx="1"/>
          </p:cNvCxnSpPr>
          <p:nvPr/>
        </p:nvCxnSpPr>
        <p:spPr>
          <a:xfrm>
            <a:off x="4147727" y="5409247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4775052" y="5409246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56" idx="3"/>
          </p:cNvCxnSpPr>
          <p:nvPr/>
        </p:nvCxnSpPr>
        <p:spPr>
          <a:xfrm>
            <a:off x="4990736" y="1460359"/>
            <a:ext cx="4057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5396446" y="818673"/>
                <a:ext cx="1189621" cy="1276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PT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PT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PT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PT" i="1" smtClean="0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PT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pt-PT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PT" i="1" smtClean="0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PT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pt-PT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PT" i="1" smtClean="0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PT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pt-PT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PT" i="1" smtClean="0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PT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446" y="818673"/>
                <a:ext cx="1189621" cy="127669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6524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/>
          <p:cNvSpPr/>
          <p:nvPr/>
        </p:nvSpPr>
        <p:spPr>
          <a:xfrm>
            <a:off x="4211955" y="830997"/>
            <a:ext cx="852249" cy="5028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0" name="Oval 59"/>
          <p:cNvSpPr/>
          <p:nvPr/>
        </p:nvSpPr>
        <p:spPr>
          <a:xfrm>
            <a:off x="4279759" y="1183943"/>
            <a:ext cx="704489" cy="621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Rectangle 38"/>
          <p:cNvSpPr/>
          <p:nvPr/>
        </p:nvSpPr>
        <p:spPr>
          <a:xfrm>
            <a:off x="7092310" y="873078"/>
            <a:ext cx="1080140" cy="500510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00675" y="2095369"/>
                <a:ext cx="3181919" cy="16652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pt-PT" sz="240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pt-PT" sz="240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PT" sz="2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𝑖𝑛𝑖</m:t>
                                </m:r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pt-PT" sz="2400" dirty="0" smtClean="0"/>
                  <a:t>=</a:t>
                </a:r>
                <a:r>
                  <a:rPr lang="pt-PT" sz="24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pt-PT" sz="240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pt-PT" sz="240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PT" sz="2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𝑓𝑖𝑛</m:t>
                                </m:r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pt-PT" sz="24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5" y="2095369"/>
                <a:ext cx="3181919" cy="166520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611501" y="0"/>
                <a:ext cx="216027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pt-PT" sz="240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pt-PT" sz="240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PT" sz="2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𝑖𝑛𝑖</m:t>
                                </m:r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pt-PT" sz="2400" dirty="0" smtClean="0"/>
                  <a:t> - initial state </a:t>
                </a:r>
                <a:endParaRPr lang="pt-PT" sz="2400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01" y="0"/>
                <a:ext cx="2160270" cy="830997"/>
              </a:xfrm>
              <a:prstGeom prst="rect">
                <a:avLst/>
              </a:prstGeom>
              <a:blipFill rotWithShape="1">
                <a:blip r:embed="rId3"/>
                <a:stretch>
                  <a:fillRect l="-16901" t="-72794" r="-3099" b="-6470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V="1">
            <a:off x="603995" y="3826996"/>
            <a:ext cx="0" cy="3600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0" y="4264372"/>
            <a:ext cx="31318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2400" dirty="0" smtClean="0"/>
              <a:t>Lüder’s Rule is used to perform an intermediate measuring. </a:t>
            </a:r>
            <a:endParaRPr lang="pt-PT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Oval 33"/>
              <p:cNvSpPr/>
              <p:nvPr/>
            </p:nvSpPr>
            <p:spPr>
              <a:xfrm>
                <a:off x="7092310" y="1042671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34" name="Oval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310" y="1042671"/>
                <a:ext cx="1080135" cy="1080135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Oval 34"/>
              <p:cNvSpPr/>
              <p:nvPr/>
            </p:nvSpPr>
            <p:spPr>
              <a:xfrm>
                <a:off x="7092311" y="2787443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35" name="Oval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311" y="2787443"/>
                <a:ext cx="1080135" cy="1080135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Oval 35"/>
              <p:cNvSpPr/>
              <p:nvPr/>
            </p:nvSpPr>
            <p:spPr>
              <a:xfrm>
                <a:off x="7092315" y="4587668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36" name="Oval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315" y="4587668"/>
                <a:ext cx="1080135" cy="1080135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2852910" y="-15514"/>
            <a:ext cx="432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Each player chooses an operator</a:t>
            </a:r>
            <a:endParaRPr lang="pt-PT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/>
              <p:cNvSpPr txBox="1"/>
              <p:nvPr/>
            </p:nvSpPr>
            <p:spPr>
              <a:xfrm>
                <a:off x="4230733" y="1198749"/>
                <a:ext cx="7600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800" i="1" smtClean="0">
                          <a:latin typeface="Cambria Math"/>
                          <a:ea typeface="Cambria Math"/>
                        </a:rPr>
                        <m:t>𝐻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733" y="1198749"/>
                <a:ext cx="760003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/>
              <p:cNvSpPr txBox="1"/>
              <p:nvPr/>
            </p:nvSpPr>
            <p:spPr>
              <a:xfrm>
                <a:off x="4204152" y="2031031"/>
                <a:ext cx="1184491" cy="1045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⨂"/>
                          <m:subHide m:val="on"/>
                          <m:supHide m:val="on"/>
                          <m:ctrlPr>
                            <a:rPr lang="pt-PT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pt-PT" b="0" dirty="0" smtClean="0"/>
              </a:p>
              <a:p>
                <a:endParaRPr lang="pt-PT" dirty="0"/>
              </a:p>
            </p:txBody>
          </p:sp>
        </mc:Choice>
        <mc:Fallback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152" y="2031031"/>
                <a:ext cx="1184491" cy="104528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/>
              <p:cNvSpPr txBox="1"/>
              <p:nvPr/>
            </p:nvSpPr>
            <p:spPr>
              <a:xfrm>
                <a:off x="4211955" y="3789045"/>
                <a:ext cx="1184491" cy="1045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⨂"/>
                          <m:subHide m:val="on"/>
                          <m:supHide m:val="on"/>
                          <m:ctrlPr>
                            <a:rPr lang="pt-PT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pt-PT" b="0" dirty="0" smtClean="0"/>
              </a:p>
              <a:p>
                <a:endParaRPr lang="pt-PT" dirty="0"/>
              </a:p>
            </p:txBody>
          </p:sp>
        </mc:Choice>
        <mc:Fallback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55" y="3789045"/>
                <a:ext cx="1184491" cy="104528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Arrow Connector 106"/>
          <p:cNvCxnSpPr/>
          <p:nvPr/>
        </p:nvCxnSpPr>
        <p:spPr>
          <a:xfrm>
            <a:off x="4572000" y="446151"/>
            <a:ext cx="0" cy="4269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Rectangle 109"/>
              <p:cNvSpPr/>
              <p:nvPr/>
            </p:nvSpPr>
            <p:spPr>
              <a:xfrm>
                <a:off x="6983730" y="2632"/>
                <a:ext cx="2160270" cy="8870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pt-PT" sz="240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pt-PT" sz="240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PT" sz="2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𝑓𝑖𝑛</m:t>
                                </m:r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pt-PT" sz="2400" dirty="0" smtClean="0"/>
                  <a:t> - final state </a:t>
                </a:r>
                <a:endParaRPr lang="pt-PT" sz="2400" dirty="0"/>
              </a:p>
            </p:txBody>
          </p:sp>
        </mc:Choice>
        <mc:Fallback>
          <p:sp>
            <p:nvSpPr>
              <p:cNvPr id="110" name="Rectangl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730" y="2632"/>
                <a:ext cx="2160270" cy="887038"/>
              </a:xfrm>
              <a:prstGeom prst="rect">
                <a:avLst/>
              </a:prstGeom>
              <a:blipFill rotWithShape="1">
                <a:blip r:embed="rId10"/>
                <a:stretch>
                  <a:fillRect t="-2055" r="-565" b="-1438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Straight Arrow Connector 112"/>
          <p:cNvCxnSpPr/>
          <p:nvPr/>
        </p:nvCxnSpPr>
        <p:spPr>
          <a:xfrm>
            <a:off x="3282595" y="2787443"/>
            <a:ext cx="9215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5064204" y="2787443"/>
            <a:ext cx="202811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V="1">
            <a:off x="4688956" y="3378586"/>
            <a:ext cx="0" cy="3108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9" name="Oval 128"/>
          <p:cNvSpPr/>
          <p:nvPr/>
        </p:nvSpPr>
        <p:spPr>
          <a:xfrm>
            <a:off x="4325543" y="2912364"/>
            <a:ext cx="704489" cy="621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0" name="Oval 129"/>
          <p:cNvSpPr/>
          <p:nvPr/>
        </p:nvSpPr>
        <p:spPr>
          <a:xfrm>
            <a:off x="3473421" y="3357196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C</a:t>
            </a:r>
            <a:endParaRPr lang="pt-PT" dirty="0"/>
          </a:p>
        </p:txBody>
      </p:sp>
      <p:sp>
        <p:nvSpPr>
          <p:cNvPr id="131" name="Oval 130"/>
          <p:cNvSpPr/>
          <p:nvPr/>
        </p:nvSpPr>
        <p:spPr>
          <a:xfrm>
            <a:off x="5182077" y="3357196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D</a:t>
            </a:r>
            <a:endParaRPr lang="pt-P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TextBox 131"/>
              <p:cNvSpPr txBox="1"/>
              <p:nvPr/>
            </p:nvSpPr>
            <p:spPr>
              <a:xfrm>
                <a:off x="4276517" y="2927170"/>
                <a:ext cx="7600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8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PT" sz="2800" i="1" smtClean="0">
                              <a:latin typeface="Cambria Math"/>
                              <a:ea typeface="Cambria Math"/>
                            </a:rPr>
                            <m:t>𝒰</m:t>
                          </m:r>
                          <m:r>
                            <m:rPr>
                              <m:nor/>
                            </m:rPr>
                            <a:rPr lang="pt-PT" sz="2800" dirty="0"/>
                            <m:t> </m:t>
                          </m:r>
                        </m:e>
                        <m:sub>
                          <m:r>
                            <a:rPr lang="pt-PT" sz="28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517" y="2927170"/>
                <a:ext cx="760003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Flowchart: Decision 132"/>
          <p:cNvSpPr/>
          <p:nvPr/>
        </p:nvSpPr>
        <p:spPr>
          <a:xfrm>
            <a:off x="4554752" y="3607338"/>
            <a:ext cx="258221" cy="21980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34" name="Straight Connector 133"/>
          <p:cNvCxnSpPr>
            <a:stCxn id="130" idx="6"/>
            <a:endCxn id="133" idx="1"/>
          </p:cNvCxnSpPr>
          <p:nvPr/>
        </p:nvCxnSpPr>
        <p:spPr>
          <a:xfrm>
            <a:off x="4193511" y="3717241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4820836" y="3717240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4643172" y="5070592"/>
            <a:ext cx="0" cy="3108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4279759" y="4604370"/>
            <a:ext cx="704489" cy="621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8" name="Oval 137"/>
          <p:cNvSpPr/>
          <p:nvPr/>
        </p:nvSpPr>
        <p:spPr>
          <a:xfrm>
            <a:off x="3427637" y="5049202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C</a:t>
            </a:r>
            <a:endParaRPr lang="pt-PT" dirty="0"/>
          </a:p>
        </p:txBody>
      </p:sp>
      <p:sp>
        <p:nvSpPr>
          <p:cNvPr id="139" name="Oval 138"/>
          <p:cNvSpPr/>
          <p:nvPr/>
        </p:nvSpPr>
        <p:spPr>
          <a:xfrm>
            <a:off x="5136293" y="5049202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D</a:t>
            </a:r>
            <a:endParaRPr lang="pt-P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TextBox 139"/>
              <p:cNvSpPr txBox="1"/>
              <p:nvPr/>
            </p:nvSpPr>
            <p:spPr>
              <a:xfrm>
                <a:off x="4230733" y="4619176"/>
                <a:ext cx="7600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8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PT" sz="2800" i="1" smtClean="0">
                              <a:latin typeface="Cambria Math"/>
                              <a:ea typeface="Cambria Math"/>
                            </a:rPr>
                            <m:t>𝒰</m:t>
                          </m:r>
                          <m:r>
                            <m:rPr>
                              <m:nor/>
                            </m:rPr>
                            <a:rPr lang="pt-PT" sz="2800" dirty="0"/>
                            <m:t> </m:t>
                          </m:r>
                        </m:e>
                        <m:sub>
                          <m:r>
                            <a:rPr lang="pt-PT" sz="28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733" y="4619176"/>
                <a:ext cx="760003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Flowchart: Decision 140"/>
          <p:cNvSpPr/>
          <p:nvPr/>
        </p:nvSpPr>
        <p:spPr>
          <a:xfrm>
            <a:off x="4508968" y="5299344"/>
            <a:ext cx="258221" cy="21980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42" name="Straight Connector 141"/>
          <p:cNvCxnSpPr>
            <a:stCxn id="138" idx="6"/>
            <a:endCxn id="141" idx="1"/>
          </p:cNvCxnSpPr>
          <p:nvPr/>
        </p:nvCxnSpPr>
        <p:spPr>
          <a:xfrm>
            <a:off x="4147727" y="5409247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4775052" y="5409246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56" idx="3"/>
          </p:cNvCxnSpPr>
          <p:nvPr/>
        </p:nvCxnSpPr>
        <p:spPr>
          <a:xfrm>
            <a:off x="4990736" y="1460359"/>
            <a:ext cx="4057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5396446" y="818673"/>
                <a:ext cx="1189621" cy="1276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PT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PT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PT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PT" i="1" smtClean="0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PT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pt-PT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PT" i="1" smtClean="0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PT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pt-PT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PT" i="1" smtClean="0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PT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pt-PT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PT" i="1" smtClean="0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PT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446" y="818673"/>
                <a:ext cx="1189621" cy="127669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8875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11730" y="1986940"/>
            <a:ext cx="1800226" cy="360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Measurement</a:t>
            </a:r>
            <a:endParaRPr lang="pt-PT" dirty="0"/>
          </a:p>
        </p:txBody>
      </p:sp>
      <p:sp>
        <p:nvSpPr>
          <p:cNvPr id="7" name="Rectangle 6"/>
          <p:cNvSpPr/>
          <p:nvPr/>
        </p:nvSpPr>
        <p:spPr>
          <a:xfrm>
            <a:off x="2411730" y="3828939"/>
            <a:ext cx="2160270" cy="360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No Measurement</a:t>
            </a:r>
            <a:endParaRPr lang="pt-PT" dirty="0"/>
          </a:p>
        </p:txBody>
      </p:sp>
      <p:sp>
        <p:nvSpPr>
          <p:cNvPr id="8" name="Rectangle 7"/>
          <p:cNvSpPr/>
          <p:nvPr/>
        </p:nvSpPr>
        <p:spPr>
          <a:xfrm>
            <a:off x="360040" y="873078"/>
            <a:ext cx="1080140" cy="500510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/>
              <p:cNvSpPr/>
              <p:nvPr/>
            </p:nvSpPr>
            <p:spPr>
              <a:xfrm>
                <a:off x="360040" y="1042671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40" y="1042671"/>
                <a:ext cx="1080135" cy="1080135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/>
              <p:cNvSpPr/>
              <p:nvPr/>
            </p:nvSpPr>
            <p:spPr>
              <a:xfrm>
                <a:off x="360041" y="2787443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41" y="2787443"/>
                <a:ext cx="1080135" cy="1080135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 10"/>
              <p:cNvSpPr/>
              <p:nvPr/>
            </p:nvSpPr>
            <p:spPr>
              <a:xfrm>
                <a:off x="360045" y="4587668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45" y="4587668"/>
                <a:ext cx="1080135" cy="1080135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251460" y="2632"/>
                <a:ext cx="2160270" cy="8870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pt-PT" sz="240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pt-PT" sz="240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PT" sz="2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𝑓𝑖𝑛</m:t>
                                </m:r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pt-PT" sz="2400" dirty="0" smtClean="0"/>
                  <a:t> - final state </a:t>
                </a:r>
                <a:endParaRPr lang="pt-PT" sz="2400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" y="2632"/>
                <a:ext cx="2160270" cy="887038"/>
              </a:xfrm>
              <a:prstGeom prst="rect">
                <a:avLst/>
              </a:prstGeom>
              <a:blipFill rotWithShape="1">
                <a:blip r:embed="rId5"/>
                <a:stretch>
                  <a:fillRect t="-2055" r="-563" b="-1438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endCxn id="5" idx="1"/>
          </p:cNvCxnSpPr>
          <p:nvPr/>
        </p:nvCxnSpPr>
        <p:spPr>
          <a:xfrm>
            <a:off x="1440180" y="2166962"/>
            <a:ext cx="971550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440180" y="4037705"/>
            <a:ext cx="971550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val 15"/>
              <p:cNvSpPr/>
              <p:nvPr/>
            </p:nvSpPr>
            <p:spPr>
              <a:xfrm>
                <a:off x="4932045" y="349602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16" name="Ova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5" y="349602"/>
                <a:ext cx="1080135" cy="1080135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val 16"/>
              <p:cNvSpPr/>
              <p:nvPr/>
            </p:nvSpPr>
            <p:spPr>
              <a:xfrm>
                <a:off x="4932049" y="2149827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17" name="Ova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9" y="2149827"/>
                <a:ext cx="1080135" cy="1080135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val 17"/>
              <p:cNvSpPr/>
              <p:nvPr/>
            </p:nvSpPr>
            <p:spPr>
              <a:xfrm>
                <a:off x="4932041" y="3430853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1" y="3430853"/>
                <a:ext cx="1080135" cy="1080135"/>
              </a:xfrm>
              <a:prstGeom prst="ellipse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val 18"/>
              <p:cNvSpPr/>
              <p:nvPr/>
            </p:nvSpPr>
            <p:spPr>
              <a:xfrm>
                <a:off x="4932045" y="5231078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19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5" y="5231078"/>
                <a:ext cx="1080135" cy="1080135"/>
              </a:xfrm>
              <a:prstGeom prst="ellipse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7092315" y="981064"/>
                <a:ext cx="1184491" cy="1045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⨂"/>
                          <m:subHide m:val="on"/>
                          <m:supHide m:val="on"/>
                          <m:ctrlPr>
                            <a:rPr lang="pt-PT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pt-PT" b="0" dirty="0" smtClean="0"/>
              </a:p>
              <a:p>
                <a:endParaRPr lang="pt-PT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315" y="981064"/>
                <a:ext cx="1184491" cy="104528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/>
          <p:cNvCxnSpPr/>
          <p:nvPr/>
        </p:nvCxnSpPr>
        <p:spPr>
          <a:xfrm flipV="1">
            <a:off x="7569316" y="570605"/>
            <a:ext cx="0" cy="3108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205903" y="104383"/>
            <a:ext cx="704489" cy="621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Oval 22"/>
          <p:cNvSpPr/>
          <p:nvPr/>
        </p:nvSpPr>
        <p:spPr>
          <a:xfrm>
            <a:off x="6353781" y="549215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C</a:t>
            </a:r>
            <a:endParaRPr lang="pt-PT" dirty="0"/>
          </a:p>
        </p:txBody>
      </p:sp>
      <p:sp>
        <p:nvSpPr>
          <p:cNvPr id="24" name="Oval 23"/>
          <p:cNvSpPr/>
          <p:nvPr/>
        </p:nvSpPr>
        <p:spPr>
          <a:xfrm>
            <a:off x="8062437" y="549215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D</a:t>
            </a:r>
            <a:endParaRPr lang="pt-P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7156877" y="119189"/>
                <a:ext cx="7600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8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PT" sz="2800" i="1" smtClean="0">
                              <a:latin typeface="Cambria Math"/>
                              <a:ea typeface="Cambria Math"/>
                            </a:rPr>
                            <m:t>𝒰</m:t>
                          </m:r>
                          <m:r>
                            <m:rPr>
                              <m:nor/>
                            </m:rPr>
                            <a:rPr lang="pt-PT" sz="2800" dirty="0"/>
                            <m:t> </m:t>
                          </m:r>
                        </m:e>
                        <m:sub>
                          <m:r>
                            <a:rPr lang="pt-PT" sz="28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877" y="119189"/>
                <a:ext cx="760003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lowchart: Decision 25"/>
          <p:cNvSpPr/>
          <p:nvPr/>
        </p:nvSpPr>
        <p:spPr>
          <a:xfrm>
            <a:off x="7435112" y="799357"/>
            <a:ext cx="258221" cy="21980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7" name="Straight Connector 26"/>
          <p:cNvCxnSpPr>
            <a:stCxn id="23" idx="6"/>
            <a:endCxn id="26" idx="1"/>
          </p:cNvCxnSpPr>
          <p:nvPr/>
        </p:nvCxnSpPr>
        <p:spPr>
          <a:xfrm>
            <a:off x="7073871" y="909260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701196" y="909259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7523532" y="2262611"/>
            <a:ext cx="0" cy="3108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7160119" y="1796389"/>
            <a:ext cx="704489" cy="621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Oval 30"/>
          <p:cNvSpPr/>
          <p:nvPr/>
        </p:nvSpPr>
        <p:spPr>
          <a:xfrm>
            <a:off x="6307997" y="2241221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C</a:t>
            </a:r>
            <a:endParaRPr lang="pt-PT" dirty="0"/>
          </a:p>
        </p:txBody>
      </p:sp>
      <p:sp>
        <p:nvSpPr>
          <p:cNvPr id="32" name="Oval 31"/>
          <p:cNvSpPr/>
          <p:nvPr/>
        </p:nvSpPr>
        <p:spPr>
          <a:xfrm>
            <a:off x="8016653" y="2241221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D</a:t>
            </a:r>
            <a:endParaRPr lang="pt-P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7111093" y="1811195"/>
                <a:ext cx="7600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8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PT" sz="2800" i="1" smtClean="0">
                              <a:latin typeface="Cambria Math"/>
                              <a:ea typeface="Cambria Math"/>
                            </a:rPr>
                            <m:t>𝒰</m:t>
                          </m:r>
                          <m:r>
                            <m:rPr>
                              <m:nor/>
                            </m:rPr>
                            <a:rPr lang="pt-PT" sz="2800" dirty="0"/>
                            <m:t> </m:t>
                          </m:r>
                        </m:e>
                        <m:sub>
                          <m:r>
                            <a:rPr lang="pt-PT" sz="28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1093" y="1811195"/>
                <a:ext cx="760003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Flowchart: Decision 33"/>
          <p:cNvSpPr/>
          <p:nvPr/>
        </p:nvSpPr>
        <p:spPr>
          <a:xfrm>
            <a:off x="7389328" y="2491363"/>
            <a:ext cx="258221" cy="21980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35" name="Straight Connector 34"/>
          <p:cNvCxnSpPr>
            <a:stCxn id="31" idx="6"/>
            <a:endCxn id="34" idx="1"/>
          </p:cNvCxnSpPr>
          <p:nvPr/>
        </p:nvCxnSpPr>
        <p:spPr>
          <a:xfrm>
            <a:off x="7028087" y="2601266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655412" y="2601265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812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98463" y="548639"/>
            <a:ext cx="3473537" cy="2520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ctangle 4"/>
          <p:cNvSpPr/>
          <p:nvPr/>
        </p:nvSpPr>
        <p:spPr>
          <a:xfrm>
            <a:off x="1575074" y="3789045"/>
            <a:ext cx="3356971" cy="2520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971550" y="188595"/>
                <a:ext cx="70739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 smtClean="0"/>
                  <a:t>Step 1:  3 pirates, the player 1 makes a proposal by specifying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PT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pt-PT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PT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pt-PT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pt-PT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pt-PT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pt-PT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pt-PT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pt-PT" b="0" i="1" smtClean="0">
                        <a:latin typeface="Cambria Math"/>
                      </a:rPr>
                      <m:t>)</m:t>
                    </m:r>
                  </m:oMath>
                </a14:m>
                <a:endParaRPr lang="pt-PT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188595"/>
                <a:ext cx="7073988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689" t="-8197" b="-2459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098462" y="3059668"/>
                <a:ext cx="6747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 smtClean="0"/>
                  <a:t>Step 2:  2 pirates, the player 2 makes a proposal by specifying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PT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pt-PT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pt-PT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pt-PT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pt-PT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pt-PT" b="0" i="1" smtClean="0">
                        <a:latin typeface="Cambria Math"/>
                      </a:rPr>
                      <m:t>)</m:t>
                    </m:r>
                  </m:oMath>
                </a14:m>
                <a:endParaRPr lang="pt-PT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462" y="3059668"/>
                <a:ext cx="6747553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723" t="-8197" b="-2459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Elbow Connector 8"/>
          <p:cNvCxnSpPr>
            <a:stCxn id="4" idx="1"/>
            <a:endCxn id="5" idx="1"/>
          </p:cNvCxnSpPr>
          <p:nvPr/>
        </p:nvCxnSpPr>
        <p:spPr>
          <a:xfrm rot="10800000" flipH="1" flipV="1">
            <a:off x="1098462" y="1808797"/>
            <a:ext cx="476611" cy="3240406"/>
          </a:xfrm>
          <a:prstGeom prst="bentConnector3">
            <a:avLst>
              <a:gd name="adj1" fmla="val -47964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590" y="387242"/>
            <a:ext cx="3174648" cy="2666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4" name="Straight Arrow Connector 83"/>
          <p:cNvCxnSpPr>
            <a:stCxn id="5" idx="3"/>
          </p:cNvCxnSpPr>
          <p:nvPr/>
        </p:nvCxnSpPr>
        <p:spPr>
          <a:xfrm>
            <a:off x="4932045" y="5049203"/>
            <a:ext cx="36004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5292090" y="4869180"/>
            <a:ext cx="1440180" cy="360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Measure</a:t>
            </a:r>
            <a:endParaRPr lang="pt-PT" dirty="0"/>
          </a:p>
        </p:txBody>
      </p:sp>
      <p:sp>
        <p:nvSpPr>
          <p:cNvPr id="88" name="Left Brace 87"/>
          <p:cNvSpPr/>
          <p:nvPr/>
        </p:nvSpPr>
        <p:spPr>
          <a:xfrm>
            <a:off x="6732270" y="4329113"/>
            <a:ext cx="360045" cy="144018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9" name="TextBox 88"/>
          <p:cNvSpPr txBox="1"/>
          <p:nvPr/>
        </p:nvSpPr>
        <p:spPr>
          <a:xfrm>
            <a:off x="7006416" y="4587537"/>
            <a:ext cx="2062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Player 1 payoff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Player 2 payoff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Player 3 payoff</a:t>
            </a:r>
          </a:p>
        </p:txBody>
      </p:sp>
      <p:sp>
        <p:nvSpPr>
          <p:cNvPr id="90" name="Diamond 89"/>
          <p:cNvSpPr/>
          <p:nvPr/>
        </p:nvSpPr>
        <p:spPr>
          <a:xfrm>
            <a:off x="1575074" y="4869180"/>
            <a:ext cx="360045" cy="36004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94" name="Elbow Connector 93"/>
          <p:cNvCxnSpPr>
            <a:stCxn id="90" idx="3"/>
          </p:cNvCxnSpPr>
          <p:nvPr/>
        </p:nvCxnSpPr>
        <p:spPr>
          <a:xfrm>
            <a:off x="1935119" y="5049203"/>
            <a:ext cx="476611" cy="46166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Elbow Connector 95"/>
          <p:cNvCxnSpPr/>
          <p:nvPr/>
        </p:nvCxnSpPr>
        <p:spPr>
          <a:xfrm flipV="1">
            <a:off x="1935119" y="4587537"/>
            <a:ext cx="476611" cy="46166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340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422</Words>
  <Application>Microsoft Office PowerPoint</Application>
  <PresentationFormat>On-screen Show (4:3)</PresentationFormat>
  <Paragraphs>82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Daniela</dc:creator>
  <cp:lastModifiedBy>Daniela</cp:lastModifiedBy>
  <cp:revision>15</cp:revision>
  <dcterms:created xsi:type="dcterms:W3CDTF">2013-09-17T16:11:44Z</dcterms:created>
  <dcterms:modified xsi:type="dcterms:W3CDTF">2013-09-17T23:20:55Z</dcterms:modified>
</cp:coreProperties>
</file>