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600" y="-42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1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5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02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74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6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5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6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4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5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8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3D6-91F4-43DC-AEC4-C280F2D89C3D}" type="datetimeFigureOut">
              <a:rPr lang="pt-PT" smtClean="0"/>
              <a:t>09-10-2013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9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2" Type="http://schemas.openxmlformats.org/officeDocument/2006/relationships/image" Target="../media/image62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47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4643172" y="165016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617243" y="818673"/>
            <a:ext cx="2160270" cy="4860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971550" y="567928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sz="2400" dirty="0" smtClean="0"/>
                  <a:t>Apparatus that prepares the quantum system, given an entanglement coeficient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</a:rPr>
                      <m:t>𝛾</m:t>
                    </m:r>
                    <m:r>
                      <a:rPr lang="pt-PT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PT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/>
                          </a:rPr>
                          <m:t>0, </m:t>
                        </m:r>
                        <m:r>
                          <a:rPr lang="pt-PT" sz="24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pt-PT" sz="2400" dirty="0" smtClean="0"/>
                  <a:t>. </a:t>
                </a:r>
                <a:endParaRPr lang="pt-PT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818" t="-5839" r="-1943" b="-153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427637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7" name="Oval 16"/>
          <p:cNvSpPr/>
          <p:nvPr/>
        </p:nvSpPr>
        <p:spPr>
          <a:xfrm>
            <a:off x="5136293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5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2777513" y="2787443"/>
            <a:ext cx="14266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Decision 115"/>
          <p:cNvSpPr/>
          <p:nvPr/>
        </p:nvSpPr>
        <p:spPr>
          <a:xfrm>
            <a:off x="4508968" y="187891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0" name="Straight Connector 119"/>
          <p:cNvCxnSpPr>
            <a:stCxn id="16" idx="6"/>
            <a:endCxn id="116" idx="1"/>
          </p:cNvCxnSpPr>
          <p:nvPr/>
        </p:nvCxnSpPr>
        <p:spPr>
          <a:xfrm>
            <a:off x="4147727" y="198882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75052" y="198881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4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2400" i="1" dirty="0" smtClean="0">
                                <a:latin typeface="Cambria Math"/>
                              </a:rPr>
                              <m:t>𝑃𝑟𝑜𝑗</m:t>
                            </m:r>
                            <m:r>
                              <m:rPr>
                                <m:nor/>
                              </m:rPr>
                              <a:rPr lang="pt-PT" sz="2400" dirty="0"/>
                              <m:t> </m:t>
                            </m:r>
                          </m:e>
                          <m:sub>
                            <m:r>
                              <a:rPr lang="pt-PT" sz="2400" b="0" i="1" dirty="0" smtClean="0">
                                <a:latin typeface="Cambria Math"/>
                              </a:rPr>
                              <m:t>𝑣𝑜𝑡𝑖𝑛𝑔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_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𝑓𝑎𝑖𝑙𝑠</m:t>
                            </m:r>
                          </m:sub>
                        </m:sSub>
                        <m:r>
                          <a:rPr lang="pt-PT" sz="2400" b="0" i="1" dirty="0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𝑓𝑖𝑛</m:t>
                                    </m:r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i="1" dirty="0" smtClean="0">
                                    <a:latin typeface="Cambria Math"/>
                                  </a:rPr>
                                  <m:t>𝑃𝑟𝑜𝑗</m:t>
                                </m:r>
                                <m:r>
                                  <m:rPr>
                                    <m:nor/>
                                  </m:rPr>
                                  <a:rPr lang="pt-PT" sz="2400" dirty="0"/>
                                  <m:t> </m:t>
                                </m:r>
                              </m:e>
                              <m:sub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𝑣𝑜𝑡𝑖𝑛𝑔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_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𝑓𝑎𝑖𝑙𝑠</m:t>
                                </m:r>
                              </m:sub>
                            </m:sSub>
                            <m:r>
                              <a:rPr lang="pt-PT" sz="2400" b="0" i="1" dirty="0" smtClean="0">
                                <a:latin typeface="Cambria Math"/>
                              </a:rPr>
                              <m:t>×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𝑓𝑖𝑛</m:t>
                                        </m:r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 t="-2274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5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30" y="1986940"/>
            <a:ext cx="1800226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Measurement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411730" y="3828939"/>
            <a:ext cx="216027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No Measurement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36004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  <a:blipFill rotWithShape="1">
                <a:blip r:embed="rId5"/>
                <a:stretch>
                  <a:fillRect t="-2055" r="-563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1440180" y="2166962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0180" y="4037705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7569316" y="57060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05903" y="10438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6353781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24" name="Oval 23"/>
          <p:cNvSpPr/>
          <p:nvPr/>
        </p:nvSpPr>
        <p:spPr>
          <a:xfrm>
            <a:off x="8062437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Decision 25"/>
          <p:cNvSpPr/>
          <p:nvPr/>
        </p:nvSpPr>
        <p:spPr>
          <a:xfrm>
            <a:off x="7435112" y="79935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Straight Connector 26"/>
          <p:cNvCxnSpPr>
            <a:stCxn id="23" idx="6"/>
            <a:endCxn id="26" idx="1"/>
          </p:cNvCxnSpPr>
          <p:nvPr/>
        </p:nvCxnSpPr>
        <p:spPr>
          <a:xfrm>
            <a:off x="7073871" y="90926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01196" y="90925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523532" y="2262611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60119" y="1796389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6307997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8016653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Decision 33"/>
          <p:cNvSpPr/>
          <p:nvPr/>
        </p:nvSpPr>
        <p:spPr>
          <a:xfrm>
            <a:off x="7389328" y="2491363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" name="Straight Connector 34"/>
          <p:cNvCxnSpPr>
            <a:stCxn id="31" idx="6"/>
            <a:endCxn id="34" idx="1"/>
          </p:cNvCxnSpPr>
          <p:nvPr/>
        </p:nvCxnSpPr>
        <p:spPr>
          <a:xfrm>
            <a:off x="7028087" y="260126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55412" y="2601265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463" y="548639"/>
            <a:ext cx="3473537" cy="252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1575074" y="3789045"/>
            <a:ext cx="3356971" cy="2520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1:  3 pirates, the player 1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9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2:  2 pirates, the player 2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3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4" idx="1"/>
            <a:endCxn id="5" idx="1"/>
          </p:cNvCxnSpPr>
          <p:nvPr/>
        </p:nvCxnSpPr>
        <p:spPr>
          <a:xfrm rot="10800000" flipH="1" flipV="1">
            <a:off x="1098462" y="1808797"/>
            <a:ext cx="476611" cy="3240406"/>
          </a:xfrm>
          <a:prstGeom prst="bentConnector3">
            <a:avLst>
              <a:gd name="adj1" fmla="val -4796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90" y="387242"/>
            <a:ext cx="3174648" cy="266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Straight Arrow Connector 83"/>
          <p:cNvCxnSpPr>
            <a:stCxn id="34" idx="3"/>
            <a:endCxn id="85" idx="1"/>
          </p:cNvCxnSpPr>
          <p:nvPr/>
        </p:nvCxnSpPr>
        <p:spPr>
          <a:xfrm>
            <a:off x="4932044" y="5049202"/>
            <a:ext cx="72009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652135" y="4869181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88" name="Left Brace 87"/>
          <p:cNvSpPr/>
          <p:nvPr/>
        </p:nvSpPr>
        <p:spPr>
          <a:xfrm>
            <a:off x="7092315" y="4329114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extBox 88"/>
          <p:cNvSpPr txBox="1"/>
          <p:nvPr/>
        </p:nvSpPr>
        <p:spPr>
          <a:xfrm>
            <a:off x="7366461" y="4638347"/>
            <a:ext cx="20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2 step 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step 2 payoff</a:t>
            </a:r>
          </a:p>
        </p:txBody>
      </p:sp>
      <p:sp>
        <p:nvSpPr>
          <p:cNvPr id="90" name="Diamond 89"/>
          <p:cNvSpPr/>
          <p:nvPr/>
        </p:nvSpPr>
        <p:spPr>
          <a:xfrm>
            <a:off x="1575074" y="4869180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4" name="Elbow Connector 93"/>
          <p:cNvCxnSpPr>
            <a:stCxn id="90" idx="3"/>
          </p:cNvCxnSpPr>
          <p:nvPr/>
        </p:nvCxnSpPr>
        <p:spPr>
          <a:xfrm>
            <a:off x="1935119" y="5049203"/>
            <a:ext cx="476611" cy="4616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1935119" y="4587537"/>
            <a:ext cx="476611" cy="4616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1628775"/>
            <a:ext cx="3600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32045" y="1448752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17" name="Left Brace 16"/>
          <p:cNvSpPr/>
          <p:nvPr/>
        </p:nvSpPr>
        <p:spPr>
          <a:xfrm>
            <a:off x="6372225" y="908685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6646371" y="1167109"/>
            <a:ext cx="206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1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payoff</a:t>
            </a:r>
          </a:p>
        </p:txBody>
      </p:sp>
      <p:cxnSp>
        <p:nvCxnSpPr>
          <p:cNvPr id="10" name="Straight Arrow Connector 9"/>
          <p:cNvCxnSpPr>
            <a:endCxn id="16" idx="0"/>
          </p:cNvCxnSpPr>
          <p:nvPr/>
        </p:nvCxnSpPr>
        <p:spPr>
          <a:xfrm>
            <a:off x="5652135" y="561622"/>
            <a:ext cx="0" cy="8871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67403" y="548640"/>
            <a:ext cx="0" cy="2160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70175" y="2708910"/>
            <a:ext cx="0" cy="1620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52135" y="561622"/>
            <a:ext cx="3015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4571999" y="4869179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  <a:blipFill rotWithShape="1">
                <a:blip r:embed="rId5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  <a:blipFill rotWithShape="1">
                <a:blip r:embed="rId6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325699" y="3942954"/>
            <a:ext cx="260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after an intermediate measuring step.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2433371" y="5137367"/>
            <a:ext cx="187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without an intermediate measuring step.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  <a:blipFill rotWithShape="1">
                <a:blip r:embed="rId7"/>
                <a:stretch>
                  <a:fillRect l="-64463" t="-151471" r="-100000" b="-2235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34" idx="1"/>
          </p:cNvCxnSpPr>
          <p:nvPr/>
        </p:nvCxnSpPr>
        <p:spPr>
          <a:xfrm flipH="1">
            <a:off x="4312714" y="5049202"/>
            <a:ext cx="259285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12714" y="4630803"/>
            <a:ext cx="0" cy="418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311376" y="5049199"/>
            <a:ext cx="2" cy="349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12714" y="4630803"/>
            <a:ext cx="0" cy="418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79344" y="4645156"/>
            <a:ext cx="133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178005" y="5386328"/>
            <a:ext cx="134710" cy="5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4" idx="1"/>
          </p:cNvCxnSpPr>
          <p:nvPr/>
        </p:nvCxnSpPr>
        <p:spPr>
          <a:xfrm>
            <a:off x="4312715" y="5049199"/>
            <a:ext cx="25928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78241" y="704572"/>
                <a:ext cx="174278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241" y="704572"/>
                <a:ext cx="1742785" cy="13234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84173" y="2874020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173" y="2874020"/>
                <a:ext cx="1754648" cy="13234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27008" y="5218956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08" y="5218956"/>
                <a:ext cx="1754648" cy="13234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12042" y="1067693"/>
            <a:ext cx="6829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2042" y="3227963"/>
            <a:ext cx="6811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5050" y="5572899"/>
            <a:ext cx="67488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51685" y="347603"/>
                <a:ext cx="720090" cy="5760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i="1" smtClean="0">
                          <a:latin typeface="Cambria Math"/>
                          <a:ea typeface="Cambria Math"/>
                        </a:rPr>
                        <m:t>𝒥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85" y="347603"/>
                <a:ext cx="720090" cy="5760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56627" y="347603"/>
                <a:ext cx="935550" cy="5760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40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pt-PT" sz="4000" dirty="0"/>
                            <m:t> </m:t>
                          </m:r>
                        </m:e>
                        <m:sup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pt-PT" sz="6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27" y="347603"/>
                <a:ext cx="935550" cy="5760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079782" y="1366291"/>
                <a:ext cx="1473416" cy="730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82" y="1366291"/>
                <a:ext cx="1473416" cy="73045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71775" y="1366291"/>
                <a:ext cx="14137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𝑖𝑛𝑖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5" y="1366291"/>
                <a:ext cx="141378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423910" y="500003"/>
                <a:ext cx="720090" cy="57607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𝑚𝑒𝑎𝑠𝑢𝑟𝑒𝑚𝑒𝑛𝑡</m:t>
                      </m:r>
                    </m:oMath>
                  </m:oMathPara>
                </a14:m>
                <a:endParaRPr lang="pt-PT" sz="6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910" y="500003"/>
                <a:ext cx="720090" cy="57607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441733" y="548640"/>
            <a:ext cx="0" cy="5559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21191" y="347603"/>
                <a:ext cx="1273357" cy="57607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𝑝𝑙𝑎𝑦𝑒𝑟𝑠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𝑎𝑝𝑝𝑙𝑦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𝑡h𝑒𝑖𝑟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  <a:ea typeface="Cambria Math"/>
                </a:endParaRPr>
              </a:p>
              <a:p>
                <a:pPr algn="ctr"/>
                <a:r>
                  <a:rPr lang="pt-PT" sz="4000" b="0" dirty="0" smtClean="0">
                    <a:ea typeface="Cambria Math"/>
                  </a:rPr>
                  <a:t>s</a:t>
                </a:r>
                <a14:m>
                  <m:oMath xmlns:m="http://schemas.openxmlformats.org/officeDocument/2006/math">
                    <m:r>
                      <a:rPr lang="pt-PT" sz="4000" b="0" i="1" smtClean="0">
                        <a:latin typeface="Cambria Math"/>
                        <a:ea typeface="Cambria Math"/>
                      </a:rPr>
                      <m:t>𝑡𝑟𝑎𝑡𝑒𝑔𝑖𝑒𝑠</m:t>
                    </m:r>
                  </m:oMath>
                </a14:m>
                <a:endParaRPr lang="pt-PT" sz="6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191" y="347603"/>
                <a:ext cx="1273357" cy="5760720"/>
              </a:xfrm>
              <a:prstGeom prst="rect">
                <a:avLst/>
              </a:prstGeom>
              <a:blipFill rotWithShape="1">
                <a:blip r:embed="rId10"/>
                <a:stretch>
                  <a:fillRect r="-20657"/>
                </a:stretch>
              </a:blipFill>
              <a:ln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3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/>
          <p:cNvCxnSpPr/>
          <p:nvPr/>
        </p:nvCxnSpPr>
        <p:spPr>
          <a:xfrm>
            <a:off x="4310447" y="5663993"/>
            <a:ext cx="6113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9" idx="0"/>
          </p:cNvCxnSpPr>
          <p:nvPr/>
        </p:nvCxnSpPr>
        <p:spPr>
          <a:xfrm>
            <a:off x="6181934" y="3002963"/>
            <a:ext cx="32899" cy="204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561730" y="1052512"/>
            <a:ext cx="15083" cy="618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91977" y="-12442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Straight Connector 16"/>
          <p:cNvCxnSpPr>
            <a:stCxn id="6" idx="4"/>
          </p:cNvCxnSpPr>
          <p:nvPr/>
        </p:nvCxnSpPr>
        <p:spPr>
          <a:xfrm>
            <a:off x="4572000" y="347603"/>
            <a:ext cx="0" cy="2361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4201685" y="2708910"/>
            <a:ext cx="720090" cy="5394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Rectangle 23"/>
          <p:cNvSpPr/>
          <p:nvPr/>
        </p:nvSpPr>
        <p:spPr>
          <a:xfrm>
            <a:off x="1331595" y="1665654"/>
            <a:ext cx="6480810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331595" y="1665654"/>
                <a:ext cx="64808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PT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PT" sz="36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36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36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PT" sz="3600" b="0" i="1" dirty="0" smtClean="0">
                          <a:latin typeface="Cambria Math"/>
                        </a:rPr>
                        <m:t>|</m:t>
                      </m:r>
                      <m:r>
                        <a:rPr lang="nn-NO" sz="36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36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3600" b="0" i="1" dirty="0" smtClean="0">
                              <a:latin typeface="Cambria Math"/>
                            </a:rPr>
                            <m:t>𝑖𝑛𝑖</m:t>
                          </m:r>
                        </m:sub>
                      </m:sSub>
                      <m:r>
                        <a:rPr lang="nn-NO" sz="3600" i="1" dirty="0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1665654"/>
                <a:ext cx="648081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729159" y="548640"/>
            <a:ext cx="3809761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69282" y="544627"/>
                <a:ext cx="38097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𝑖𝑛𝑖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3600" b="0" i="1" smtClean="0">
                          <a:latin typeface="Cambria Math"/>
                        </a:rPr>
                        <m:t>=</m:t>
                      </m:r>
                      <m:r>
                        <a:rPr lang="pt-PT" sz="3600" b="0" i="1" dirty="0" smtClean="0">
                          <a:latin typeface="Cambria Math"/>
                        </a:rPr>
                        <m:t>|</m:t>
                      </m:r>
                      <m:r>
                        <a:rPr lang="nn-NO" sz="36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36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36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nn-NO" sz="3600" i="1" dirty="0" smtClean="0">
                          <a:latin typeface="Cambria Math"/>
                        </a:rPr>
                        <m:t>(</m:t>
                      </m:r>
                      <m:r>
                        <m:rPr>
                          <m:lit/>
                        </m:rPr>
                        <a:rPr lang="pt-PT" sz="3600" b="0" i="1" dirty="0" smtClean="0">
                          <a:latin typeface="Cambria Math"/>
                        </a:rPr>
                        <m:t> </m:t>
                      </m:r>
                      <m:r>
                        <a:rPr lang="pt-PT" sz="3600" b="0" i="1" dirty="0" smtClean="0">
                          <a:latin typeface="Cambria Math"/>
                        </a:rPr>
                        <m:t>𝛾</m:t>
                      </m:r>
                      <m:r>
                        <a:rPr lang="nn-NO" sz="3600" i="1" dirty="0" smtClean="0">
                          <a:latin typeface="Cambria Math"/>
                        </a:rPr>
                        <m:t>) 〉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82" y="544627"/>
                <a:ext cx="380976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23" idx="1"/>
          </p:cNvCxnSpPr>
          <p:nvPr/>
        </p:nvCxnSpPr>
        <p:spPr>
          <a:xfrm flipH="1">
            <a:off x="2941529" y="2978631"/>
            <a:ext cx="1260156" cy="24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82114" y="2463522"/>
                <a:ext cx="36004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2400" i="1">
                          <a:latin typeface="Cambria Math"/>
                          <a:ea typeface="Cambria Math"/>
                        </a:rPr>
                        <m:t>)∈{</m:t>
                      </m:r>
                      <m:d>
                        <m:d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PT" sz="2400" i="1">
                          <a:latin typeface="Cambria Math"/>
                          <a:ea typeface="Cambria Math"/>
                        </a:rPr>
                        <m:t>)}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4" y="2463522"/>
                <a:ext cx="3600450" cy="1569660"/>
              </a:xfrm>
              <a:prstGeom prst="rect">
                <a:avLst/>
              </a:prstGeom>
              <a:blipFill rotWithShape="1">
                <a:blip r:embed="rId4"/>
                <a:stretch>
                  <a:fillRect b="-42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93623" y="2472135"/>
                <a:ext cx="36004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)∈{</m:t>
                      </m:r>
                      <m:d>
                        <m:d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PT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)}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623" y="2472135"/>
                <a:ext cx="360045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466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endCxn id="23" idx="3"/>
          </p:cNvCxnSpPr>
          <p:nvPr/>
        </p:nvCxnSpPr>
        <p:spPr>
          <a:xfrm flipH="1" flipV="1">
            <a:off x="4921775" y="2978631"/>
            <a:ext cx="1260159" cy="23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51797" y="2990404"/>
            <a:ext cx="0" cy="1080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0686" y="5053121"/>
            <a:ext cx="3809761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40809" y="5049108"/>
                <a:ext cx="3747116" cy="750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sz="3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3600" i="1">
                              <a:latin typeface="Cambria Math"/>
                              <a:ea typeface="Cambria Math"/>
                            </a:rPr>
                            <m:t>𝒥</m:t>
                          </m:r>
                        </m:e>
                        <m:sup>
                          <m:r>
                            <a:rPr lang="pt-PT" sz="3600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pt-PT" sz="3600" b="0" i="1" dirty="0" smtClean="0">
                          <a:latin typeface="Cambria Math"/>
                        </a:rPr>
                        <m:t>|</m:t>
                      </m:r>
                      <m:r>
                        <a:rPr lang="nn-NO" sz="36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36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36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n-NO" sz="3600" i="1" dirty="0" smtClean="0">
                          <a:latin typeface="Cambria Math"/>
                        </a:rPr>
                        <m:t> 〉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09" y="5049108"/>
                <a:ext cx="3747116" cy="7509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6181934" y="3002177"/>
            <a:ext cx="0" cy="1080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932046" y="4085020"/>
            <a:ext cx="4211955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32046" y="4146576"/>
                <a:ext cx="42119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/>
                        </a:rPr>
                        <m:t>=(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pt-P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𝒰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PT" sz="2400" b="0" i="1" dirty="0" smtClean="0">
                          <a:latin typeface="Cambria Math"/>
                        </a:rPr>
                        <m:t>|</m:t>
                      </m:r>
                      <m:r>
                        <a:rPr lang="nn-NO" sz="24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24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nn-NO" sz="2400" i="1" dirty="0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6" y="4146576"/>
                <a:ext cx="421195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7091" t="-130263" b="-1947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4891924" y="5049108"/>
            <a:ext cx="2521636" cy="6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932046" y="5045095"/>
                <a:ext cx="2565574" cy="517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2400" i="1">
                              <a:latin typeface="Cambria Math"/>
                              <a:ea typeface="Cambria Math"/>
                            </a:rPr>
                            <m:t>𝒥</m:t>
                          </m:r>
                        </m:e>
                        <m:sup>
                          <m:r>
                            <a:rPr lang="pt-PT" sz="2400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pt-PT" sz="2400" b="0" i="1" dirty="0" smtClean="0">
                          <a:latin typeface="Cambria Math"/>
                        </a:rPr>
                        <m:t>|</m:t>
                      </m:r>
                      <m:r>
                        <a:rPr lang="nn-NO" sz="24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n-NO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n-NO" sz="2400" i="1" dirty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pt-PT" sz="2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nn-NO" sz="2400" i="1" dirty="0" smtClean="0">
                          <a:latin typeface="Cambria Math"/>
                        </a:rPr>
                        <m:t> 〉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6" y="5045095"/>
                <a:ext cx="2565574" cy="5177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873937" y="6404574"/>
                <a:ext cx="3600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𝑚𝑒𝑎𝑠𝑢𝑟𝑒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𝑓𝑖𝑛𝑎𝑙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PT" sz="2400" b="0" i="1" smtClean="0">
                          <a:latin typeface="Cambria Math"/>
                          <a:ea typeface="Cambria Math"/>
                        </a:rPr>
                        <m:t>𝑠𝑡𝑎𝑡𝑒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937" y="6404574"/>
                <a:ext cx="360045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2941529" y="3796989"/>
            <a:ext cx="10268" cy="1256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181934" y="3799697"/>
            <a:ext cx="0" cy="28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69271" y="2472135"/>
            <a:ext cx="0" cy="28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353046" y="5949316"/>
            <a:ext cx="437905" cy="455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Oval 84"/>
          <p:cNvSpPr/>
          <p:nvPr/>
        </p:nvSpPr>
        <p:spPr>
          <a:xfrm>
            <a:off x="4470415" y="6063130"/>
            <a:ext cx="218953" cy="227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571999" y="5663993"/>
            <a:ext cx="0" cy="28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7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91977" y="786732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3" name="Oval 2"/>
          <p:cNvSpPr/>
          <p:nvPr/>
        </p:nvSpPr>
        <p:spPr>
          <a:xfrm>
            <a:off x="1916669" y="2755671"/>
            <a:ext cx="360045" cy="360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4" name="Oval 3"/>
          <p:cNvSpPr/>
          <p:nvPr/>
        </p:nvSpPr>
        <p:spPr>
          <a:xfrm>
            <a:off x="6911816" y="2755670"/>
            <a:ext cx="360045" cy="360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5" name="TextBox 4"/>
          <p:cNvSpPr txBox="1"/>
          <p:nvPr/>
        </p:nvSpPr>
        <p:spPr>
          <a:xfrm>
            <a:off x="4842034" y="705144"/>
            <a:ext cx="144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Player 1</a:t>
            </a:r>
            <a:endParaRPr lang="pt-PT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52360" y="2644224"/>
            <a:ext cx="144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Player 2</a:t>
            </a:r>
            <a:endParaRPr lang="pt-PT" sz="2800" dirty="0"/>
          </a:p>
        </p:txBody>
      </p:sp>
      <p:cxnSp>
        <p:nvCxnSpPr>
          <p:cNvPr id="8" name="Straight Connector 7"/>
          <p:cNvCxnSpPr>
            <a:stCxn id="2" idx="4"/>
            <a:endCxn id="3" idx="0"/>
          </p:cNvCxnSpPr>
          <p:nvPr/>
        </p:nvCxnSpPr>
        <p:spPr>
          <a:xfrm flipH="1">
            <a:off x="2096692" y="1146777"/>
            <a:ext cx="2475308" cy="1608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4"/>
            <a:endCxn id="4" idx="0"/>
          </p:cNvCxnSpPr>
          <p:nvPr/>
        </p:nvCxnSpPr>
        <p:spPr>
          <a:xfrm>
            <a:off x="4572000" y="1146777"/>
            <a:ext cx="2519839" cy="16088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2349" y="1309952"/>
            <a:ext cx="2070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Fair  proposal</a:t>
            </a:r>
            <a:endParaRPr lang="pt-P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05111" y="1258725"/>
                <a:ext cx="180117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800" dirty="0" smtClean="0"/>
                  <a:t>Unfair proposal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/>
                      </a:rPr>
                      <m:t>𝜃</m:t>
                    </m:r>
                    <m:r>
                      <a:rPr lang="pt-PT" sz="2800" b="0" i="1" smtClean="0">
                        <a:latin typeface="Cambria Math"/>
                      </a:rPr>
                      <m:t>&gt;50</m:t>
                    </m:r>
                  </m:oMath>
                </a14:m>
                <a:r>
                  <a:rPr lang="pt-PT" sz="2800" dirty="0" smtClean="0"/>
                  <a:t> </a:t>
                </a:r>
                <a:endParaRPr lang="pt-PT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11" y="1258725"/>
                <a:ext cx="1801177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7119" t="-39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4324" y="3341102"/>
            <a:ext cx="2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Accept</a:t>
            </a:r>
            <a:endParaRPr lang="pt-PT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94672" y="3341340"/>
            <a:ext cx="2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Reject</a:t>
            </a:r>
            <a:endParaRPr lang="pt-PT" sz="28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72202" y="2996294"/>
            <a:ext cx="1620202" cy="1474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92404" y="2996294"/>
            <a:ext cx="1620203" cy="1474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472113" y="2996294"/>
            <a:ext cx="1620202" cy="1474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92315" y="2996294"/>
            <a:ext cx="1620203" cy="1474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4582" y="2704349"/>
            <a:ext cx="144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Player 2</a:t>
            </a:r>
            <a:endParaRPr lang="pt-PT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163500" y="3364198"/>
            <a:ext cx="2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Accept</a:t>
            </a:r>
            <a:endParaRPr lang="pt-PT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3848" y="3341102"/>
            <a:ext cx="2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Reject</a:t>
            </a:r>
            <a:endParaRPr lang="pt-P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0" y="4517737"/>
                <a:ext cx="207025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17737"/>
                <a:ext cx="2070258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20816" y="4705609"/>
                <a:ext cx="2070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16" y="4705609"/>
                <a:ext cx="207025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05700" y="4596399"/>
                <a:ext cx="2070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4596399"/>
                <a:ext cx="207025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52022" y="4596399"/>
                <a:ext cx="2070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/>
                        </a:rPr>
                        <m:t>(</m:t>
                      </m:r>
                      <m:r>
                        <a:rPr lang="pt-PT" sz="2800" b="0" i="1" smtClean="0">
                          <a:latin typeface="Cambria Math"/>
                        </a:rPr>
                        <m:t>𝜃</m:t>
                      </m:r>
                      <m:r>
                        <a:rPr lang="pt-PT" sz="2800" b="0" i="1" smtClean="0">
                          <a:latin typeface="Cambria Math"/>
                        </a:rPr>
                        <m:t>,100−</m:t>
                      </m:r>
                      <m:r>
                        <a:rPr lang="pt-PT" sz="2800" b="0" i="1" smtClean="0">
                          <a:latin typeface="Cambria Math"/>
                        </a:rPr>
                        <m:t>𝜃</m:t>
                      </m:r>
                      <m:r>
                        <a:rPr lang="pt-PT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2" y="4596399"/>
                <a:ext cx="207025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80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0" y="0"/>
                <a:ext cx="174278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742785" cy="13234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-84173" y="2874020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173" y="2874020"/>
                <a:ext cx="1754648" cy="13234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9185" y="5567958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85" y="5567958"/>
                <a:ext cx="1754648" cy="13234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12042" y="811749"/>
            <a:ext cx="6829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2042" y="3227963"/>
            <a:ext cx="6811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92873" y="5921901"/>
            <a:ext cx="67488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51685" y="188595"/>
                <a:ext cx="720090" cy="64808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i="1" smtClean="0">
                          <a:latin typeface="Cambria Math"/>
                          <a:ea typeface="Cambria Math"/>
                        </a:rPr>
                        <m:t>𝒥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85" y="188595"/>
                <a:ext cx="720090" cy="6480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256627" y="188595"/>
                <a:ext cx="935550" cy="64808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40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pt-PT" sz="4000" dirty="0"/>
                            <m:t> </m:t>
                          </m:r>
                        </m:e>
                        <m:sup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pt-PT" sz="6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27" y="188595"/>
                <a:ext cx="935550" cy="64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121944" y="1058514"/>
                <a:ext cx="1473416" cy="730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44" y="1058514"/>
                <a:ext cx="1473416" cy="73045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771775" y="1111861"/>
                <a:ext cx="14137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3600" b="0" i="1" smtClean="0">
                                      <a:latin typeface="Cambria Math"/>
                                    </a:rPr>
                                    <m:t>𝑖𝑛𝑖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5" y="1111861"/>
                <a:ext cx="141378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423910" y="500003"/>
                <a:ext cx="720090" cy="57607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  <a:ea typeface="Cambria Math"/>
                        </a:rPr>
                        <m:t>𝑚𝑒𝑎𝑠𝑢𝑟𝑒𝑚𝑒𝑛𝑡</m:t>
                      </m:r>
                    </m:oMath>
                  </m:oMathPara>
                </a14:m>
                <a:endParaRPr lang="pt-PT" sz="6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910" y="500003"/>
                <a:ext cx="720090" cy="57607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441733" y="548640"/>
            <a:ext cx="0" cy="5559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0" y="1435027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5027"/>
                <a:ext cx="1754648" cy="13234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1696215" y="1788970"/>
            <a:ext cx="6811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-17498" y="4244519"/>
                <a:ext cx="175464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40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4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40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PT" sz="4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000" b="0" i="1" smtClean="0">
                          <a:latin typeface="Cambria Math"/>
                        </a:rPr>
                        <m:t>|</m:t>
                      </m:r>
                      <m:r>
                        <a:rPr lang="pt-PT" sz="4000" b="0" i="1" smtClean="0">
                          <a:latin typeface="Cambria Math"/>
                        </a:rPr>
                        <m:t>𝐶</m:t>
                      </m:r>
                      <m:r>
                        <a:rPr lang="pt-PT" sz="40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98" y="4244519"/>
                <a:ext cx="1754648" cy="13234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1678717" y="4598462"/>
            <a:ext cx="6811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131128" y="400031"/>
                <a:ext cx="881744" cy="8234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4000" dirty="0"/>
                            <m:t> </m:t>
                          </m:r>
                        </m:e>
                        <m:sub>
                          <m:r>
                            <a:rPr lang="pt-PT" sz="4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28" y="400031"/>
                <a:ext cx="881744" cy="82343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131128" y="1435027"/>
                <a:ext cx="881744" cy="8234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4000" dirty="0"/>
                            <m:t> </m:t>
                          </m:r>
                        </m:e>
                        <m:sub>
                          <m:r>
                            <a:rPr lang="pt-PT" sz="4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28" y="1435027"/>
                <a:ext cx="881744" cy="8234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131128" y="2758466"/>
                <a:ext cx="881744" cy="8234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4000" dirty="0"/>
                            <m:t> </m:t>
                          </m:r>
                        </m:e>
                        <m:sub>
                          <m:r>
                            <a:rPr lang="pt-PT" sz="4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28" y="2758466"/>
                <a:ext cx="881744" cy="82343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131128" y="4264026"/>
                <a:ext cx="881744" cy="8234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4000" dirty="0"/>
                            <m:t> </m:t>
                          </m:r>
                        </m:e>
                        <m:sub>
                          <m:r>
                            <a:rPr lang="pt-PT" sz="4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28" y="4264026"/>
                <a:ext cx="881744" cy="82343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130040" y="5567958"/>
                <a:ext cx="881744" cy="8234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4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4000" i="1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4000" dirty="0"/>
                            <m:t> </m:t>
                          </m:r>
                        </m:e>
                        <m:sub>
                          <m:r>
                            <a:rPr lang="pt-PT" sz="4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5567958"/>
                <a:ext cx="881744" cy="82343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55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804</Words>
  <Application>Microsoft Office PowerPoint</Application>
  <PresentationFormat>On-screen Show (4:3)</PresentationFormat>
  <Paragraphs>148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32</cp:revision>
  <dcterms:created xsi:type="dcterms:W3CDTF">2013-09-17T16:11:44Z</dcterms:created>
  <dcterms:modified xsi:type="dcterms:W3CDTF">2013-10-09T02:55:43Z</dcterms:modified>
</cp:coreProperties>
</file>