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-600" y="-102"/>
      </p:cViewPr>
      <p:guideLst>
        <p:guide orient="horz" pos="19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08-10-2013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317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08-10-2013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051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08-10-2013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01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08-10-2013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902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08-10-2013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174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08-10-2013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563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08-10-2013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450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08-10-2013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665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08-10-2013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441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08-10-2013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956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08-10-2013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082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83D6-91F4-43DC-AEC4-C280F2D89C3D}" type="datetimeFigureOut">
              <a:rPr lang="pt-PT" smtClean="0"/>
              <a:t>08-10-2013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892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12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12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4211955" y="830997"/>
            <a:ext cx="852249" cy="5028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4643172" y="1650165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279759" y="1183943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ctangle 38"/>
          <p:cNvSpPr/>
          <p:nvPr/>
        </p:nvSpPr>
        <p:spPr>
          <a:xfrm>
            <a:off x="7092310" y="873078"/>
            <a:ext cx="1080140" cy="500510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ctangle 3"/>
          <p:cNvSpPr/>
          <p:nvPr/>
        </p:nvSpPr>
        <p:spPr>
          <a:xfrm>
            <a:off x="617243" y="818673"/>
            <a:ext cx="2160270" cy="48606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51567" y="964138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567" y="964138"/>
                <a:ext cx="1080135" cy="1080135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151568" y="2708910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568" y="2708910"/>
                <a:ext cx="1080135" cy="1080135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1151572" y="4509135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572" y="4509135"/>
                <a:ext cx="1080135" cy="1080135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44975" y="1988820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975" y="1988820"/>
                <a:ext cx="1184491" cy="10452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44974" y="3789045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974" y="3789045"/>
                <a:ext cx="1184491" cy="10452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11501" y="0"/>
                <a:ext cx="216027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𝑖𝑛𝑖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initial state </a:t>
                </a:r>
                <a:endParaRPr lang="pt-PT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01" y="0"/>
                <a:ext cx="2160270" cy="830997"/>
              </a:xfrm>
              <a:prstGeom prst="rect">
                <a:avLst/>
              </a:prstGeom>
              <a:blipFill rotWithShape="1">
                <a:blip r:embed="rId7"/>
                <a:stretch>
                  <a:fillRect l="-16901" t="-72794" r="-3099" b="-6470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971550" y="5679280"/>
            <a:ext cx="0" cy="3600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11131" y="5920593"/>
                <a:ext cx="596109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PT" sz="2400" dirty="0" smtClean="0"/>
                  <a:t>Apparatus that prepares the quantum system, given an entanglement coeficient </a:t>
                </a:r>
                <a14:m>
                  <m:oMath xmlns:m="http://schemas.openxmlformats.org/officeDocument/2006/math">
                    <m:r>
                      <a:rPr lang="pt-PT" sz="2400" b="0" i="1" smtClean="0">
                        <a:latin typeface="Cambria Math"/>
                      </a:rPr>
                      <m:t>𝛾</m:t>
                    </m:r>
                    <m:r>
                      <a:rPr lang="pt-PT" sz="2400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PT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PT" sz="2400" b="0" i="1" smtClean="0">
                            <a:latin typeface="Cambria Math"/>
                          </a:rPr>
                          <m:t>0, </m:t>
                        </m:r>
                        <m:r>
                          <a:rPr lang="pt-PT" sz="2400" b="0" i="1" smtClean="0">
                            <a:latin typeface="Cambria Math"/>
                          </a:rPr>
                          <m:t>𝜋</m:t>
                        </m:r>
                      </m:e>
                    </m:d>
                  </m:oMath>
                </a14:m>
                <a:r>
                  <a:rPr lang="pt-PT" sz="2400" dirty="0" smtClean="0"/>
                  <a:t>. </a:t>
                </a:r>
                <a:endParaRPr lang="pt-PT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31" y="5920593"/>
                <a:ext cx="5961094" cy="830997"/>
              </a:xfrm>
              <a:prstGeom prst="rect">
                <a:avLst/>
              </a:prstGeom>
              <a:blipFill rotWithShape="1">
                <a:blip r:embed="rId8"/>
                <a:stretch>
                  <a:fillRect l="-818" t="-5839" r="-1943" b="-1532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3427637" y="1628775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7" name="Oval 16"/>
          <p:cNvSpPr/>
          <p:nvPr/>
        </p:nvSpPr>
        <p:spPr>
          <a:xfrm>
            <a:off x="5136293" y="1628775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7092310" y="1042671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0" y="1042671"/>
                <a:ext cx="1080135" cy="1080135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7092311" y="2787443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1" y="2787443"/>
                <a:ext cx="1080135" cy="1080135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/>
              <p:cNvSpPr/>
              <p:nvPr/>
            </p:nvSpPr>
            <p:spPr>
              <a:xfrm>
                <a:off x="7092315" y="4587668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5" y="4587668"/>
                <a:ext cx="1080135" cy="1080135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2852910" y="-15514"/>
            <a:ext cx="432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Each player chooses an operator</a:t>
            </a:r>
            <a:endParaRPr lang="pt-P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230733" y="1198749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33" y="1198749"/>
                <a:ext cx="760003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204152" y="2031031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52" y="2031031"/>
                <a:ext cx="1184491" cy="104528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211955" y="3789045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55" y="3789045"/>
                <a:ext cx="1184491" cy="104528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/>
          <p:cNvCxnSpPr/>
          <p:nvPr/>
        </p:nvCxnSpPr>
        <p:spPr>
          <a:xfrm>
            <a:off x="4572000" y="446151"/>
            <a:ext cx="0" cy="4269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6983730" y="2632"/>
                <a:ext cx="2160270" cy="887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𝑓𝑖𝑛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final state </a:t>
                </a:r>
                <a:endParaRPr lang="pt-PT" sz="2400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730" y="2632"/>
                <a:ext cx="2160270" cy="887038"/>
              </a:xfrm>
              <a:prstGeom prst="rect">
                <a:avLst/>
              </a:prstGeom>
              <a:blipFill rotWithShape="1">
                <a:blip r:embed="rId15"/>
                <a:stretch>
                  <a:fillRect t="-2055" r="-565" b="-1438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/>
          <p:cNvCxnSpPr/>
          <p:nvPr/>
        </p:nvCxnSpPr>
        <p:spPr>
          <a:xfrm>
            <a:off x="2777513" y="2787443"/>
            <a:ext cx="142663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5064204" y="2787443"/>
            <a:ext cx="202811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Flowchart: Decision 115"/>
          <p:cNvSpPr/>
          <p:nvPr/>
        </p:nvSpPr>
        <p:spPr>
          <a:xfrm>
            <a:off x="4508968" y="1878917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0" name="Straight Connector 119"/>
          <p:cNvCxnSpPr>
            <a:stCxn id="16" idx="6"/>
            <a:endCxn id="116" idx="1"/>
          </p:cNvCxnSpPr>
          <p:nvPr/>
        </p:nvCxnSpPr>
        <p:spPr>
          <a:xfrm>
            <a:off x="4147727" y="1988820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775052" y="1988819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4688956" y="3378586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4325543" y="2912364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0" name="Oval 129"/>
          <p:cNvSpPr/>
          <p:nvPr/>
        </p:nvSpPr>
        <p:spPr>
          <a:xfrm>
            <a:off x="3473421" y="3357196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31" name="Oval 130"/>
          <p:cNvSpPr/>
          <p:nvPr/>
        </p:nvSpPr>
        <p:spPr>
          <a:xfrm>
            <a:off x="5182077" y="3357196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4276517" y="2927170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517" y="2927170"/>
                <a:ext cx="760003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Flowchart: Decision 132"/>
          <p:cNvSpPr/>
          <p:nvPr/>
        </p:nvSpPr>
        <p:spPr>
          <a:xfrm>
            <a:off x="4554752" y="3607338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4" name="Straight Connector 133"/>
          <p:cNvCxnSpPr>
            <a:stCxn id="130" idx="6"/>
            <a:endCxn id="133" idx="1"/>
          </p:cNvCxnSpPr>
          <p:nvPr/>
        </p:nvCxnSpPr>
        <p:spPr>
          <a:xfrm>
            <a:off x="4193511" y="3717241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820836" y="3717240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4643172" y="5070592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4279759" y="4604370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8" name="Oval 137"/>
          <p:cNvSpPr/>
          <p:nvPr/>
        </p:nvSpPr>
        <p:spPr>
          <a:xfrm>
            <a:off x="3427637" y="5049202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39" name="Oval 138"/>
          <p:cNvSpPr/>
          <p:nvPr/>
        </p:nvSpPr>
        <p:spPr>
          <a:xfrm>
            <a:off x="5136293" y="5049202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4230733" y="4619176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33" y="4619176"/>
                <a:ext cx="760003" cy="52322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Flowchart: Decision 140"/>
          <p:cNvSpPr/>
          <p:nvPr/>
        </p:nvSpPr>
        <p:spPr>
          <a:xfrm>
            <a:off x="4508968" y="5299344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42" name="Straight Connector 141"/>
          <p:cNvCxnSpPr>
            <a:stCxn id="138" idx="6"/>
            <a:endCxn id="141" idx="1"/>
          </p:cNvCxnSpPr>
          <p:nvPr/>
        </p:nvCxnSpPr>
        <p:spPr>
          <a:xfrm>
            <a:off x="4147727" y="5409247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775052" y="5409246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62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4211955" y="830997"/>
            <a:ext cx="852249" cy="5028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Oval 59"/>
          <p:cNvSpPr/>
          <p:nvPr/>
        </p:nvSpPr>
        <p:spPr>
          <a:xfrm>
            <a:off x="4279759" y="1183943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ctangle 38"/>
          <p:cNvSpPr/>
          <p:nvPr/>
        </p:nvSpPr>
        <p:spPr>
          <a:xfrm>
            <a:off x="7092310" y="873078"/>
            <a:ext cx="1080140" cy="500510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0675" y="2095369"/>
                <a:ext cx="3181919" cy="16652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𝑖𝑛𝑖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2400" i="1" dirty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24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PT" sz="2400" i="1" dirty="0" smtClean="0">
                                <a:latin typeface="Cambria Math"/>
                              </a:rPr>
                              <m:t>𝑃𝑟𝑜𝑗</m:t>
                            </m:r>
                            <m:r>
                              <m:rPr>
                                <m:nor/>
                              </m:rPr>
                              <a:rPr lang="pt-PT" sz="2400" dirty="0"/>
                              <m:t> </m:t>
                            </m:r>
                          </m:e>
                          <m:sub>
                            <m:r>
                              <a:rPr lang="pt-PT" sz="2400" b="0" i="1" dirty="0" smtClean="0">
                                <a:latin typeface="Cambria Math"/>
                              </a:rPr>
                              <m:t>𝑣𝑜𝑡𝑖𝑛𝑔</m:t>
                            </m:r>
                            <m:r>
                              <a:rPr lang="pt-PT" sz="2400" b="0" i="1" dirty="0" smtClean="0">
                                <a:latin typeface="Cambria Math"/>
                              </a:rPr>
                              <m:t>_</m:t>
                            </m:r>
                            <m:r>
                              <a:rPr lang="pt-PT" sz="2400" b="0" i="1" dirty="0" smtClean="0">
                                <a:latin typeface="Cambria Math"/>
                              </a:rPr>
                              <m:t>𝑓𝑎𝑖𝑙𝑠</m:t>
                            </m:r>
                          </m:sub>
                        </m:sSub>
                        <m:r>
                          <a:rPr lang="pt-PT" sz="2400" b="0" i="1" dirty="0" smtClean="0">
                            <a:latin typeface="Cambria Math"/>
                          </a:rPr>
                          <m:t>×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PT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b="0" i="1" smtClean="0">
                                        <a:latin typeface="Cambria Math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pt-PT" sz="2400" b="0" i="1" smtClean="0">
                                        <a:latin typeface="Cambria Math"/>
                                      </a:rPr>
                                      <m:t>𝑓𝑖𝑛</m:t>
                                    </m:r>
                                    <m:r>
                                      <a:rPr lang="pt-PT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pt-PT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i="1" dirty="0" smtClean="0">
                                    <a:latin typeface="Cambria Math"/>
                                  </a:rPr>
                                  <m:t>𝑃𝑟𝑜𝑗</m:t>
                                </m:r>
                                <m:r>
                                  <m:rPr>
                                    <m:nor/>
                                  </m:rPr>
                                  <a:rPr lang="pt-PT" sz="2400" dirty="0"/>
                                  <m:t> </m:t>
                                </m:r>
                              </m:e>
                              <m:sub>
                                <m:r>
                                  <a:rPr lang="pt-PT" sz="2400" b="0" i="1" dirty="0" smtClean="0">
                                    <a:latin typeface="Cambria Math"/>
                                  </a:rPr>
                                  <m:t>𝑣𝑜𝑡𝑖𝑛𝑔</m:t>
                                </m:r>
                                <m:r>
                                  <a:rPr lang="pt-PT" sz="2400" b="0" i="1" dirty="0" smtClean="0">
                                    <a:latin typeface="Cambria Math"/>
                                  </a:rPr>
                                  <m:t>_</m:t>
                                </m:r>
                                <m:r>
                                  <a:rPr lang="pt-PT" sz="2400" b="0" i="1" dirty="0" smtClean="0">
                                    <a:latin typeface="Cambria Math"/>
                                  </a:rPr>
                                  <m:t>𝑓𝑎𝑖𝑙𝑠</m:t>
                                </m:r>
                              </m:sub>
                            </m:sSub>
                            <m:r>
                              <a:rPr lang="pt-PT" sz="2400" b="0" i="1" dirty="0" smtClean="0">
                                <a:latin typeface="Cambria Math"/>
                              </a:rPr>
                              <m:t>×</m:t>
                            </m:r>
                            <m:d>
                              <m:dPr>
                                <m:begChr m:val=""/>
                                <m:endChr m:val="⟩"/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pt-PT" sz="24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PT" sz="2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2400" b="0" i="1" smtClean="0">
                                            <a:latin typeface="Cambria Math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pt-PT" sz="2400" b="0" i="1" smtClean="0">
                                            <a:latin typeface="Cambria Math"/>
                                          </a:rPr>
                                          <m:t>𝑓𝑖𝑛</m:t>
                                        </m:r>
                                        <m:r>
                                          <a:rPr lang="pt-PT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5" y="2095369"/>
                <a:ext cx="3181919" cy="1665208"/>
              </a:xfrm>
              <a:prstGeom prst="rect">
                <a:avLst/>
              </a:prstGeom>
              <a:blipFill rotWithShape="1">
                <a:blip r:embed="rId2"/>
                <a:stretch>
                  <a:fillRect t="-2274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11501" y="0"/>
                <a:ext cx="216027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𝑖𝑛𝑖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initial state </a:t>
                </a:r>
                <a:endParaRPr lang="pt-PT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01" y="0"/>
                <a:ext cx="2160270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6901" t="-72794" r="-3099" b="-6470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603995" y="3826996"/>
            <a:ext cx="0" cy="3600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4264372"/>
            <a:ext cx="3131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400" dirty="0" smtClean="0"/>
              <a:t>Lüder’s Rule is used to perform an intermediate measuring. </a:t>
            </a:r>
            <a:endParaRPr lang="pt-P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7092311" y="2787443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1" y="2787443"/>
                <a:ext cx="1080135" cy="1080135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/>
              <p:cNvSpPr/>
              <p:nvPr/>
            </p:nvSpPr>
            <p:spPr>
              <a:xfrm>
                <a:off x="7092315" y="4587668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5" y="4587668"/>
                <a:ext cx="1080135" cy="1080135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2852910" y="-15514"/>
            <a:ext cx="432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Each player chooses an operator</a:t>
            </a:r>
            <a:endParaRPr lang="pt-P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230733" y="1198749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i="1" smtClean="0">
                          <a:latin typeface="Cambria Math"/>
                          <a:ea typeface="Cambria Math"/>
                        </a:rPr>
                        <m:t>𝐻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33" y="1198749"/>
                <a:ext cx="760003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204152" y="2031031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52" y="2031031"/>
                <a:ext cx="1184491" cy="10452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211955" y="3789045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55" y="3789045"/>
                <a:ext cx="1184491" cy="10452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/>
          <p:cNvCxnSpPr/>
          <p:nvPr/>
        </p:nvCxnSpPr>
        <p:spPr>
          <a:xfrm>
            <a:off x="4572000" y="446151"/>
            <a:ext cx="0" cy="4269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6983730" y="2632"/>
                <a:ext cx="2160270" cy="887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𝑓𝑖𝑛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final state </a:t>
                </a:r>
                <a:endParaRPr lang="pt-PT" sz="2400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730" y="2632"/>
                <a:ext cx="2160270" cy="887038"/>
              </a:xfrm>
              <a:prstGeom prst="rect">
                <a:avLst/>
              </a:prstGeom>
              <a:blipFill rotWithShape="1">
                <a:blip r:embed="rId10"/>
                <a:stretch>
                  <a:fillRect t="-2055" r="-565" b="-1438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/>
          <p:cNvCxnSpPr/>
          <p:nvPr/>
        </p:nvCxnSpPr>
        <p:spPr>
          <a:xfrm>
            <a:off x="3282595" y="2787443"/>
            <a:ext cx="9215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5064204" y="2787443"/>
            <a:ext cx="202811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4688956" y="3378586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4325543" y="2912364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0" name="Oval 129"/>
          <p:cNvSpPr/>
          <p:nvPr/>
        </p:nvSpPr>
        <p:spPr>
          <a:xfrm>
            <a:off x="3473421" y="3357196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31" name="Oval 130"/>
          <p:cNvSpPr/>
          <p:nvPr/>
        </p:nvSpPr>
        <p:spPr>
          <a:xfrm>
            <a:off x="5182077" y="3357196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4276517" y="2927170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517" y="2927170"/>
                <a:ext cx="760003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Flowchart: Decision 132"/>
          <p:cNvSpPr/>
          <p:nvPr/>
        </p:nvSpPr>
        <p:spPr>
          <a:xfrm>
            <a:off x="4554752" y="3607338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4" name="Straight Connector 133"/>
          <p:cNvCxnSpPr>
            <a:stCxn id="130" idx="6"/>
            <a:endCxn id="133" idx="1"/>
          </p:cNvCxnSpPr>
          <p:nvPr/>
        </p:nvCxnSpPr>
        <p:spPr>
          <a:xfrm>
            <a:off x="4193511" y="3717241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820836" y="3717240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4643172" y="5070592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4279759" y="4604370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8" name="Oval 137"/>
          <p:cNvSpPr/>
          <p:nvPr/>
        </p:nvSpPr>
        <p:spPr>
          <a:xfrm>
            <a:off x="3427637" y="5049202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39" name="Oval 138"/>
          <p:cNvSpPr/>
          <p:nvPr/>
        </p:nvSpPr>
        <p:spPr>
          <a:xfrm>
            <a:off x="5136293" y="5049202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4230733" y="4619176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33" y="4619176"/>
                <a:ext cx="760003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Flowchart: Decision 140"/>
          <p:cNvSpPr/>
          <p:nvPr/>
        </p:nvSpPr>
        <p:spPr>
          <a:xfrm>
            <a:off x="4508968" y="5299344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42" name="Straight Connector 141"/>
          <p:cNvCxnSpPr>
            <a:stCxn id="138" idx="6"/>
            <a:endCxn id="141" idx="1"/>
          </p:cNvCxnSpPr>
          <p:nvPr/>
        </p:nvCxnSpPr>
        <p:spPr>
          <a:xfrm>
            <a:off x="4147727" y="5409247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775052" y="5409246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56" idx="3"/>
          </p:cNvCxnSpPr>
          <p:nvPr/>
        </p:nvCxnSpPr>
        <p:spPr>
          <a:xfrm>
            <a:off x="4990736" y="1460359"/>
            <a:ext cx="405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96446" y="818673"/>
                <a:ext cx="1189621" cy="1276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PT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446" y="818673"/>
                <a:ext cx="1189621" cy="127669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52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4211955" y="830997"/>
            <a:ext cx="852249" cy="5028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Oval 59"/>
          <p:cNvSpPr/>
          <p:nvPr/>
        </p:nvSpPr>
        <p:spPr>
          <a:xfrm>
            <a:off x="4279759" y="1183943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ctangle 38"/>
          <p:cNvSpPr/>
          <p:nvPr/>
        </p:nvSpPr>
        <p:spPr>
          <a:xfrm>
            <a:off x="7092310" y="873078"/>
            <a:ext cx="1080140" cy="500510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0675" y="2095369"/>
                <a:ext cx="3181919" cy="16652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𝑖𝑛𝑖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𝑓𝑖𝑛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pt-PT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5" y="2095369"/>
                <a:ext cx="3181919" cy="166520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11501" y="0"/>
                <a:ext cx="216027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𝑖𝑛𝑖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initial state </a:t>
                </a:r>
                <a:endParaRPr lang="pt-PT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01" y="0"/>
                <a:ext cx="2160270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6901" t="-72794" r="-3099" b="-6470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603995" y="3826996"/>
            <a:ext cx="0" cy="3600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4264372"/>
            <a:ext cx="3131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400" dirty="0" smtClean="0"/>
              <a:t>Lüder’s Rule is used to perform an intermediate measuring. </a:t>
            </a:r>
            <a:endParaRPr lang="pt-P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7092311" y="2787443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1" y="2787443"/>
                <a:ext cx="1080135" cy="1080135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/>
              <p:cNvSpPr/>
              <p:nvPr/>
            </p:nvSpPr>
            <p:spPr>
              <a:xfrm>
                <a:off x="7092315" y="4587668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5" y="4587668"/>
                <a:ext cx="1080135" cy="1080135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2852910" y="-15514"/>
            <a:ext cx="432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Each player chooses an operator</a:t>
            </a:r>
            <a:endParaRPr lang="pt-P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230733" y="1198749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i="1" smtClean="0">
                          <a:latin typeface="Cambria Math"/>
                          <a:ea typeface="Cambria Math"/>
                        </a:rPr>
                        <m:t>𝐻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33" y="1198749"/>
                <a:ext cx="760003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204152" y="2031031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52" y="2031031"/>
                <a:ext cx="1184491" cy="10452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211955" y="3789045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55" y="3789045"/>
                <a:ext cx="1184491" cy="10452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/>
          <p:cNvCxnSpPr/>
          <p:nvPr/>
        </p:nvCxnSpPr>
        <p:spPr>
          <a:xfrm>
            <a:off x="4572000" y="446151"/>
            <a:ext cx="0" cy="4269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6983730" y="2632"/>
                <a:ext cx="2160270" cy="887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𝑓𝑖𝑛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final state </a:t>
                </a:r>
                <a:endParaRPr lang="pt-PT" sz="2400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730" y="2632"/>
                <a:ext cx="2160270" cy="887038"/>
              </a:xfrm>
              <a:prstGeom prst="rect">
                <a:avLst/>
              </a:prstGeom>
              <a:blipFill rotWithShape="1">
                <a:blip r:embed="rId10"/>
                <a:stretch>
                  <a:fillRect t="-2055" r="-565" b="-1438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/>
          <p:cNvCxnSpPr/>
          <p:nvPr/>
        </p:nvCxnSpPr>
        <p:spPr>
          <a:xfrm>
            <a:off x="3282595" y="2787443"/>
            <a:ext cx="9215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5064204" y="2787443"/>
            <a:ext cx="202811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4688956" y="3378586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4325543" y="2912364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0" name="Oval 129"/>
          <p:cNvSpPr/>
          <p:nvPr/>
        </p:nvSpPr>
        <p:spPr>
          <a:xfrm>
            <a:off x="3473421" y="3357196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31" name="Oval 130"/>
          <p:cNvSpPr/>
          <p:nvPr/>
        </p:nvSpPr>
        <p:spPr>
          <a:xfrm>
            <a:off x="5182077" y="3357196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4276517" y="2927170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517" y="2927170"/>
                <a:ext cx="760003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Flowchart: Decision 132"/>
          <p:cNvSpPr/>
          <p:nvPr/>
        </p:nvSpPr>
        <p:spPr>
          <a:xfrm>
            <a:off x="4554752" y="3607338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4" name="Straight Connector 133"/>
          <p:cNvCxnSpPr>
            <a:stCxn id="130" idx="6"/>
            <a:endCxn id="133" idx="1"/>
          </p:cNvCxnSpPr>
          <p:nvPr/>
        </p:nvCxnSpPr>
        <p:spPr>
          <a:xfrm>
            <a:off x="4193511" y="3717241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820836" y="3717240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4643172" y="5070592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4279759" y="4604370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8" name="Oval 137"/>
          <p:cNvSpPr/>
          <p:nvPr/>
        </p:nvSpPr>
        <p:spPr>
          <a:xfrm>
            <a:off x="3427637" y="5049202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39" name="Oval 138"/>
          <p:cNvSpPr/>
          <p:nvPr/>
        </p:nvSpPr>
        <p:spPr>
          <a:xfrm>
            <a:off x="5136293" y="5049202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4230733" y="4619176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33" y="4619176"/>
                <a:ext cx="760003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Flowchart: Decision 140"/>
          <p:cNvSpPr/>
          <p:nvPr/>
        </p:nvSpPr>
        <p:spPr>
          <a:xfrm>
            <a:off x="4508968" y="5299344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42" name="Straight Connector 141"/>
          <p:cNvCxnSpPr>
            <a:stCxn id="138" idx="6"/>
            <a:endCxn id="141" idx="1"/>
          </p:cNvCxnSpPr>
          <p:nvPr/>
        </p:nvCxnSpPr>
        <p:spPr>
          <a:xfrm>
            <a:off x="4147727" y="5409247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775052" y="5409246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56" idx="3"/>
          </p:cNvCxnSpPr>
          <p:nvPr/>
        </p:nvCxnSpPr>
        <p:spPr>
          <a:xfrm>
            <a:off x="4990736" y="1460359"/>
            <a:ext cx="405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96446" y="818673"/>
                <a:ext cx="1189621" cy="1276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PT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446" y="818673"/>
                <a:ext cx="1189621" cy="127669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87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11730" y="1986940"/>
            <a:ext cx="1800226" cy="360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Measurement</a:t>
            </a:r>
            <a:endParaRPr lang="pt-PT" dirty="0"/>
          </a:p>
        </p:txBody>
      </p:sp>
      <p:sp>
        <p:nvSpPr>
          <p:cNvPr id="7" name="Rectangle 6"/>
          <p:cNvSpPr/>
          <p:nvPr/>
        </p:nvSpPr>
        <p:spPr>
          <a:xfrm>
            <a:off x="2411730" y="3828939"/>
            <a:ext cx="2160270" cy="360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No Measurement</a:t>
            </a:r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360040" y="873078"/>
            <a:ext cx="1080140" cy="500510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60040" y="1042671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0" y="1042671"/>
                <a:ext cx="1080135" cy="1080135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60041" y="2787443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1" y="2787443"/>
                <a:ext cx="1080135" cy="1080135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360045" y="4587668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5" y="4587668"/>
                <a:ext cx="1080135" cy="1080135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51460" y="2632"/>
                <a:ext cx="2160270" cy="887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𝑓𝑖𝑛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final state </a:t>
                </a:r>
                <a:endParaRPr lang="pt-PT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" y="2632"/>
                <a:ext cx="2160270" cy="887038"/>
              </a:xfrm>
              <a:prstGeom prst="rect">
                <a:avLst/>
              </a:prstGeom>
              <a:blipFill rotWithShape="1">
                <a:blip r:embed="rId5"/>
                <a:stretch>
                  <a:fillRect t="-2055" r="-563" b="-1438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endCxn id="5" idx="1"/>
          </p:cNvCxnSpPr>
          <p:nvPr/>
        </p:nvCxnSpPr>
        <p:spPr>
          <a:xfrm>
            <a:off x="1440180" y="2166962"/>
            <a:ext cx="97155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40180" y="4037705"/>
            <a:ext cx="97155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4932045" y="349602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5" y="349602"/>
                <a:ext cx="1080135" cy="1080135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4932049" y="2149827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9" y="2149827"/>
                <a:ext cx="1080135" cy="1080135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4932041" y="3430853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1" y="3430853"/>
                <a:ext cx="1080135" cy="1080135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4932045" y="5231078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5" y="5231078"/>
                <a:ext cx="1080135" cy="1080135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092315" y="981064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5" y="981064"/>
                <a:ext cx="1184491" cy="10452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 flipV="1">
            <a:off x="7569316" y="570605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05903" y="104383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Oval 22"/>
          <p:cNvSpPr/>
          <p:nvPr/>
        </p:nvSpPr>
        <p:spPr>
          <a:xfrm>
            <a:off x="6353781" y="549215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24" name="Oval 23"/>
          <p:cNvSpPr/>
          <p:nvPr/>
        </p:nvSpPr>
        <p:spPr>
          <a:xfrm>
            <a:off x="8062437" y="549215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156877" y="119189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877" y="119189"/>
                <a:ext cx="760003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lowchart: Decision 25"/>
          <p:cNvSpPr/>
          <p:nvPr/>
        </p:nvSpPr>
        <p:spPr>
          <a:xfrm>
            <a:off x="7435112" y="799357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7" name="Straight Connector 26"/>
          <p:cNvCxnSpPr>
            <a:stCxn id="23" idx="6"/>
            <a:endCxn id="26" idx="1"/>
          </p:cNvCxnSpPr>
          <p:nvPr/>
        </p:nvCxnSpPr>
        <p:spPr>
          <a:xfrm>
            <a:off x="7073871" y="909260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701196" y="909259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523532" y="2262611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160119" y="1796389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Oval 30"/>
          <p:cNvSpPr/>
          <p:nvPr/>
        </p:nvSpPr>
        <p:spPr>
          <a:xfrm>
            <a:off x="6307997" y="2241221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32" name="Oval 31"/>
          <p:cNvSpPr/>
          <p:nvPr/>
        </p:nvSpPr>
        <p:spPr>
          <a:xfrm>
            <a:off x="8016653" y="2241221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111093" y="1811195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093" y="1811195"/>
                <a:ext cx="760003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lowchart: Decision 33"/>
          <p:cNvSpPr/>
          <p:nvPr/>
        </p:nvSpPr>
        <p:spPr>
          <a:xfrm>
            <a:off x="7389328" y="2491363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5" name="Straight Connector 34"/>
          <p:cNvCxnSpPr>
            <a:stCxn id="31" idx="6"/>
            <a:endCxn id="34" idx="1"/>
          </p:cNvCxnSpPr>
          <p:nvPr/>
        </p:nvCxnSpPr>
        <p:spPr>
          <a:xfrm>
            <a:off x="7028087" y="2601266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655412" y="2601265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81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8463" y="548639"/>
            <a:ext cx="3473537" cy="252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1575074" y="3789045"/>
            <a:ext cx="3356971" cy="2520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71550" y="188595"/>
                <a:ext cx="7073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Step 1:  3 pirates, the player 1 makes a proposal by specifying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P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pt-PT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PT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P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pt-PT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PT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P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pt-PT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pt-PT" b="0" i="1" smtClean="0">
                        <a:latin typeface="Cambria Math"/>
                      </a:rPr>
                      <m:t>)</m:t>
                    </m:r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188595"/>
                <a:ext cx="707398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89" t="-8197" b="-245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71550" y="3334345"/>
                <a:ext cx="674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Step 2:  2 pirates, the player 2 makes a proposal by specifying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P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pt-PT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PT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P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pt-PT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pt-PT" b="0" i="1" smtClean="0">
                        <a:latin typeface="Cambria Math"/>
                      </a:rPr>
                      <m:t>)</m:t>
                    </m:r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334345"/>
                <a:ext cx="674755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23" t="-8197" b="-245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Elbow Connector 8"/>
          <p:cNvCxnSpPr>
            <a:stCxn id="4" idx="1"/>
            <a:endCxn id="5" idx="1"/>
          </p:cNvCxnSpPr>
          <p:nvPr/>
        </p:nvCxnSpPr>
        <p:spPr>
          <a:xfrm rot="10800000" flipH="1" flipV="1">
            <a:off x="1098462" y="1808797"/>
            <a:ext cx="476611" cy="3240406"/>
          </a:xfrm>
          <a:prstGeom prst="bentConnector3">
            <a:avLst>
              <a:gd name="adj1" fmla="val -47964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590" y="387242"/>
            <a:ext cx="3174648" cy="2666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4" name="Straight Arrow Connector 83"/>
          <p:cNvCxnSpPr>
            <a:stCxn id="34" idx="3"/>
            <a:endCxn id="85" idx="1"/>
          </p:cNvCxnSpPr>
          <p:nvPr/>
        </p:nvCxnSpPr>
        <p:spPr>
          <a:xfrm>
            <a:off x="4932044" y="5049202"/>
            <a:ext cx="720091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652135" y="4869181"/>
            <a:ext cx="1440180" cy="360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Measure</a:t>
            </a:r>
            <a:endParaRPr lang="pt-PT" dirty="0"/>
          </a:p>
        </p:txBody>
      </p:sp>
      <p:sp>
        <p:nvSpPr>
          <p:cNvPr id="88" name="Left Brace 87"/>
          <p:cNvSpPr/>
          <p:nvPr/>
        </p:nvSpPr>
        <p:spPr>
          <a:xfrm>
            <a:off x="7092315" y="4329114"/>
            <a:ext cx="360045" cy="144018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9" name="TextBox 88"/>
          <p:cNvSpPr txBox="1"/>
          <p:nvPr/>
        </p:nvSpPr>
        <p:spPr>
          <a:xfrm>
            <a:off x="7366461" y="4638347"/>
            <a:ext cx="2062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Player 2 step 2 payoff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Player 3 step 2 payoff</a:t>
            </a:r>
          </a:p>
        </p:txBody>
      </p:sp>
      <p:sp>
        <p:nvSpPr>
          <p:cNvPr id="90" name="Diamond 89"/>
          <p:cNvSpPr/>
          <p:nvPr/>
        </p:nvSpPr>
        <p:spPr>
          <a:xfrm>
            <a:off x="1575074" y="4869180"/>
            <a:ext cx="360045" cy="36004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4" name="Elbow Connector 93"/>
          <p:cNvCxnSpPr>
            <a:stCxn id="90" idx="3"/>
          </p:cNvCxnSpPr>
          <p:nvPr/>
        </p:nvCxnSpPr>
        <p:spPr>
          <a:xfrm>
            <a:off x="1935119" y="5049203"/>
            <a:ext cx="476611" cy="46166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/>
          <p:nvPr/>
        </p:nvCxnSpPr>
        <p:spPr>
          <a:xfrm flipV="1">
            <a:off x="1935119" y="4587537"/>
            <a:ext cx="476611" cy="46166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72000" y="1628775"/>
            <a:ext cx="36004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932045" y="1448752"/>
            <a:ext cx="1440180" cy="360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Measure</a:t>
            </a:r>
            <a:endParaRPr lang="pt-PT" dirty="0"/>
          </a:p>
        </p:txBody>
      </p:sp>
      <p:sp>
        <p:nvSpPr>
          <p:cNvPr id="17" name="Left Brace 16"/>
          <p:cNvSpPr/>
          <p:nvPr/>
        </p:nvSpPr>
        <p:spPr>
          <a:xfrm>
            <a:off x="6372225" y="908685"/>
            <a:ext cx="360045" cy="144018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/>
          <p:cNvSpPr txBox="1"/>
          <p:nvPr/>
        </p:nvSpPr>
        <p:spPr>
          <a:xfrm>
            <a:off x="6646371" y="1167109"/>
            <a:ext cx="2062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Player 1 payoff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Player 2 payoff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Player 3 payoff</a:t>
            </a:r>
          </a:p>
        </p:txBody>
      </p:sp>
      <p:cxnSp>
        <p:nvCxnSpPr>
          <p:cNvPr id="10" name="Straight Arrow Connector 9"/>
          <p:cNvCxnSpPr>
            <a:endCxn id="16" idx="0"/>
          </p:cNvCxnSpPr>
          <p:nvPr/>
        </p:nvCxnSpPr>
        <p:spPr>
          <a:xfrm>
            <a:off x="5652135" y="561622"/>
            <a:ext cx="0" cy="8871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667403" y="548640"/>
            <a:ext cx="0" cy="2160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670175" y="2708910"/>
            <a:ext cx="0" cy="16202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652135" y="561622"/>
            <a:ext cx="30152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>
            <a:off x="4571999" y="4869179"/>
            <a:ext cx="360045" cy="36004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28952" y="5187701"/>
                <a:ext cx="739021" cy="411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/>
                                    </a:rPr>
                                    <m:t>𝑓𝑖𝑛</m:t>
                                  </m:r>
                                  <m:r>
                                    <a:rPr lang="pt-PT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52" y="5187701"/>
                <a:ext cx="739021" cy="411331"/>
              </a:xfrm>
              <a:prstGeom prst="rect">
                <a:avLst/>
              </a:prstGeom>
              <a:blipFill rotWithShape="1">
                <a:blip r:embed="rId5"/>
                <a:stretch>
                  <a:fillRect l="-64463" t="-153731" r="-100000" b="-22835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899456" y="5229224"/>
                <a:ext cx="739021" cy="411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/>
                                    </a:rPr>
                                    <m:t>𝑓𝑖𝑛</m:t>
                                  </m:r>
                                  <m:r>
                                    <a:rPr lang="pt-PT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456" y="5229224"/>
                <a:ext cx="739021" cy="411331"/>
              </a:xfrm>
              <a:prstGeom prst="rect">
                <a:avLst/>
              </a:prstGeom>
              <a:blipFill rotWithShape="1">
                <a:blip r:embed="rId6"/>
                <a:stretch>
                  <a:fillRect l="-64463" t="-153731" r="-100000" b="-22835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2325699" y="3942954"/>
            <a:ext cx="260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Subgame with 2 players after an intermediate measuring step.</a:t>
            </a:r>
            <a:endParaRPr lang="pt-PT" dirty="0"/>
          </a:p>
        </p:txBody>
      </p:sp>
      <p:sp>
        <p:nvSpPr>
          <p:cNvPr id="47" name="TextBox 46"/>
          <p:cNvSpPr txBox="1"/>
          <p:nvPr/>
        </p:nvSpPr>
        <p:spPr>
          <a:xfrm>
            <a:off x="2433371" y="5137367"/>
            <a:ext cx="1879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Subgame with 2 players without an intermediate measuring step.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4553068" y="1805364"/>
                <a:ext cx="739021" cy="411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/>
                                    </a:rPr>
                                    <m:t>𝑓𝑖𝑛</m:t>
                                  </m:r>
                                  <m:r>
                                    <a:rPr lang="pt-PT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068" y="1805364"/>
                <a:ext cx="739021" cy="411331"/>
              </a:xfrm>
              <a:prstGeom prst="rect">
                <a:avLst/>
              </a:prstGeom>
              <a:blipFill rotWithShape="1">
                <a:blip r:embed="rId7"/>
                <a:stretch>
                  <a:fillRect l="-64463" t="-151471" r="-100000" b="-22352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>
            <a:stCxn id="34" idx="1"/>
          </p:cNvCxnSpPr>
          <p:nvPr/>
        </p:nvCxnSpPr>
        <p:spPr>
          <a:xfrm flipH="1">
            <a:off x="4312714" y="5049202"/>
            <a:ext cx="259285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312714" y="4630803"/>
            <a:ext cx="0" cy="4183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311376" y="5049199"/>
            <a:ext cx="2" cy="3499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312714" y="4630803"/>
            <a:ext cx="0" cy="4183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179344" y="4645156"/>
            <a:ext cx="133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4178005" y="5386328"/>
            <a:ext cx="134710" cy="58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4" idx="1"/>
          </p:cNvCxnSpPr>
          <p:nvPr/>
        </p:nvCxnSpPr>
        <p:spPr>
          <a:xfrm>
            <a:off x="4312715" y="5049199"/>
            <a:ext cx="259284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34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-78241" y="704572"/>
                <a:ext cx="1742785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40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4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4000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4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PT" sz="40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PT" sz="40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4000" b="0" i="1" smtClean="0">
                          <a:latin typeface="Cambria Math"/>
                        </a:rPr>
                        <m:t>|</m:t>
                      </m:r>
                      <m:r>
                        <a:rPr lang="pt-PT" sz="4000" b="0" i="1" smtClean="0">
                          <a:latin typeface="Cambria Math"/>
                        </a:rPr>
                        <m:t>𝐶</m:t>
                      </m:r>
                      <m:r>
                        <a:rPr lang="pt-PT" sz="4000" b="0" i="1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pt-PT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241" y="704572"/>
                <a:ext cx="1742785" cy="132343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-84173" y="2874020"/>
                <a:ext cx="1754648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40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4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4000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4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PT" sz="40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PT" sz="40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4000" b="0" i="1" smtClean="0">
                          <a:latin typeface="Cambria Math"/>
                        </a:rPr>
                        <m:t>|</m:t>
                      </m:r>
                      <m:r>
                        <a:rPr lang="pt-PT" sz="4000" b="0" i="1" smtClean="0">
                          <a:latin typeface="Cambria Math"/>
                        </a:rPr>
                        <m:t>𝐶</m:t>
                      </m:r>
                      <m:r>
                        <a:rPr lang="pt-PT" sz="4000" b="0" i="1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pt-PT" sz="4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173" y="2874020"/>
                <a:ext cx="1754648" cy="132343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-27008" y="5218956"/>
                <a:ext cx="1754648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40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4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4000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40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PT" sz="40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PT" sz="40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4000" b="0" i="1" smtClean="0">
                          <a:latin typeface="Cambria Math"/>
                        </a:rPr>
                        <m:t>|</m:t>
                      </m:r>
                      <m:r>
                        <a:rPr lang="pt-PT" sz="4000" b="0" i="1" smtClean="0">
                          <a:latin typeface="Cambria Math"/>
                        </a:rPr>
                        <m:t>𝐶</m:t>
                      </m:r>
                      <m:r>
                        <a:rPr lang="pt-PT" sz="4000" b="0" i="1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pt-PT" sz="4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008" y="5218956"/>
                <a:ext cx="1754648" cy="132343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1612042" y="1067693"/>
            <a:ext cx="68296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12042" y="3227963"/>
            <a:ext cx="68118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5050" y="5572899"/>
            <a:ext cx="67488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051685" y="347603"/>
                <a:ext cx="720090" cy="57607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4000" i="1" smtClean="0">
                          <a:latin typeface="Cambria Math"/>
                          <a:ea typeface="Cambria Math"/>
                        </a:rPr>
                        <m:t>𝒥</m:t>
                      </m:r>
                    </m:oMath>
                  </m:oMathPara>
                </a14:m>
                <a:endParaRPr lang="pt-PT" sz="4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685" y="347603"/>
                <a:ext cx="720090" cy="57607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256627" y="347603"/>
                <a:ext cx="935550" cy="57607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sz="400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PT" sz="4000" i="1">
                              <a:latin typeface="Cambria Math"/>
                              <a:ea typeface="Cambria Math"/>
                            </a:rPr>
                            <m:t>𝒥</m:t>
                          </m:r>
                          <m:r>
                            <m:rPr>
                              <m:nor/>
                            </m:rPr>
                            <a:rPr lang="pt-PT" sz="4000" dirty="0"/>
                            <m:t> </m:t>
                          </m:r>
                        </m:e>
                        <m:sup>
                          <m:r>
                            <a:rPr lang="pt-PT" sz="4000" i="1"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pt-PT" sz="6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627" y="347603"/>
                <a:ext cx="935550" cy="57607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079782" y="1366291"/>
                <a:ext cx="1473416" cy="7304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36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3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3600" b="0" i="1" smtClean="0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sz="3600" b="0" i="1" smtClean="0">
                                      <a:latin typeface="Cambria Math"/>
                                    </a:rPr>
                                    <m:t>𝑓𝑖𝑛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sz="3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782" y="1366291"/>
                <a:ext cx="1473416" cy="73045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771775" y="1366291"/>
                <a:ext cx="141378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36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3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3600" b="0" i="1" smtClean="0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sz="3600" b="0" i="1" smtClean="0">
                                      <a:latin typeface="Cambria Math"/>
                                    </a:rPr>
                                    <m:t>𝑖𝑛𝑖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sz="3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775" y="1366291"/>
                <a:ext cx="1413784" cy="64633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423910" y="500003"/>
                <a:ext cx="720090" cy="576072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000" b="0" i="1" smtClean="0">
                          <a:latin typeface="Cambria Math"/>
                          <a:ea typeface="Cambria Math"/>
                        </a:rPr>
                        <m:t>𝑚𝑒𝑎𝑠𝑢𝑟𝑒𝑚𝑒𝑛𝑡</m:t>
                      </m:r>
                    </m:oMath>
                  </m:oMathPara>
                </a14:m>
                <a:endParaRPr lang="pt-PT" sz="60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910" y="500003"/>
                <a:ext cx="720090" cy="57607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8441733" y="548640"/>
            <a:ext cx="0" cy="55596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21191" y="347603"/>
                <a:ext cx="1273357" cy="576072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000" b="0" i="1" smtClean="0">
                          <a:latin typeface="Cambria Math"/>
                          <a:ea typeface="Cambria Math"/>
                        </a:rPr>
                        <m:t>𝑝𝑙𝑎𝑦𝑒𝑟𝑠</m:t>
                      </m:r>
                      <m:r>
                        <a:rPr lang="pt-PT" sz="4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pt-PT" sz="4000" b="0" i="1" smtClean="0">
                          <a:latin typeface="Cambria Math"/>
                          <a:ea typeface="Cambria Math"/>
                        </a:rPr>
                        <m:t>𝑎𝑝𝑝𝑙𝑦</m:t>
                      </m:r>
                      <m:r>
                        <a:rPr lang="pt-PT" sz="4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pt-PT" sz="4000" b="0" i="1" smtClean="0">
                          <a:latin typeface="Cambria Math"/>
                          <a:ea typeface="Cambria Math"/>
                        </a:rPr>
                        <m:t>𝑡h𝑒𝑖𝑟</m:t>
                      </m:r>
                    </m:oMath>
                  </m:oMathPara>
                </a14:m>
                <a:endParaRPr lang="pt-PT" sz="4000" b="0" i="1" dirty="0" smtClean="0">
                  <a:latin typeface="Cambria Math"/>
                  <a:ea typeface="Cambria Math"/>
                </a:endParaRPr>
              </a:p>
              <a:p>
                <a:pPr algn="ctr"/>
                <a:r>
                  <a:rPr lang="pt-PT" sz="4000" b="0" dirty="0" smtClean="0">
                    <a:ea typeface="Cambria Math"/>
                  </a:rPr>
                  <a:t>s</a:t>
                </a:r>
                <a14:m>
                  <m:oMath xmlns:m="http://schemas.openxmlformats.org/officeDocument/2006/math">
                    <m:r>
                      <a:rPr lang="pt-PT" sz="4000" b="0" i="1" smtClean="0">
                        <a:latin typeface="Cambria Math"/>
                        <a:ea typeface="Cambria Math"/>
                      </a:rPr>
                      <m:t>𝑡𝑟𝑎𝑡𝑒𝑔𝑖𝑒𝑠</m:t>
                    </m:r>
                  </m:oMath>
                </a14:m>
                <a:endParaRPr lang="pt-PT" sz="60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191" y="347603"/>
                <a:ext cx="1273357" cy="5760720"/>
              </a:xfrm>
              <a:prstGeom prst="rect">
                <a:avLst/>
              </a:prstGeom>
              <a:blipFill rotWithShape="1">
                <a:blip r:embed="rId10"/>
                <a:stretch>
                  <a:fillRect r="-20657"/>
                </a:stretch>
              </a:blipFill>
              <a:ln/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83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Connector 90"/>
          <p:cNvCxnSpPr/>
          <p:nvPr/>
        </p:nvCxnSpPr>
        <p:spPr>
          <a:xfrm>
            <a:off x="4310447" y="5663993"/>
            <a:ext cx="6113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69" idx="0"/>
          </p:cNvCxnSpPr>
          <p:nvPr/>
        </p:nvCxnSpPr>
        <p:spPr>
          <a:xfrm>
            <a:off x="6181934" y="3002963"/>
            <a:ext cx="32899" cy="2042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561730" y="1052512"/>
            <a:ext cx="15083" cy="6184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391977" y="-12442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7" name="Straight Connector 16"/>
          <p:cNvCxnSpPr>
            <a:stCxn id="6" idx="4"/>
          </p:cNvCxnSpPr>
          <p:nvPr/>
        </p:nvCxnSpPr>
        <p:spPr>
          <a:xfrm>
            <a:off x="4572000" y="347603"/>
            <a:ext cx="0" cy="23613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Flowchart: Decision 22"/>
          <p:cNvSpPr/>
          <p:nvPr/>
        </p:nvSpPr>
        <p:spPr>
          <a:xfrm>
            <a:off x="4201685" y="2708910"/>
            <a:ext cx="720090" cy="53944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4" name="Rectangle 23"/>
          <p:cNvSpPr/>
          <p:nvPr/>
        </p:nvSpPr>
        <p:spPr>
          <a:xfrm>
            <a:off x="1331595" y="1665654"/>
            <a:ext cx="6480810" cy="683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331595" y="1665654"/>
                <a:ext cx="64808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36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3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3600" b="0" i="1" smtClean="0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sz="36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PT" sz="3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PT" sz="3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36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pt-PT" sz="3600" i="1">
                              <a:latin typeface="Cambria Math"/>
                              <a:ea typeface="Cambria Math"/>
                            </a:rPr>
                            <m:t>𝒰</m:t>
                          </m:r>
                        </m:e>
                        <m:sub>
                          <m:r>
                            <a:rPr lang="pt-PT" sz="3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pt-PT" sz="3600" b="0" i="1" smtClean="0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pt-PT" sz="3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3600" i="1">
                              <a:latin typeface="Cambria Math"/>
                              <a:ea typeface="Cambria Math"/>
                            </a:rPr>
                            <m:t>𝒰</m:t>
                          </m:r>
                        </m:e>
                        <m:sub>
                          <m:r>
                            <a:rPr lang="pt-PT" sz="3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pt-PT" sz="3600" b="0" i="1" smtClean="0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pt-PT" sz="3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3600" i="1">
                              <a:latin typeface="Cambria Math"/>
                              <a:ea typeface="Cambria Math"/>
                            </a:rPr>
                            <m:t>𝒰</m:t>
                          </m:r>
                        </m:e>
                        <m:sub>
                          <m:r>
                            <a:rPr lang="pt-PT" sz="36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pt-PT" sz="36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pt-PT" sz="3600" b="0" i="1" dirty="0" smtClean="0">
                          <a:latin typeface="Cambria Math"/>
                        </a:rPr>
                        <m:t>|</m:t>
                      </m:r>
                      <m:r>
                        <a:rPr lang="nn-NO" sz="3600" i="1" dirty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nn-NO" sz="36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n-NO" sz="3600" i="1" dirty="0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pt-PT" sz="3600" b="0" i="1" dirty="0" smtClean="0">
                              <a:latin typeface="Cambria Math"/>
                            </a:rPr>
                            <m:t>𝑖𝑛𝑖</m:t>
                          </m:r>
                        </m:sub>
                      </m:sSub>
                      <m:r>
                        <a:rPr lang="nn-NO" sz="3600" i="1" dirty="0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pt-PT" sz="36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595" y="1665654"/>
                <a:ext cx="6480810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2729159" y="548640"/>
            <a:ext cx="3809761" cy="683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769282" y="544627"/>
                <a:ext cx="380976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36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3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3600" b="0" i="1" smtClean="0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sz="3600" b="0" i="1" smtClean="0">
                                      <a:latin typeface="Cambria Math"/>
                                    </a:rPr>
                                    <m:t>𝑖𝑛𝑖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PT" sz="3600" b="0" i="1" smtClean="0">
                          <a:latin typeface="Cambria Math"/>
                        </a:rPr>
                        <m:t>=</m:t>
                      </m:r>
                      <m:r>
                        <a:rPr lang="pt-PT" sz="3600" b="0" i="1" dirty="0" smtClean="0">
                          <a:latin typeface="Cambria Math"/>
                        </a:rPr>
                        <m:t>|</m:t>
                      </m:r>
                      <m:r>
                        <a:rPr lang="nn-NO" sz="3600" i="1" dirty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nn-NO" sz="36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n-NO" sz="3600" i="1" dirty="0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pt-PT" sz="36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nn-NO" sz="3600" i="1" dirty="0" smtClean="0">
                          <a:latin typeface="Cambria Math"/>
                        </a:rPr>
                        <m:t>(</m:t>
                      </m:r>
                      <m:r>
                        <m:rPr>
                          <m:lit/>
                        </m:rPr>
                        <a:rPr lang="pt-PT" sz="3600" b="0" i="1" dirty="0" smtClean="0">
                          <a:latin typeface="Cambria Math"/>
                        </a:rPr>
                        <m:t> </m:t>
                      </m:r>
                      <m:r>
                        <a:rPr lang="pt-PT" sz="3600" b="0" i="1" dirty="0" smtClean="0">
                          <a:latin typeface="Cambria Math"/>
                        </a:rPr>
                        <m:t>𝛾</m:t>
                      </m:r>
                      <m:r>
                        <a:rPr lang="nn-NO" sz="3600" i="1" dirty="0" smtClean="0">
                          <a:latin typeface="Cambria Math"/>
                        </a:rPr>
                        <m:t>) 〉</m:t>
                      </m:r>
                    </m:oMath>
                  </m:oMathPara>
                </a14:m>
                <a:endParaRPr lang="pt-PT" sz="3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282" y="544627"/>
                <a:ext cx="3809761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>
            <a:stCxn id="23" idx="1"/>
          </p:cNvCxnSpPr>
          <p:nvPr/>
        </p:nvCxnSpPr>
        <p:spPr>
          <a:xfrm flipH="1">
            <a:off x="2941529" y="2978631"/>
            <a:ext cx="1260156" cy="243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82114" y="2463522"/>
                <a:ext cx="360045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𝒰</m:t>
                          </m:r>
                        </m:e>
                        <m:sub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pt-PT" sz="2400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pt-PT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𝒰</m:t>
                          </m:r>
                        </m:e>
                        <m:sub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pt-PT" sz="2400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pt-PT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𝒰</m:t>
                          </m:r>
                        </m:e>
                        <m:sub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pt-PT" sz="2400" i="1">
                          <a:latin typeface="Cambria Math"/>
                          <a:ea typeface="Cambria Math"/>
                        </a:rPr>
                        <m:t>)∈{</m:t>
                      </m:r>
                      <m:d>
                        <m:dPr>
                          <m:ctrlPr>
                            <a:rPr lang="pt-PT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d>
                      <m:r>
                        <a:rPr lang="pt-PT" sz="2400" i="1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pt-PT" sz="2400" i="1" dirty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</m:d>
                      <m:r>
                        <a:rPr lang="pt-PT" sz="2400" i="1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pt-PT" sz="2400" i="1" dirty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d>
                      <m:r>
                        <a:rPr lang="pt-PT" sz="2400" i="1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pt-PT" sz="2400" i="1" dirty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pt-PT" sz="2400" i="1">
                          <a:latin typeface="Cambria Math"/>
                          <a:ea typeface="Cambria Math"/>
                        </a:rPr>
                        <m:t>𝐷</m:t>
                      </m:r>
                      <m:r>
                        <a:rPr lang="pt-PT" sz="24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pt-PT" sz="2400" i="1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PT" sz="24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pt-PT" sz="2400" i="1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PT" sz="2400" i="1">
                          <a:latin typeface="Cambria Math"/>
                          <a:ea typeface="Cambria Math"/>
                        </a:rPr>
                        <m:t>)}</m:t>
                      </m:r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14" y="2463522"/>
                <a:ext cx="3600450" cy="1569660"/>
              </a:xfrm>
              <a:prstGeom prst="rect">
                <a:avLst/>
              </a:prstGeom>
              <a:blipFill rotWithShape="1">
                <a:blip r:embed="rId4"/>
                <a:stretch>
                  <a:fillRect b="-426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293623" y="2472135"/>
                <a:ext cx="360045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𝒰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pt-PT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𝒰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pt-PT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𝒰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)∈{</m:t>
                      </m:r>
                      <m:d>
                        <m:dPr>
                          <m:ctrlPr>
                            <a:rPr lang="pt-PT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</m:d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pt-PT" sz="2400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</m:d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pt-PT" sz="2400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d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pt-PT" sz="2400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𝐷</m:t>
                      </m:r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𝐷</m:t>
                      </m:r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)}</m:t>
                      </m:r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623" y="2472135"/>
                <a:ext cx="3600450" cy="1569660"/>
              </a:xfrm>
              <a:prstGeom prst="rect">
                <a:avLst/>
              </a:prstGeom>
              <a:blipFill rotWithShape="1">
                <a:blip r:embed="rId5"/>
                <a:stretch>
                  <a:fillRect b="-466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>
            <a:endCxn id="23" idx="3"/>
          </p:cNvCxnSpPr>
          <p:nvPr/>
        </p:nvCxnSpPr>
        <p:spPr>
          <a:xfrm flipH="1" flipV="1">
            <a:off x="4921775" y="2978631"/>
            <a:ext cx="1260159" cy="235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951797" y="2990404"/>
            <a:ext cx="0" cy="1080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00686" y="5053121"/>
            <a:ext cx="3809761" cy="683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540809" y="5049108"/>
                <a:ext cx="3747116" cy="750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36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3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3600" b="0" i="1" smtClean="0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sz="3600" b="0" i="1" smtClean="0">
                                      <a:latin typeface="Cambria Math"/>
                                    </a:rPr>
                                    <m:t>𝑓𝑖𝑛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PT" sz="3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PT" sz="36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PT" sz="3600" i="1">
                              <a:latin typeface="Cambria Math"/>
                              <a:ea typeface="Cambria Math"/>
                            </a:rPr>
                            <m:t>𝒥</m:t>
                          </m:r>
                        </m:e>
                        <m:sup>
                          <m:r>
                            <a:rPr lang="pt-PT" sz="3600" b="0" i="1" smtClean="0"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  <m:r>
                        <a:rPr lang="pt-PT" sz="3600" b="0" i="1" dirty="0" smtClean="0">
                          <a:latin typeface="Cambria Math"/>
                        </a:rPr>
                        <m:t>|</m:t>
                      </m:r>
                      <m:r>
                        <a:rPr lang="nn-NO" sz="3600" i="1" dirty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nn-NO" sz="36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n-NO" sz="3600" i="1" dirty="0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pt-PT" sz="36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nn-NO" sz="3600" i="1" dirty="0" smtClean="0">
                          <a:latin typeface="Cambria Math"/>
                        </a:rPr>
                        <m:t> 〉</m:t>
                      </m:r>
                    </m:oMath>
                  </m:oMathPara>
                </a14:m>
                <a:endParaRPr lang="pt-PT" sz="36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09" y="5049108"/>
                <a:ext cx="3747116" cy="75091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/>
          <p:cNvCxnSpPr/>
          <p:nvPr/>
        </p:nvCxnSpPr>
        <p:spPr>
          <a:xfrm>
            <a:off x="6181934" y="3002177"/>
            <a:ext cx="0" cy="1080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932046" y="4085020"/>
            <a:ext cx="4211955" cy="683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4932046" y="4146576"/>
                <a:ext cx="42119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4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400" b="0" i="1" smtClean="0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PT" sz="2400" b="0" i="1" smtClean="0">
                          <a:latin typeface="Cambria Math"/>
                        </a:rPr>
                        <m:t>=(</m:t>
                      </m:r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𝐻</m:t>
                      </m:r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pt-PT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𝒰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pt-PT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𝒰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pt-PT" sz="2400" b="0" i="1" dirty="0" smtClean="0">
                          <a:latin typeface="Cambria Math"/>
                        </a:rPr>
                        <m:t>|</m:t>
                      </m:r>
                      <m:r>
                        <a:rPr lang="nn-NO" sz="2400" i="1" dirty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nn-NO" sz="2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n-NO" sz="2400" i="1" dirty="0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pt-PT" sz="24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nn-NO" sz="2400" i="1" dirty="0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pt-PT" sz="3200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6" y="4146576"/>
                <a:ext cx="4211956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7091" t="-130263" b="-19473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>
            <a:off x="4891924" y="5049108"/>
            <a:ext cx="2521636" cy="683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4932046" y="5045095"/>
                <a:ext cx="2565574" cy="517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4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400" b="0" i="1" smtClean="0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sz="2400" b="0" i="1" smtClean="0">
                                      <a:latin typeface="Cambria Math"/>
                                    </a:rPr>
                                    <m:t>𝑓𝑖𝑛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PT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PT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𝒥</m:t>
                          </m:r>
                        </m:e>
                        <m:sup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  <m:r>
                        <a:rPr lang="pt-PT" sz="2400" b="0" i="1" dirty="0" smtClean="0">
                          <a:latin typeface="Cambria Math"/>
                        </a:rPr>
                        <m:t>|</m:t>
                      </m:r>
                      <m:r>
                        <a:rPr lang="nn-NO" sz="2400" i="1" dirty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nn-NO" sz="2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n-NO" sz="2400" i="1" dirty="0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pt-PT" sz="24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nn-NO" sz="2400" i="1" dirty="0" smtClean="0">
                          <a:latin typeface="Cambria Math"/>
                        </a:rPr>
                        <m:t> 〉</m:t>
                      </m:r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6" y="5045095"/>
                <a:ext cx="2565574" cy="51770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2873937" y="6404574"/>
                <a:ext cx="36004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𝑚𝑒𝑎𝑠𝑢𝑟𝑒</m:t>
                      </m:r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𝑓𝑖𝑛𝑎𝑙</m:t>
                      </m:r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𝑠𝑡𝑎𝑡𝑒</m:t>
                      </m:r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937" y="6404574"/>
                <a:ext cx="3600450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/>
          <p:nvPr/>
        </p:nvCxnSpPr>
        <p:spPr>
          <a:xfrm flipH="1">
            <a:off x="2941529" y="3796989"/>
            <a:ext cx="10268" cy="1256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181934" y="3799697"/>
            <a:ext cx="0" cy="2853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569271" y="2472135"/>
            <a:ext cx="0" cy="2853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353046" y="5949316"/>
            <a:ext cx="437905" cy="455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5" name="Oval 84"/>
          <p:cNvSpPr/>
          <p:nvPr/>
        </p:nvSpPr>
        <p:spPr>
          <a:xfrm>
            <a:off x="4470415" y="6063130"/>
            <a:ext cx="218953" cy="2276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4571999" y="5663993"/>
            <a:ext cx="0" cy="2853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47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91977" y="786732"/>
            <a:ext cx="360045" cy="3600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3" name="Oval 2"/>
          <p:cNvSpPr/>
          <p:nvPr/>
        </p:nvSpPr>
        <p:spPr>
          <a:xfrm>
            <a:off x="1916669" y="2755671"/>
            <a:ext cx="360045" cy="3600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4" name="Oval 3"/>
          <p:cNvSpPr/>
          <p:nvPr/>
        </p:nvSpPr>
        <p:spPr>
          <a:xfrm>
            <a:off x="6911816" y="2755670"/>
            <a:ext cx="360045" cy="3600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5" name="TextBox 4"/>
          <p:cNvSpPr txBox="1"/>
          <p:nvPr/>
        </p:nvSpPr>
        <p:spPr>
          <a:xfrm>
            <a:off x="4842034" y="705144"/>
            <a:ext cx="144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/>
              <a:t>Player 1</a:t>
            </a:r>
            <a:endParaRPr lang="pt-PT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452360" y="2644224"/>
            <a:ext cx="144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/>
              <a:t>Player 2</a:t>
            </a:r>
            <a:endParaRPr lang="pt-PT" sz="2800" dirty="0"/>
          </a:p>
        </p:txBody>
      </p:sp>
      <p:cxnSp>
        <p:nvCxnSpPr>
          <p:cNvPr id="8" name="Straight Connector 7"/>
          <p:cNvCxnSpPr>
            <a:stCxn id="2" idx="4"/>
            <a:endCxn id="3" idx="0"/>
          </p:cNvCxnSpPr>
          <p:nvPr/>
        </p:nvCxnSpPr>
        <p:spPr>
          <a:xfrm flipH="1">
            <a:off x="2096692" y="1146777"/>
            <a:ext cx="2475308" cy="16088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4"/>
            <a:endCxn id="4" idx="0"/>
          </p:cNvCxnSpPr>
          <p:nvPr/>
        </p:nvCxnSpPr>
        <p:spPr>
          <a:xfrm>
            <a:off x="4572000" y="1146777"/>
            <a:ext cx="2519839" cy="16088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42349" y="1309952"/>
            <a:ext cx="2070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/>
              <a:t>Fair  proposal</a:t>
            </a:r>
            <a:endParaRPr lang="pt-PT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605111" y="1258725"/>
                <a:ext cx="180117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2800" dirty="0" smtClean="0"/>
                  <a:t>Unfair proposal </a:t>
                </a:r>
                <a14:m>
                  <m:oMath xmlns:m="http://schemas.openxmlformats.org/officeDocument/2006/math">
                    <m:r>
                      <a:rPr lang="pt-PT" sz="2800" i="1">
                        <a:latin typeface="Cambria Math"/>
                      </a:rPr>
                      <m:t>𝜃</m:t>
                    </m:r>
                    <m:r>
                      <a:rPr lang="pt-PT" sz="2800" b="0" i="1" smtClean="0">
                        <a:latin typeface="Cambria Math"/>
                      </a:rPr>
                      <m:t>&gt;50</m:t>
                    </m:r>
                  </m:oMath>
                </a14:m>
                <a:r>
                  <a:rPr lang="pt-PT" sz="2800" dirty="0" smtClean="0"/>
                  <a:t> </a:t>
                </a:r>
                <a:endParaRPr lang="pt-PT" sz="28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111" y="1258725"/>
                <a:ext cx="1801177" cy="1384995"/>
              </a:xfrm>
              <a:prstGeom prst="rect">
                <a:avLst/>
              </a:prstGeom>
              <a:blipFill rotWithShape="1">
                <a:blip r:embed="rId2"/>
                <a:stretch>
                  <a:fillRect l="-7119" t="-394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04324" y="3341102"/>
            <a:ext cx="207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/>
              <a:t>Accept</a:t>
            </a:r>
            <a:endParaRPr lang="pt-PT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094672" y="3341340"/>
            <a:ext cx="207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/>
              <a:t>Reject</a:t>
            </a:r>
            <a:endParaRPr lang="pt-PT" sz="2800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472202" y="2996294"/>
            <a:ext cx="1620202" cy="14744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92404" y="2996294"/>
            <a:ext cx="1620203" cy="14744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472113" y="2996294"/>
            <a:ext cx="1620202" cy="14744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92315" y="2996294"/>
            <a:ext cx="1620203" cy="14744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74582" y="2704349"/>
            <a:ext cx="144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/>
              <a:t>Player 2</a:t>
            </a:r>
            <a:endParaRPr lang="pt-PT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5163500" y="3364198"/>
            <a:ext cx="207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/>
              <a:t>Accept</a:t>
            </a:r>
            <a:endParaRPr lang="pt-PT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7953848" y="3341102"/>
            <a:ext cx="207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/>
              <a:t>Reject</a:t>
            </a:r>
            <a:endParaRPr lang="pt-PT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0" y="4517737"/>
                <a:ext cx="2070258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/>
                            </a:rPr>
                            <m:t>100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pt-PT" sz="2800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PT" sz="2800" i="1">
                              <a:latin typeface="Cambria Math"/>
                            </a:rPr>
                            <m:t>100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pt-PT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17737"/>
                <a:ext cx="2070258" cy="8989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2720816" y="4705609"/>
                <a:ext cx="20702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/>
                        </a:rPr>
                        <m:t>(0,0)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16" y="4705609"/>
                <a:ext cx="2070258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7505700" y="4596399"/>
                <a:ext cx="20702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/>
                        </a:rPr>
                        <m:t>(0,0)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700" y="4596399"/>
                <a:ext cx="2070258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4752022" y="4596399"/>
                <a:ext cx="20702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/>
                        </a:rPr>
                        <m:t>(</m:t>
                      </m:r>
                      <m:r>
                        <a:rPr lang="pt-PT" sz="2800" b="0" i="1" smtClean="0">
                          <a:latin typeface="Cambria Math"/>
                        </a:rPr>
                        <m:t>𝜃</m:t>
                      </m:r>
                      <m:r>
                        <a:rPr lang="pt-PT" sz="2800" b="0" i="1" smtClean="0">
                          <a:latin typeface="Cambria Math"/>
                        </a:rPr>
                        <m:t>,100−</m:t>
                      </m:r>
                      <m:r>
                        <a:rPr lang="pt-PT" sz="2800" b="0" i="1" smtClean="0">
                          <a:latin typeface="Cambria Math"/>
                        </a:rPr>
                        <m:t>𝜃</m:t>
                      </m:r>
                      <m:r>
                        <a:rPr lang="pt-PT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22" y="4596399"/>
                <a:ext cx="2070258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80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724</Words>
  <Application>Microsoft Office PowerPoint</Application>
  <PresentationFormat>On-screen Show (4:3)</PresentationFormat>
  <Paragraphs>128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</dc:creator>
  <cp:lastModifiedBy>Daniela</cp:lastModifiedBy>
  <cp:revision>31</cp:revision>
  <dcterms:created xsi:type="dcterms:W3CDTF">2013-09-17T16:11:44Z</dcterms:created>
  <dcterms:modified xsi:type="dcterms:W3CDTF">2013-10-08T18:56:35Z</dcterms:modified>
</cp:coreProperties>
</file>