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73" r:id="rId3"/>
    <p:sldId id="275" r:id="rId4"/>
    <p:sldId id="274" r:id="rId5"/>
    <p:sldId id="272" r:id="rId6"/>
    <p:sldId id="270" r:id="rId7"/>
    <p:sldId id="264" r:id="rId8"/>
    <p:sldId id="27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6073" autoAdjust="0"/>
  </p:normalViewPr>
  <p:slideViewPr>
    <p:cSldViewPr snapToGrid="0">
      <p:cViewPr varScale="1">
        <p:scale>
          <a:sx n="85" d="100"/>
          <a:sy n="85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2D250-5A0E-4AF0-9F93-F3F1E10B3CFD}" type="datetimeFigureOut">
              <a:rPr lang="en-CA" smtClean="0"/>
              <a:t>2024-06-11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AF809-6F66-4F55-BD26-EE78BF66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3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11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29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5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9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6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5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1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2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BD57B-F062-6E87-86EC-4B032832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1260" y="1346200"/>
            <a:ext cx="6142903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4200" dirty="0"/>
              <a:t>Mind Wandering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F87C-9229-2918-1305-7C1B0882A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CA" dirty="0"/>
              <a:t>Jamie MacDonald, Jui Das, </a:t>
            </a:r>
            <a:r>
              <a:rPr lang="en-CA" dirty="0" err="1"/>
              <a:t>Delaram</a:t>
            </a:r>
            <a:r>
              <a:rPr lang="en-CA" dirty="0"/>
              <a:t> </a:t>
            </a:r>
            <a:r>
              <a:rPr lang="en-CA" dirty="0" err="1"/>
              <a:t>Bahreini</a:t>
            </a:r>
            <a:endParaRPr lang="en-C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A4745-54AD-CAD4-E880-395010B70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3" r="28842" b="-2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3FCD-4B00-E75E-FA9C-020F0F74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Within-Subjects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5159-388A-D707-B3A9-E1E90483E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3C4-5CF1-2A6A-F112-893AFED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523073"/>
              </p:ext>
            </p:extLst>
          </p:nvPr>
        </p:nvGraphicFramePr>
        <p:xfrm>
          <a:off x="1920240" y="2703019"/>
          <a:ext cx="8535916" cy="21512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1648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7044268">
                  <a:extLst>
                    <a:ext uri="{9D8B030D-6E8A-4147-A177-3AD203B41FA5}">
                      <a16:colId xmlns:a16="http://schemas.microsoft.com/office/drawing/2014/main" val="3496282037"/>
                    </a:ext>
                  </a:extLst>
                </a:gridCol>
              </a:tblGrid>
              <a:tr h="760885"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Feature Names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139031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P3 STD’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'Posterior P3 mean’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alpha mean’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50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065535"/>
              </p:ext>
            </p:extLst>
          </p:nvPr>
        </p:nvGraphicFramePr>
        <p:xfrm>
          <a:off x="204165" y="1821721"/>
          <a:ext cx="11600865" cy="3423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1310468">
                  <a:extLst>
                    <a:ext uri="{9D8B030D-6E8A-4147-A177-3AD203B41FA5}">
                      <a16:colId xmlns:a16="http://schemas.microsoft.com/office/drawing/2014/main" val="3445868599"/>
                    </a:ext>
                  </a:extLst>
                </a:gridCol>
                <a:gridCol w="1310468">
                  <a:extLst>
                    <a:ext uri="{9D8B030D-6E8A-4147-A177-3AD203B41FA5}">
                      <a16:colId xmlns:a16="http://schemas.microsoft.com/office/drawing/2014/main" val="97755004"/>
                    </a:ext>
                  </a:extLst>
                </a:gridCol>
                <a:gridCol w="1314366">
                  <a:extLst>
                    <a:ext uri="{9D8B030D-6E8A-4147-A177-3AD203B41FA5}">
                      <a16:colId xmlns:a16="http://schemas.microsoft.com/office/drawing/2014/main" val="3853927798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2732495699"/>
                    </a:ext>
                  </a:extLst>
                </a:gridCol>
                <a:gridCol w="1327926">
                  <a:extLst>
                    <a:ext uri="{9D8B030D-6E8A-4147-A177-3AD203B41FA5}">
                      <a16:colId xmlns:a16="http://schemas.microsoft.com/office/drawing/2014/main" val="3673020390"/>
                    </a:ext>
                  </a:extLst>
                </a:gridCol>
                <a:gridCol w="928765">
                  <a:extLst>
                    <a:ext uri="{9D8B030D-6E8A-4147-A177-3AD203B41FA5}">
                      <a16:colId xmlns:a16="http://schemas.microsoft.com/office/drawing/2014/main" val="2272575580"/>
                    </a:ext>
                  </a:extLst>
                </a:gridCol>
                <a:gridCol w="928765">
                  <a:extLst>
                    <a:ext uri="{9D8B030D-6E8A-4147-A177-3AD203B41FA5}">
                      <a16:colId xmlns:a16="http://schemas.microsoft.com/office/drawing/2014/main" val="3084202491"/>
                    </a:ext>
                  </a:extLst>
                </a:gridCol>
                <a:gridCol w="928765">
                  <a:extLst>
                    <a:ext uri="{9D8B030D-6E8A-4147-A177-3AD203B41FA5}">
                      <a16:colId xmlns:a16="http://schemas.microsoft.com/office/drawing/2014/main" val="1887844305"/>
                    </a:ext>
                  </a:extLst>
                </a:gridCol>
                <a:gridCol w="928765">
                  <a:extLst>
                    <a:ext uri="{9D8B030D-6E8A-4147-A177-3AD203B41FA5}">
                      <a16:colId xmlns:a16="http://schemas.microsoft.com/office/drawing/2014/main" val="904049989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K-Splits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Matthew Corr. Coef.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tp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fp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124989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Forest Classifier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 Features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0.617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0.537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0.065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5.538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0.872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1.897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2.103</a:t>
                      </a:r>
                    </a:p>
                  </a:txBody>
                  <a:tcPr marL="137160" marR="137160" marT="137160" marB="137160" anchor="b"/>
                </a:tc>
                <a:extLst>
                  <a:ext uri="{0D108BD9-81ED-4DB2-BD59-A6C34878D82A}">
                    <a16:rowId xmlns:a16="http://schemas.microsoft.com/office/drawing/2014/main" val="2128261112"/>
                  </a:ext>
                </a:extLst>
              </a:tr>
              <a:tr h="124989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CatBoost</a:t>
                      </a: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Classifier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Features</a:t>
                      </a: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9997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09E059-415A-FEDB-7B89-3E0EDE17FBB7}"/>
              </a:ext>
            </a:extLst>
          </p:cNvPr>
          <p:cNvSpPr txBox="1"/>
          <p:nvPr/>
        </p:nvSpPr>
        <p:spPr>
          <a:xfrm>
            <a:off x="8688048" y="6519446"/>
            <a:ext cx="6842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was used as the ranking metric.</a:t>
            </a:r>
          </a:p>
        </p:txBody>
      </p:sp>
    </p:spTree>
    <p:extLst>
      <p:ext uri="{BB962C8B-B14F-4D97-AF65-F5344CB8AC3E}">
        <p14:creationId xmlns:p14="http://schemas.microsoft.com/office/powerpoint/2010/main" val="172215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6ACB-E2CB-47D4-7811-F7A81052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Between-Subjects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EDD26-3AAD-0332-F079-3EC8C1FA4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0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3C4-5CF1-2A6A-F112-893AFED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29151"/>
              </p:ext>
            </p:extLst>
          </p:nvPr>
        </p:nvGraphicFramePr>
        <p:xfrm>
          <a:off x="1501189" y="581067"/>
          <a:ext cx="9251244" cy="518379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00520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7850724">
                  <a:extLst>
                    <a:ext uri="{9D8B030D-6E8A-4147-A177-3AD203B41FA5}">
                      <a16:colId xmlns:a16="http://schemas.microsoft.com/office/drawing/2014/main" val="3496282037"/>
                    </a:ext>
                  </a:extLst>
                </a:gridCol>
              </a:tblGrid>
              <a:tr h="1049947"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Feature Names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1918498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10 Features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P3 STD’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'Posterior P3 mean’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'Reaction time variability’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P3 Skewness’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P3 mean’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alpha log energy entropy’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'Reaction time Mean’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'Posterior P3 Kurtosis’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'Posterior alpha Skewness’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'Posterior alpha Shannon entropy'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506030"/>
                  </a:ext>
                </a:extLst>
              </a:tr>
              <a:tr h="967504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5 Features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Frontal P3 mean’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P3 STD’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'Posterior P3 mean’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'Reaction time variability’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'Frontal P3 Skewness'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31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6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59551"/>
              </p:ext>
            </p:extLst>
          </p:nvPr>
        </p:nvGraphicFramePr>
        <p:xfrm>
          <a:off x="204165" y="1821721"/>
          <a:ext cx="11861156" cy="422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1422266">
                  <a:extLst>
                    <a:ext uri="{9D8B030D-6E8A-4147-A177-3AD203B41FA5}">
                      <a16:colId xmlns:a16="http://schemas.microsoft.com/office/drawing/2014/main" val="9775500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853927798"/>
                    </a:ext>
                  </a:extLst>
                </a:gridCol>
                <a:gridCol w="1043759">
                  <a:extLst>
                    <a:ext uri="{9D8B030D-6E8A-4147-A177-3AD203B41FA5}">
                      <a16:colId xmlns:a16="http://schemas.microsoft.com/office/drawing/2014/main" val="2732495699"/>
                    </a:ext>
                  </a:extLst>
                </a:gridCol>
                <a:gridCol w="1619131">
                  <a:extLst>
                    <a:ext uri="{9D8B030D-6E8A-4147-A177-3AD203B41FA5}">
                      <a16:colId xmlns:a16="http://schemas.microsoft.com/office/drawing/2014/main" val="367302039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179075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27257558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8420249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8878443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04049989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Matthew Corr. Coef.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AUC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tp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fp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929408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CatBoost</a:t>
                      </a:r>
                      <a:r>
                        <a:rPr lang="en-CA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Classifier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Top 10 Features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0.651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0.572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74.8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extLst>
                  <a:ext uri="{0D108BD9-81ED-4DB2-BD59-A6C34878D82A}">
                    <a16:rowId xmlns:a16="http://schemas.microsoft.com/office/drawing/2014/main" val="3342506030"/>
                  </a:ext>
                </a:extLst>
              </a:tr>
              <a:tr h="124989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Gradient Boosting Classifier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Top 5 Features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0.573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0.587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62.4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39.4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extLst>
                  <a:ext uri="{0D108BD9-81ED-4DB2-BD59-A6C34878D82A}">
                    <a16:rowId xmlns:a16="http://schemas.microsoft.com/office/drawing/2014/main" val="1326318267"/>
                  </a:ext>
                </a:extLst>
              </a:tr>
              <a:tr h="1249893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Forest Classifier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Top 10 Features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0.664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0.563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78.6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23.2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b"/>
                </a:tc>
                <a:extLst>
                  <a:ext uri="{0D108BD9-81ED-4DB2-BD59-A6C34878D82A}">
                    <a16:rowId xmlns:a16="http://schemas.microsoft.com/office/drawing/2014/main" val="21282611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09E059-415A-FEDB-7B89-3E0EDE17FBB7}"/>
              </a:ext>
            </a:extLst>
          </p:cNvPr>
          <p:cNvSpPr txBox="1"/>
          <p:nvPr/>
        </p:nvSpPr>
        <p:spPr>
          <a:xfrm>
            <a:off x="8688048" y="6519446"/>
            <a:ext cx="6842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was used as the ranking metric.</a:t>
            </a:r>
          </a:p>
        </p:txBody>
      </p:sp>
    </p:spTree>
    <p:extLst>
      <p:ext uri="{BB962C8B-B14F-4D97-AF65-F5344CB8AC3E}">
        <p14:creationId xmlns:p14="http://schemas.microsoft.com/office/powerpoint/2010/main" val="28663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C6B75-7366-DADA-50BB-4BD3C5B0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37" y="1796995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Tuning the Random</a:t>
            </a:r>
            <a:br>
              <a:rPr lang="en-US" sz="2400" dirty="0"/>
            </a:br>
            <a:r>
              <a:rPr lang="en-US" sz="2400" dirty="0"/>
              <a:t>Forest Classifier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E0B14-42C2-87D5-22D9-37887AD2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3937" y="3088465"/>
            <a:ext cx="4366874" cy="2465668"/>
          </a:xfrm>
        </p:spPr>
        <p:txBody>
          <a:bodyPr vert="horz" lIns="109728" tIns="109728" rIns="109728" bIns="91440" rtlCol="0">
            <a:normAutofit fontScale="40000" lnSpcReduction="20000"/>
          </a:bodyPr>
          <a:lstStyle/>
          <a:p>
            <a:pPr algn="ctr">
              <a:lnSpc>
                <a:spcPct val="130000"/>
              </a:lnSpc>
              <a:spcBef>
                <a:spcPts val="930"/>
              </a:spcBef>
            </a:pPr>
            <a:r>
              <a:rPr lang="en-US" sz="3200" dirty="0"/>
              <a:t>Best Parameters: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3200" dirty="0" err="1"/>
              <a:t>max_depth</a:t>
            </a:r>
            <a:r>
              <a:rPr lang="en-US" sz="3200" dirty="0"/>
              <a:t>: 19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3200" dirty="0" err="1"/>
              <a:t>max_features</a:t>
            </a:r>
            <a:r>
              <a:rPr lang="en-US" sz="3200" dirty="0"/>
              <a:t>: ‘log2’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3200" dirty="0" err="1"/>
              <a:t>max_samples</a:t>
            </a:r>
            <a:r>
              <a:rPr lang="en-US" sz="3200" dirty="0"/>
              <a:t>: 0.7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3200" dirty="0" err="1"/>
              <a:t>min_samples_leaf</a:t>
            </a:r>
            <a:r>
              <a:rPr lang="en-US" sz="3200" dirty="0"/>
              <a:t>: 2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3200" dirty="0" err="1"/>
              <a:t>min_samples_split</a:t>
            </a:r>
            <a:r>
              <a:rPr lang="en-US" sz="3200" dirty="0"/>
              <a:t>: 2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3200" dirty="0" err="1"/>
              <a:t>n_estimators</a:t>
            </a:r>
            <a:r>
              <a:rPr lang="en-US" sz="3200" dirty="0"/>
              <a:t>: 100</a:t>
            </a:r>
          </a:p>
          <a:p>
            <a:pPr indent="-285750"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4C3D6C-5806-97D5-89E9-15E0EFA77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6483"/>
              </p:ext>
            </p:extLst>
          </p:nvPr>
        </p:nvGraphicFramePr>
        <p:xfrm>
          <a:off x="869244" y="1255990"/>
          <a:ext cx="4446917" cy="42245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49736">
                  <a:extLst>
                    <a:ext uri="{9D8B030D-6E8A-4147-A177-3AD203B41FA5}">
                      <a16:colId xmlns:a16="http://schemas.microsoft.com/office/drawing/2014/main" val="4124176116"/>
                    </a:ext>
                  </a:extLst>
                </a:gridCol>
                <a:gridCol w="1597181">
                  <a:extLst>
                    <a:ext uri="{9D8B030D-6E8A-4147-A177-3AD203B41FA5}">
                      <a16:colId xmlns:a16="http://schemas.microsoft.com/office/drawing/2014/main" val="1911249645"/>
                    </a:ext>
                  </a:extLst>
                </a:gridCol>
              </a:tblGrid>
              <a:tr h="678942">
                <a:tc>
                  <a:txBody>
                    <a:bodyPr/>
                    <a:lstStyle/>
                    <a:p>
                      <a:r>
                        <a:rPr lang="en-CA" sz="3300" b="1"/>
                        <a:t>Accuracy</a:t>
                      </a:r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CA" sz="3300" b="0"/>
                        <a:t>0.665</a:t>
                      </a:r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20734259"/>
                  </a:ext>
                </a:extLst>
              </a:tr>
              <a:tr h="1181862">
                <a:tc>
                  <a:txBody>
                    <a:bodyPr/>
                    <a:lstStyle/>
                    <a:p>
                      <a:r>
                        <a:rPr lang="en-CA" sz="3300" b="1"/>
                        <a:t>Balanced Accuracy</a:t>
                      </a:r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CA" sz="3300" dirty="0"/>
                        <a:t>0.589</a:t>
                      </a:r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3362455527"/>
                  </a:ext>
                </a:extLst>
              </a:tr>
              <a:tr h="1684782">
                <a:tc>
                  <a:txBody>
                    <a:bodyPr/>
                    <a:lstStyle/>
                    <a:p>
                      <a:r>
                        <a:rPr lang="en-CA" sz="3300" b="1"/>
                        <a:t>Matthew’s Correlation Coefficient</a:t>
                      </a:r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CA" sz="3300" dirty="0"/>
                        <a:t>0.171</a:t>
                      </a:r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847523053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r>
                        <a:rPr lang="en-CA" sz="3300" b="1"/>
                        <a:t>AUC</a:t>
                      </a:r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CA" sz="3300" dirty="0"/>
                        <a:t>0.597</a:t>
                      </a:r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11665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9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5A4-D6AD-93CC-4154-BEBF12FD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2C9B-E6F8-645D-F57B-F2436819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Neural Net?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8922187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B3A21"/>
      </a:dk2>
      <a:lt2>
        <a:srgbClr val="E2E6E8"/>
      </a:lt2>
      <a:accent1>
        <a:srgbClr val="BE9A87"/>
      </a:accent1>
      <a:accent2>
        <a:srgbClr val="AEA076"/>
      </a:accent2>
      <a:accent3>
        <a:srgbClr val="A0A77E"/>
      </a:accent3>
      <a:accent4>
        <a:srgbClr val="8BAB74"/>
      </a:accent4>
      <a:accent5>
        <a:srgbClr val="80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7630</TotalTime>
  <Words>327</Words>
  <Application>Microsoft Office PowerPoint</Application>
  <PresentationFormat>Widescreen</PresentationFormat>
  <Paragraphs>130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Aptos</vt:lpstr>
      <vt:lpstr>Arial</vt:lpstr>
      <vt:lpstr>Corbel</vt:lpstr>
      <vt:lpstr>SketchLinesVTI</vt:lpstr>
      <vt:lpstr>Mind Wandering ML</vt:lpstr>
      <vt:lpstr>Within-Subjects</vt:lpstr>
      <vt:lpstr>Key Features</vt:lpstr>
      <vt:lpstr>PowerPoint Presentation</vt:lpstr>
      <vt:lpstr>Between-Subjects</vt:lpstr>
      <vt:lpstr>Feature Selection</vt:lpstr>
      <vt:lpstr>PowerPoint Presentation</vt:lpstr>
      <vt:lpstr>Tuning the Random Forest Classifier</vt:lpstr>
      <vt:lpstr>Next Steps?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Wandering ML Development Process</dc:title>
  <dc:creator>Jamie Writhe</dc:creator>
  <cp:lastModifiedBy>Jamie Writhe</cp:lastModifiedBy>
  <cp:revision>5</cp:revision>
  <dcterms:created xsi:type="dcterms:W3CDTF">2024-05-31T23:16:47Z</dcterms:created>
  <dcterms:modified xsi:type="dcterms:W3CDTF">2024-06-12T22:49:37Z</dcterms:modified>
</cp:coreProperties>
</file>