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0" r:id="rId6"/>
    <p:sldId id="268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73" autoAdjust="0"/>
  </p:normalViewPr>
  <p:slideViewPr>
    <p:cSldViewPr snapToGrid="0">
      <p:cViewPr varScale="1">
        <p:scale>
          <a:sx n="85" d="100"/>
          <a:sy n="85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2D250-5A0E-4AF0-9F93-F3F1E10B3CFD}" type="datetimeFigureOut">
              <a:rPr lang="en-CA" smtClean="0"/>
              <a:t>2024-06-04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AF809-6F66-4F55-BD26-EE78BF66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3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95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5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106.1813" TargetMode="External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right-way-of-using-smote-with-cross-validation-92a8d09d00c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BD57B-F062-6E87-86EC-4B032832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4200"/>
              <a:t>Mind Wandering ML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F87C-9229-2918-1305-7C1B0882A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CA" dirty="0"/>
              <a:t>Jamie MacDonald, Jui Das, </a:t>
            </a:r>
            <a:r>
              <a:rPr lang="en-CA" dirty="0" err="1"/>
              <a:t>Delaram</a:t>
            </a:r>
            <a:r>
              <a:rPr lang="en-CA" dirty="0"/>
              <a:t> </a:t>
            </a:r>
            <a:r>
              <a:rPr lang="en-CA" dirty="0" err="1"/>
              <a:t>Bahreini</a:t>
            </a:r>
            <a:endParaRPr lang="en-C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A4745-54AD-CAD4-E880-395010B70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3" r="28842" b="-2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2F78A-22BD-C9A8-BF76-0EB2E423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623" y="1045596"/>
            <a:ext cx="4443504" cy="1944371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Feature Selection – Correlation Matrix</a:t>
            </a:r>
          </a:p>
        </p:txBody>
      </p:sp>
      <p:pic>
        <p:nvPicPr>
          <p:cNvPr id="5" name="Content Placeholder 4" descr="A blue and white grid with black text&#10;&#10;Description automatically generated">
            <a:extLst>
              <a:ext uri="{FF2B5EF4-FFF2-40B4-BE49-F238E27FC236}">
                <a16:creationId xmlns:a16="http://schemas.microsoft.com/office/drawing/2014/main" id="{73671D36-7D92-650D-C2A5-227DB9F5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7" y="263752"/>
            <a:ext cx="5991536" cy="6340250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93219E-8C3B-23F4-3587-AF072FE4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702" y="2989967"/>
            <a:ext cx="3795425" cy="23853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Features with correlation &gt;80% were excluded: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Frontal P3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Frontal alpha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Frontal alpha 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P3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alpha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alpha Kurtosis</a:t>
            </a:r>
          </a:p>
        </p:txBody>
      </p:sp>
    </p:spTree>
    <p:extLst>
      <p:ext uri="{BB962C8B-B14F-4D97-AF65-F5344CB8AC3E}">
        <p14:creationId xmlns:p14="http://schemas.microsoft.com/office/powerpoint/2010/main" val="25546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5380-B0D9-0B6C-C4BD-14F1C43A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27077-AFBC-9364-F82A-F82B8E42E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Before 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4259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C4-5CF1-2A6A-F112-893AFED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319985"/>
              </p:ext>
            </p:extLst>
          </p:nvPr>
        </p:nvGraphicFramePr>
        <p:xfrm>
          <a:off x="574811" y="2013730"/>
          <a:ext cx="11207866" cy="41687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29665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1790756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272575580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3084202491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1887844305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904049989"/>
                    </a:ext>
                  </a:extLst>
                </a:gridCol>
              </a:tblGrid>
              <a:tr h="535045">
                <a:tc>
                  <a:txBody>
                    <a:bodyPr/>
                    <a:lstStyle/>
                    <a:p>
                      <a:r>
                        <a:rPr lang="en-CA" dirty="0"/>
                        <a:t>Classifier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ROC AUC</a:t>
                      </a:r>
                      <a:r>
                        <a:rPr lang="en-CA" baseline="30000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 Boost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Gradient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3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 Gradient Boosting Machine  Classifier (</a:t>
                      </a:r>
                      <a:r>
                        <a:rPr lang="en-CA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LGBMClassifier</a:t>
                      </a: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eXtreme Gradient Boost Classifier (XGBClassifier)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7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57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C-Support Vector Classification (SVC)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1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K-nearest Neighbours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647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9E059-415A-FEDB-7B89-3E0EDE17FBB7}"/>
              </a:ext>
            </a:extLst>
          </p:cNvPr>
          <p:cNvSpPr txBox="1"/>
          <p:nvPr/>
        </p:nvSpPr>
        <p:spPr>
          <a:xfrm>
            <a:off x="8770793" y="6485214"/>
            <a:ext cx="6842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was used as the ranking metric.</a:t>
            </a:r>
          </a:p>
        </p:txBody>
      </p:sp>
    </p:spTree>
    <p:extLst>
      <p:ext uri="{BB962C8B-B14F-4D97-AF65-F5344CB8AC3E}">
        <p14:creationId xmlns:p14="http://schemas.microsoft.com/office/powerpoint/2010/main" val="28663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4B1-A5FF-6063-BA00-C1B65C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5BA2-82E2-787B-DF77-7C3969EE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oversampling imbalanced data should be done within cross validation (Muralidhar, 2023; Brownlee, 2020) and these results were likely optimistic... Integrating SMOTE into the cross validation produced lower accuracy.</a:t>
            </a:r>
          </a:p>
        </p:txBody>
      </p:sp>
    </p:spTree>
    <p:extLst>
      <p:ext uri="{BB962C8B-B14F-4D97-AF65-F5344CB8AC3E}">
        <p14:creationId xmlns:p14="http://schemas.microsoft.com/office/powerpoint/2010/main" val="382351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C4-5CF1-2A6A-F112-893AFED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Realistic 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3027"/>
              </p:ext>
            </p:extLst>
          </p:nvPr>
        </p:nvGraphicFramePr>
        <p:xfrm>
          <a:off x="492067" y="2001260"/>
          <a:ext cx="11207866" cy="41687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29665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1790756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272575580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3084202491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1887844305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904049989"/>
                    </a:ext>
                  </a:extLst>
                </a:gridCol>
              </a:tblGrid>
              <a:tr h="535045">
                <a:tc>
                  <a:txBody>
                    <a:bodyPr/>
                    <a:lstStyle/>
                    <a:p>
                      <a:r>
                        <a:rPr lang="en-CA" sz="1800" dirty="0"/>
                        <a:t>Classifier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ROC AUC</a:t>
                      </a:r>
                      <a:r>
                        <a:rPr lang="en-CA" sz="1800" baseline="30000" dirty="0"/>
                        <a:t>1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C-Support Vector Classification (SVC)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3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Random Forest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Light Gradient Boosting Machine  Classifier (</a:t>
                      </a:r>
                      <a:r>
                        <a:rPr lang="en-CA" sz="1800" b="1" i="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LGBMClassifier</a:t>
                      </a:r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eXtreme Gradient Boost Classifier (XGBClassifier)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7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Cat Boost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57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K-nearest Neighbours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1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Gradient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647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9E059-415A-FEDB-7B89-3E0EDE17FBB7}"/>
              </a:ext>
            </a:extLst>
          </p:cNvPr>
          <p:cNvSpPr txBox="1"/>
          <p:nvPr/>
        </p:nvSpPr>
        <p:spPr>
          <a:xfrm>
            <a:off x="8770793" y="6485214"/>
            <a:ext cx="6842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was used as the ranking metric.</a:t>
            </a:r>
          </a:p>
        </p:txBody>
      </p:sp>
    </p:spTree>
    <p:extLst>
      <p:ext uri="{BB962C8B-B14F-4D97-AF65-F5344CB8AC3E}">
        <p14:creationId xmlns:p14="http://schemas.microsoft.com/office/powerpoint/2010/main" val="6096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ogistic regression roc curve&#10;&#10;Description automatically generated">
            <a:extLst>
              <a:ext uri="{FF2B5EF4-FFF2-40B4-BE49-F238E27FC236}">
                <a16:creationId xmlns:a16="http://schemas.microsoft.com/office/drawing/2014/main" id="{98A9DB53-EE17-CA9B-E8B8-F3DF2DE6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2" y="-11679"/>
            <a:ext cx="4277308" cy="3417320"/>
          </a:xfr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1537264-01E7-9E30-0AF5-46AD5997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8835"/>
            <a:ext cx="4365569" cy="3487835"/>
          </a:xfrm>
          <a:prstGeom prst="rect">
            <a:avLst/>
          </a:prstGeom>
        </p:spPr>
      </p:pic>
      <p:pic>
        <p:nvPicPr>
          <p:cNvPr id="11" name="Picture 10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41D9977B-7111-3B19-5044-5596B3B70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2" y="3405641"/>
            <a:ext cx="4277309" cy="3417321"/>
          </a:xfrm>
          <a:prstGeom prst="rect">
            <a:avLst/>
          </a:prstGeom>
        </p:spPr>
      </p:pic>
      <p:pic>
        <p:nvPicPr>
          <p:cNvPr id="13" name="Picture 12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1F7491D4-73BF-E333-C77B-9BC28F27D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7320"/>
            <a:ext cx="4365569" cy="34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1D3-C9C0-619E-AE62-15B7CEB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4328-BD2B-B562-D7A6-C0743134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Brownlee, J. (2020, January 16). </a:t>
            </a:r>
            <a:r>
              <a:rPr lang="en-US" i="1" dirty="0"/>
              <a:t>SMOTE for Imbalanced Classification with Python</a:t>
            </a:r>
            <a:r>
              <a:rPr lang="en-US" dirty="0"/>
              <a:t>. </a:t>
            </a:r>
            <a:r>
              <a:rPr lang="en-US" i="1" dirty="0" err="1"/>
              <a:t>MachineLearningMastery.Com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https://machinelearningmastery.com/smote-oversampling-for-imbalanced-classification/</a:t>
            </a:r>
            <a:endParaRPr lang="en-US" dirty="0"/>
          </a:p>
          <a:p>
            <a:r>
              <a:rPr lang="en-CA" dirty="0"/>
              <a:t>Chawla, N. V., Bowyer, K. W., Hall, L. O., &amp; </a:t>
            </a:r>
            <a:r>
              <a:rPr lang="en-CA" dirty="0" err="1"/>
              <a:t>Kegelmeyer</a:t>
            </a:r>
            <a:r>
              <a:rPr lang="en-CA" dirty="0"/>
              <a:t>, W. P. (2002). </a:t>
            </a:r>
            <a:r>
              <a:rPr lang="en-CA" i="1" dirty="0"/>
              <a:t>SMOTE: synthetic minority over-sampling technique</a:t>
            </a:r>
            <a:r>
              <a:rPr lang="en-CA" dirty="0"/>
              <a:t>. Journal of artificial intelligence research, 16, 321-357. </a:t>
            </a:r>
            <a:r>
              <a:rPr lang="en-CA" dirty="0">
                <a:hlinkClick r:id="rId3"/>
              </a:rPr>
              <a:t>https://doi.org/10.48550/arXiv.1106.1813</a:t>
            </a:r>
            <a:r>
              <a:rPr lang="en-CA" dirty="0"/>
              <a:t> </a:t>
            </a:r>
          </a:p>
          <a:p>
            <a:r>
              <a:rPr lang="en-US" dirty="0">
                <a:effectLst/>
              </a:rPr>
              <a:t>Muralidhar, K. S. V. (2023, July 7). </a:t>
            </a:r>
            <a:r>
              <a:rPr lang="en-US" i="1" dirty="0">
                <a:effectLst/>
              </a:rPr>
              <a:t>The right way of using SMOTE with Cross-validation</a:t>
            </a:r>
            <a:r>
              <a:rPr lang="en-US" dirty="0">
                <a:effectLst/>
              </a:rPr>
              <a:t>. Medium. </a:t>
            </a:r>
            <a:r>
              <a:rPr lang="en-US" dirty="0">
                <a:effectLst/>
                <a:hlinkClick r:id="rId4"/>
              </a:rPr>
              <a:t>https://towardsdatascience.com/the-right-way-of-using-smote-with-cross-validation-92a8d09d00c7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4369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B3A21"/>
      </a:dk2>
      <a:lt2>
        <a:srgbClr val="E2E6E8"/>
      </a:lt2>
      <a:accent1>
        <a:srgbClr val="BE9A87"/>
      </a:accent1>
      <a:accent2>
        <a:srgbClr val="AEA076"/>
      </a:accent2>
      <a:accent3>
        <a:srgbClr val="A0A77E"/>
      </a:accent3>
      <a:accent4>
        <a:srgbClr val="8BAB74"/>
      </a:accent4>
      <a:accent5>
        <a:srgbClr val="80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428</Words>
  <Application>Microsoft Office PowerPoint</Application>
  <PresentationFormat>Widescreen</PresentationFormat>
  <Paragraphs>134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Aptos</vt:lpstr>
      <vt:lpstr>Arial</vt:lpstr>
      <vt:lpstr>Corbel</vt:lpstr>
      <vt:lpstr>SketchLinesVTI</vt:lpstr>
      <vt:lpstr>Mind Wandering ML Development Process</vt:lpstr>
      <vt:lpstr>Feature Selection – Correlation Matrix</vt:lpstr>
      <vt:lpstr>Model Comparison</vt:lpstr>
      <vt:lpstr>Initial Model Comparison</vt:lpstr>
      <vt:lpstr>Initial Model Comparison</vt:lpstr>
      <vt:lpstr>Realistic Model Comparison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Wandering ML Development Process</dc:title>
  <dc:creator>Jamie Writhe</dc:creator>
  <cp:lastModifiedBy>Jamie Writhe</cp:lastModifiedBy>
  <cp:revision>3</cp:revision>
  <dcterms:created xsi:type="dcterms:W3CDTF">2024-05-31T23:16:47Z</dcterms:created>
  <dcterms:modified xsi:type="dcterms:W3CDTF">2024-06-04T20:46:12Z</dcterms:modified>
</cp:coreProperties>
</file>