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56" r:id="rId2"/>
    <p:sldId id="257" r:id="rId3"/>
    <p:sldId id="262" r:id="rId4"/>
    <p:sldId id="261" r:id="rId5"/>
    <p:sldId id="264" r:id="rId6"/>
    <p:sldId id="260" r:id="rId7"/>
    <p:sldId id="268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073" autoAdjust="0"/>
  </p:normalViewPr>
  <p:slideViewPr>
    <p:cSldViewPr snapToGrid="0">
      <p:cViewPr varScale="1">
        <p:scale>
          <a:sx n="85" d="100"/>
          <a:sy n="85" d="100"/>
        </p:scale>
        <p:origin x="14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2D250-5A0E-4AF0-9F93-F3F1E10B3CFD}" type="datetimeFigureOut">
              <a:rPr lang="en-CA" smtClean="0"/>
              <a:t>2024-06-04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AF809-6F66-4F55-BD26-EE78BF66B9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30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Used ROC AUC as the ranking metric for the classifiers.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AF809-6F66-4F55-BD26-EE78BF66B9D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495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Used ROC AUC as the ranking metric for the classifiers.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AF809-6F66-4F55-BD26-EE78BF66B9D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7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58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40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6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5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159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1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0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1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1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52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106.1813" TargetMode="External"/><Relationship Id="rId2" Type="http://schemas.openxmlformats.org/officeDocument/2006/relationships/hyperlink" Target="https://machinelearningmastery.com/smote-oversampling-for-imbalanced-classific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he-right-way-of-using-smote-with-cross-validation-92a8d09d00c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BD57B-F062-6E87-86EC-4B0328322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4200"/>
              <a:t>Mind Wandering ML Development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1F87C-9229-2918-1305-7C1B0882A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CA" dirty="0"/>
              <a:t>Jamie MacDonald, Jui Das, </a:t>
            </a:r>
            <a:r>
              <a:rPr lang="en-CA" dirty="0" err="1"/>
              <a:t>Delaram</a:t>
            </a:r>
            <a:r>
              <a:rPr lang="en-CA" dirty="0"/>
              <a:t> </a:t>
            </a:r>
            <a:r>
              <a:rPr lang="en-CA" dirty="0" err="1"/>
              <a:t>Bahreini</a:t>
            </a:r>
            <a:endParaRPr lang="en-CA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A4745-54AD-CAD4-E880-395010B70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03" r="28842" b="-2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4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2F78A-22BD-C9A8-BF76-0EB2E423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623" y="1045596"/>
            <a:ext cx="4443504" cy="1944371"/>
          </a:xfrm>
        </p:spPr>
        <p:txBody>
          <a:bodyPr anchor="b">
            <a:normAutofit fontScale="90000"/>
          </a:bodyPr>
          <a:lstStyle/>
          <a:p>
            <a:r>
              <a:rPr lang="en-CA" dirty="0"/>
              <a:t>Feature Selection – Correlation Matrix</a:t>
            </a:r>
          </a:p>
        </p:txBody>
      </p:sp>
      <p:pic>
        <p:nvPicPr>
          <p:cNvPr id="5" name="Content Placeholder 4" descr="A blue and white grid with black text&#10;&#10;Description automatically generated">
            <a:extLst>
              <a:ext uri="{FF2B5EF4-FFF2-40B4-BE49-F238E27FC236}">
                <a16:creationId xmlns:a16="http://schemas.microsoft.com/office/drawing/2014/main" id="{73671D36-7D92-650D-C2A5-227DB9F5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37" y="263752"/>
            <a:ext cx="5991536" cy="6340250"/>
          </a:xfrm>
          <a:prstGeom prst="rect">
            <a:avLst/>
          </a:prstGeom>
          <a:ln w="38100" cap="sq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93219E-8C3B-23F4-3587-AF072FE45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0702" y="2989967"/>
            <a:ext cx="3795425" cy="238539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Features with correlation &gt;80% were excluded: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Frontal P3 log energy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Frontal alpha log energy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Frontal alpha Kurtosis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Posterior P3 log energy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Posterior alpha log energy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Posterior alpha Kurtosis</a:t>
            </a:r>
          </a:p>
        </p:txBody>
      </p:sp>
    </p:spTree>
    <p:extLst>
      <p:ext uri="{BB962C8B-B14F-4D97-AF65-F5344CB8AC3E}">
        <p14:creationId xmlns:p14="http://schemas.microsoft.com/office/powerpoint/2010/main" val="255466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B9CA-F5F1-7B8F-A650-650B57BD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BDD2-DBCB-ADB9-40C7-80B363D7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564FD-F414-085D-876C-D6D91AE92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48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5380-B0D9-0B6C-C4BD-14F1C43A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27077-AFBC-9364-F82A-F82B8E42E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Before Tuning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42590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E3C4-5CF1-2A6A-F112-893AFED7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Model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0632D-2408-D5EE-4792-2A7149DA4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319985"/>
              </p:ext>
            </p:extLst>
          </p:nvPr>
        </p:nvGraphicFramePr>
        <p:xfrm>
          <a:off x="574811" y="2013730"/>
          <a:ext cx="11207866" cy="416877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29665">
                  <a:extLst>
                    <a:ext uri="{9D8B030D-6E8A-4147-A177-3AD203B41FA5}">
                      <a16:colId xmlns:a16="http://schemas.microsoft.com/office/drawing/2014/main" val="257143986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61790756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272575580"/>
                    </a:ext>
                  </a:extLst>
                </a:gridCol>
                <a:gridCol w="1362067">
                  <a:extLst>
                    <a:ext uri="{9D8B030D-6E8A-4147-A177-3AD203B41FA5}">
                      <a16:colId xmlns:a16="http://schemas.microsoft.com/office/drawing/2014/main" val="3084202491"/>
                    </a:ext>
                  </a:extLst>
                </a:gridCol>
                <a:gridCol w="1362067">
                  <a:extLst>
                    <a:ext uri="{9D8B030D-6E8A-4147-A177-3AD203B41FA5}">
                      <a16:colId xmlns:a16="http://schemas.microsoft.com/office/drawing/2014/main" val="1887844305"/>
                    </a:ext>
                  </a:extLst>
                </a:gridCol>
                <a:gridCol w="1362067">
                  <a:extLst>
                    <a:ext uri="{9D8B030D-6E8A-4147-A177-3AD203B41FA5}">
                      <a16:colId xmlns:a16="http://schemas.microsoft.com/office/drawing/2014/main" val="904049989"/>
                    </a:ext>
                  </a:extLst>
                </a:gridCol>
              </a:tblGrid>
              <a:tr h="535045">
                <a:tc>
                  <a:txBody>
                    <a:bodyPr/>
                    <a:lstStyle/>
                    <a:p>
                      <a:r>
                        <a:rPr lang="en-CA" dirty="0"/>
                        <a:t>Classifier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ROC AUC</a:t>
                      </a:r>
                      <a:r>
                        <a:rPr lang="en-CA" baseline="30000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Balanced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3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 Boost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50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Gradient Boosting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631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Light Gradient Boosting Machine  Classifier (</a:t>
                      </a:r>
                      <a:r>
                        <a:rPr lang="en-CA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LGBMClassifier</a:t>
                      </a: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26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Random Forest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07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eXtreme Gradient Boost Classifier (XGBClassifier)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77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Logistic 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57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C-Support Vector Classification (SVC)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1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K-nearest Neighbours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7647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09E059-415A-FEDB-7B89-3E0EDE17FBB7}"/>
              </a:ext>
            </a:extLst>
          </p:cNvPr>
          <p:cNvSpPr txBox="1"/>
          <p:nvPr/>
        </p:nvSpPr>
        <p:spPr>
          <a:xfrm>
            <a:off x="8770793" y="6485214"/>
            <a:ext cx="6842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aseline="30000" dirty="0"/>
              <a:t>1</a:t>
            </a:r>
            <a:r>
              <a:rPr lang="en-US" sz="1600" dirty="0"/>
              <a:t>was used as the ranking metric.</a:t>
            </a:r>
          </a:p>
        </p:txBody>
      </p:sp>
    </p:spTree>
    <p:extLst>
      <p:ext uri="{BB962C8B-B14F-4D97-AF65-F5344CB8AC3E}">
        <p14:creationId xmlns:p14="http://schemas.microsoft.com/office/powerpoint/2010/main" val="28663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14B1-A5FF-6063-BA00-C1B65C66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55BA2-82E2-787B-DF77-7C3969EE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However, oversampling imbalanced data should be done within cross validation (Muralidhar, 2023; Brownlee, 2020) and these results were likely optimistic... Integrating SMOTE into the cross validation produced lower accuracy.</a:t>
            </a:r>
          </a:p>
        </p:txBody>
      </p:sp>
    </p:spTree>
    <p:extLst>
      <p:ext uri="{BB962C8B-B14F-4D97-AF65-F5344CB8AC3E}">
        <p14:creationId xmlns:p14="http://schemas.microsoft.com/office/powerpoint/2010/main" val="382351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E3C4-5CF1-2A6A-F112-893AFED7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Realistic Model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0632D-2408-D5EE-4792-2A7149DA4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83027"/>
              </p:ext>
            </p:extLst>
          </p:nvPr>
        </p:nvGraphicFramePr>
        <p:xfrm>
          <a:off x="492067" y="2001260"/>
          <a:ext cx="11207866" cy="416877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29665">
                  <a:extLst>
                    <a:ext uri="{9D8B030D-6E8A-4147-A177-3AD203B41FA5}">
                      <a16:colId xmlns:a16="http://schemas.microsoft.com/office/drawing/2014/main" val="2571439863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61790756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272575580"/>
                    </a:ext>
                  </a:extLst>
                </a:gridCol>
                <a:gridCol w="1362067">
                  <a:extLst>
                    <a:ext uri="{9D8B030D-6E8A-4147-A177-3AD203B41FA5}">
                      <a16:colId xmlns:a16="http://schemas.microsoft.com/office/drawing/2014/main" val="3084202491"/>
                    </a:ext>
                  </a:extLst>
                </a:gridCol>
                <a:gridCol w="1362067">
                  <a:extLst>
                    <a:ext uri="{9D8B030D-6E8A-4147-A177-3AD203B41FA5}">
                      <a16:colId xmlns:a16="http://schemas.microsoft.com/office/drawing/2014/main" val="1887844305"/>
                    </a:ext>
                  </a:extLst>
                </a:gridCol>
                <a:gridCol w="1362067">
                  <a:extLst>
                    <a:ext uri="{9D8B030D-6E8A-4147-A177-3AD203B41FA5}">
                      <a16:colId xmlns:a16="http://schemas.microsoft.com/office/drawing/2014/main" val="904049989"/>
                    </a:ext>
                  </a:extLst>
                </a:gridCol>
              </a:tblGrid>
              <a:tr h="535045">
                <a:tc>
                  <a:txBody>
                    <a:bodyPr/>
                    <a:lstStyle/>
                    <a:p>
                      <a:r>
                        <a:rPr lang="en-CA" sz="1800" dirty="0"/>
                        <a:t>Classifier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ROC AUC</a:t>
                      </a:r>
                      <a:r>
                        <a:rPr lang="en-CA" sz="1800" baseline="30000" dirty="0"/>
                        <a:t>1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Balanced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MCC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3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C-Support Vector Classification (SVC)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506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Logistic Regression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631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Random Forest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26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Light Gradient Boosting Machine  Classifier (</a:t>
                      </a:r>
                      <a:r>
                        <a:rPr lang="en-CA" sz="1800" b="1" i="0" u="none" strike="noStrike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LGBMClassifier</a:t>
                      </a:r>
                      <a:r>
                        <a:rPr lang="en-CA" sz="18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07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eXtreme Gradient Boost Classifier (XGBClassifier)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77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Cat Boost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57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K-nearest Neighbours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1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Gradient Boosting Classifier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7647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09E059-415A-FEDB-7B89-3E0EDE17FBB7}"/>
              </a:ext>
            </a:extLst>
          </p:cNvPr>
          <p:cNvSpPr txBox="1"/>
          <p:nvPr/>
        </p:nvSpPr>
        <p:spPr>
          <a:xfrm>
            <a:off x="8770793" y="6485214"/>
            <a:ext cx="6842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aseline="30000" dirty="0"/>
              <a:t>1</a:t>
            </a:r>
            <a:r>
              <a:rPr lang="en-US" sz="1600" dirty="0"/>
              <a:t>was used as the ranking metric.</a:t>
            </a:r>
          </a:p>
        </p:txBody>
      </p:sp>
    </p:spTree>
    <p:extLst>
      <p:ext uri="{BB962C8B-B14F-4D97-AF65-F5344CB8AC3E}">
        <p14:creationId xmlns:p14="http://schemas.microsoft.com/office/powerpoint/2010/main" val="6096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logistic regression roc curve&#10;&#10;Description automatically generated">
            <a:extLst>
              <a:ext uri="{FF2B5EF4-FFF2-40B4-BE49-F238E27FC236}">
                <a16:creationId xmlns:a16="http://schemas.microsoft.com/office/drawing/2014/main" id="{98A9DB53-EE17-CA9B-E8B8-F3DF2DE65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2" y="-11679"/>
            <a:ext cx="4277308" cy="3417320"/>
          </a:xfrm>
        </p:spPr>
      </p:pic>
      <p:pic>
        <p:nvPicPr>
          <p:cNvPr id="9" name="Picture 8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81537264-01E7-9E30-0AF5-46AD59974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58835"/>
            <a:ext cx="4365569" cy="3487835"/>
          </a:xfrm>
          <a:prstGeom prst="rect">
            <a:avLst/>
          </a:prstGeom>
        </p:spPr>
      </p:pic>
      <p:pic>
        <p:nvPicPr>
          <p:cNvPr id="11" name="Picture 10" descr="A graph of 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41D9977B-7111-3B19-5044-5596B3B70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2" y="3405641"/>
            <a:ext cx="4277309" cy="3417321"/>
          </a:xfrm>
          <a:prstGeom prst="rect">
            <a:avLst/>
          </a:prstGeom>
        </p:spPr>
      </p:pic>
      <p:pic>
        <p:nvPicPr>
          <p:cNvPr id="13" name="Picture 12" descr="A graph of 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1F7491D4-73BF-E333-C77B-9BC28F27D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17320"/>
            <a:ext cx="4365569" cy="348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6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A1D3-C9C0-619E-AE62-15B7CEB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4328-BD2B-B562-D7A6-C0743134E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Brownlee, J. (2020, January 16). </a:t>
            </a:r>
            <a:r>
              <a:rPr lang="en-US" i="1" dirty="0"/>
              <a:t>SMOTE for Imbalanced Classification with Python</a:t>
            </a:r>
            <a:r>
              <a:rPr lang="en-US" dirty="0"/>
              <a:t>. </a:t>
            </a:r>
            <a:r>
              <a:rPr lang="en-US" i="1" dirty="0" err="1"/>
              <a:t>MachineLearningMastery.Com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https://machinelearningmastery.com/smote-oversampling-for-imbalanced-classification/</a:t>
            </a:r>
            <a:endParaRPr lang="en-US" dirty="0"/>
          </a:p>
          <a:p>
            <a:r>
              <a:rPr lang="en-CA" dirty="0"/>
              <a:t>Chawla, N. V., Bowyer, K. W., Hall, L. O., &amp; </a:t>
            </a:r>
            <a:r>
              <a:rPr lang="en-CA" dirty="0" err="1"/>
              <a:t>Kegelmeyer</a:t>
            </a:r>
            <a:r>
              <a:rPr lang="en-CA" dirty="0"/>
              <a:t>, W. P. (2002). </a:t>
            </a:r>
            <a:r>
              <a:rPr lang="en-CA" i="1" dirty="0"/>
              <a:t>SMOTE: synthetic minority over-sampling technique</a:t>
            </a:r>
            <a:r>
              <a:rPr lang="en-CA" dirty="0"/>
              <a:t>. Journal of artificial intelligence research, 16, 321-357. </a:t>
            </a:r>
            <a:r>
              <a:rPr lang="en-CA" dirty="0">
                <a:hlinkClick r:id="rId3"/>
              </a:rPr>
              <a:t>https://doi.org/10.48550/arXiv.1106.1813</a:t>
            </a:r>
            <a:r>
              <a:rPr lang="en-CA" dirty="0"/>
              <a:t> </a:t>
            </a:r>
          </a:p>
          <a:p>
            <a:r>
              <a:rPr lang="en-US" dirty="0">
                <a:effectLst/>
              </a:rPr>
              <a:t>Muralidhar, K. S. V. (2023, July 7). </a:t>
            </a:r>
            <a:r>
              <a:rPr lang="en-US" i="1" dirty="0">
                <a:effectLst/>
              </a:rPr>
              <a:t>The right way of using SMOTE with Cross-validation</a:t>
            </a:r>
            <a:r>
              <a:rPr lang="en-US" dirty="0">
                <a:effectLst/>
              </a:rPr>
              <a:t>. Medium. </a:t>
            </a:r>
            <a:r>
              <a:rPr lang="en-US" dirty="0">
                <a:effectLst/>
                <a:hlinkClick r:id="rId4"/>
              </a:rPr>
              <a:t>https://towardsdatascience.com/the-right-way-of-using-smote-with-cross-validation-92a8d09d00c7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143696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B3A21"/>
      </a:dk2>
      <a:lt2>
        <a:srgbClr val="E2E6E8"/>
      </a:lt2>
      <a:accent1>
        <a:srgbClr val="BE9A87"/>
      </a:accent1>
      <a:accent2>
        <a:srgbClr val="AEA076"/>
      </a:accent2>
      <a:accent3>
        <a:srgbClr val="A0A77E"/>
      </a:accent3>
      <a:accent4>
        <a:srgbClr val="8BAB74"/>
      </a:accent4>
      <a:accent5>
        <a:srgbClr val="80AD81"/>
      </a:accent5>
      <a:accent6>
        <a:srgbClr val="77AE8E"/>
      </a:accent6>
      <a:hlink>
        <a:srgbClr val="5B879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428</Words>
  <Application>Microsoft Office PowerPoint</Application>
  <PresentationFormat>Widescreen</PresentationFormat>
  <Paragraphs>134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Aptos</vt:lpstr>
      <vt:lpstr>Arial</vt:lpstr>
      <vt:lpstr>Corbel</vt:lpstr>
      <vt:lpstr>SketchLinesVTI</vt:lpstr>
      <vt:lpstr>Mind Wandering ML Development Process</vt:lpstr>
      <vt:lpstr>Feature Selection – Correlation Matrix</vt:lpstr>
      <vt:lpstr>PowerPoint Presentation</vt:lpstr>
      <vt:lpstr>Model Comparison</vt:lpstr>
      <vt:lpstr>Initial Model Comparison</vt:lpstr>
      <vt:lpstr>Initial Model Comparison</vt:lpstr>
      <vt:lpstr>Realistic Model Comparison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Wandering ML Development Process</dc:title>
  <dc:creator>Jamie Writhe</dc:creator>
  <cp:lastModifiedBy>Jamie Writhe</cp:lastModifiedBy>
  <cp:revision>2</cp:revision>
  <dcterms:created xsi:type="dcterms:W3CDTF">2024-05-31T23:16:47Z</dcterms:created>
  <dcterms:modified xsi:type="dcterms:W3CDTF">2024-06-04T19:11:26Z</dcterms:modified>
</cp:coreProperties>
</file>