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11612563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3399FF"/>
    <a:srgbClr val="FDFDFD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6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1571" y="823066"/>
            <a:ext cx="8709422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571" y="2641495"/>
            <a:ext cx="8709422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99CA-1161-4240-A4F6-0A3FDC32490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B1EC-8A37-4A01-A8DF-422EA9EC2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56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99CA-1161-4240-A4F6-0A3FDC32490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B1EC-8A37-4A01-A8DF-422EA9EC2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66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10240" y="267758"/>
            <a:ext cx="2503959" cy="42620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8364" y="267758"/>
            <a:ext cx="7366720" cy="42620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99CA-1161-4240-A4F6-0A3FDC32490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B1EC-8A37-4A01-A8DF-422EA9EC2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60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99CA-1161-4240-A4F6-0A3FDC32490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B1EC-8A37-4A01-A8DF-422EA9EC2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80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15" y="1253808"/>
            <a:ext cx="10015836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315" y="3365607"/>
            <a:ext cx="10015836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99CA-1161-4240-A4F6-0A3FDC32490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B1EC-8A37-4A01-A8DF-422EA9EC2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70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8364" y="1338792"/>
            <a:ext cx="4935339" cy="3190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8860" y="1338792"/>
            <a:ext cx="4935339" cy="3190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99CA-1161-4240-A4F6-0A3FDC32490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B1EC-8A37-4A01-A8DF-422EA9EC2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08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6" y="267758"/>
            <a:ext cx="10015836" cy="972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877" y="1232853"/>
            <a:ext cx="4912658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877" y="1837055"/>
            <a:ext cx="4912658" cy="2702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8860" y="1232853"/>
            <a:ext cx="4936852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8860" y="1837055"/>
            <a:ext cx="4936852" cy="2702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99CA-1161-4240-A4F6-0A3FDC32490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B1EC-8A37-4A01-A8DF-422EA9EC2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19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99CA-1161-4240-A4F6-0A3FDC32490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B1EC-8A37-4A01-A8DF-422EA9EC2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47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99CA-1161-4240-A4F6-0A3FDC32490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B1EC-8A37-4A01-A8DF-422EA9EC2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51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6" y="335280"/>
            <a:ext cx="3745354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6852" y="724112"/>
            <a:ext cx="587886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876" y="1508760"/>
            <a:ext cx="3745354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99CA-1161-4240-A4F6-0A3FDC32490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B1EC-8A37-4A01-A8DF-422EA9EC2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39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6" y="335280"/>
            <a:ext cx="3745354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36852" y="724112"/>
            <a:ext cx="587886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876" y="1508760"/>
            <a:ext cx="3745354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99CA-1161-4240-A4F6-0A3FDC32490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B1EC-8A37-4A01-A8DF-422EA9EC2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82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8364" y="267758"/>
            <a:ext cx="10015836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364" y="1338792"/>
            <a:ext cx="10015836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364" y="4661324"/>
            <a:ext cx="2612827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C99CA-1161-4240-A4F6-0A3FDC32490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46662" y="4661324"/>
            <a:ext cx="391924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1372" y="4661324"/>
            <a:ext cx="2612827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6B1EC-8A37-4A01-A8DF-422EA9EC2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10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2590801" y="199251"/>
            <a:ext cx="4341119" cy="3381594"/>
          </a:xfrm>
          <a:prstGeom prst="roundRect">
            <a:avLst>
              <a:gd name="adj" fmla="val 994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Optimiser</a:t>
            </a:r>
            <a:endParaRPr lang="en-GB" b="1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088439" y="730983"/>
            <a:ext cx="1219968" cy="1266159"/>
            <a:chOff x="5200672" y="1482692"/>
            <a:chExt cx="1289934" cy="1279225"/>
          </a:xfrm>
        </p:grpSpPr>
        <p:grpSp>
          <p:nvGrpSpPr>
            <p:cNvPr id="6" name="Group 5"/>
            <p:cNvGrpSpPr/>
            <p:nvPr/>
          </p:nvGrpSpPr>
          <p:grpSpPr>
            <a:xfrm>
              <a:off x="5216978" y="1510717"/>
              <a:ext cx="1273628" cy="1251200"/>
              <a:chOff x="3282043" y="873903"/>
              <a:chExt cx="1273628" cy="1251200"/>
            </a:xfrm>
          </p:grpSpPr>
          <p:sp>
            <p:nvSpPr>
              <p:cNvPr id="3" name="Can 2"/>
              <p:cNvSpPr/>
              <p:nvPr/>
            </p:nvSpPr>
            <p:spPr>
              <a:xfrm>
                <a:off x="3282043" y="1529111"/>
                <a:ext cx="1273628" cy="595992"/>
              </a:xfrm>
              <a:prstGeom prst="can">
                <a:avLst>
                  <a:gd name="adj" fmla="val 453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3282043" y="1206620"/>
                <a:ext cx="1273628" cy="595992"/>
              </a:xfrm>
              <a:prstGeom prst="can">
                <a:avLst>
                  <a:gd name="adj" fmla="val 453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5" name="Can 4"/>
              <p:cNvSpPr/>
              <p:nvPr/>
            </p:nvSpPr>
            <p:spPr>
              <a:xfrm>
                <a:off x="3282043" y="873903"/>
                <a:ext cx="1273628" cy="595992"/>
              </a:xfrm>
              <a:prstGeom prst="can">
                <a:avLst>
                  <a:gd name="adj" fmla="val 453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216977" y="1482692"/>
              <a:ext cx="1273628" cy="310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Data Buffer</a:t>
              </a:r>
              <a:endParaRPr lang="en-GB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216971" y="1765133"/>
                  <a:ext cx="1273633" cy="310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971" y="1765133"/>
                  <a:ext cx="1273633" cy="31095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216971" y="2065574"/>
                  <a:ext cx="1273633" cy="310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971" y="2065574"/>
                  <a:ext cx="1273633" cy="3109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200672" y="2427843"/>
                  <a:ext cx="1289932" cy="310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672" y="2427843"/>
                  <a:ext cx="1289932" cy="31095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Rounded Rectangle 40"/>
          <p:cNvSpPr/>
          <p:nvPr/>
        </p:nvSpPr>
        <p:spPr>
          <a:xfrm>
            <a:off x="2738556" y="644526"/>
            <a:ext cx="1513070" cy="13029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Fit Model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782793" y="2528874"/>
            <a:ext cx="1912490" cy="6951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Optimise</a:t>
            </a:r>
            <a:r>
              <a:rPr lang="en-US" sz="1400" b="1" dirty="0" smtClean="0">
                <a:solidFill>
                  <a:schemeClr val="tx1"/>
                </a:solidFill>
              </a:rPr>
              <a:t> Acquisition</a:t>
            </a:r>
            <a:endParaRPr lang="en-GB" sz="1400" b="1" dirty="0">
              <a:solidFill>
                <a:schemeClr val="tx1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9232064" y="1443084"/>
            <a:ext cx="1694410" cy="1011264"/>
            <a:chOff x="9907555" y="1591582"/>
            <a:chExt cx="2233853" cy="1565818"/>
          </a:xfrm>
        </p:grpSpPr>
        <p:sp>
          <p:nvSpPr>
            <p:cNvPr id="59" name="Rounded Rectangle 58"/>
            <p:cNvSpPr/>
            <p:nvPr/>
          </p:nvSpPr>
          <p:spPr>
            <a:xfrm>
              <a:off x="9907555" y="1591582"/>
              <a:ext cx="2233853" cy="1565818"/>
            </a:xfrm>
            <a:prstGeom prst="roundRect">
              <a:avLst>
                <a:gd name="adj" fmla="val 994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0360518" y="2002065"/>
              <a:ext cx="1452260" cy="955603"/>
              <a:chOff x="9517800" y="2427066"/>
              <a:chExt cx="1452260" cy="955603"/>
            </a:xfrm>
          </p:grpSpPr>
          <p:pic>
            <p:nvPicPr>
              <p:cNvPr id="60" name="Picture 6" descr="Graph 3D - C++">
                <a:extLst>
                  <a:ext uri="{FF2B5EF4-FFF2-40B4-BE49-F238E27FC236}">
                    <a16:creationId xmlns="" xmlns:a16="http://schemas.microsoft.com/office/drawing/2014/main" id="{208444A8-57E8-47F6-97E1-7BA995EB4C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73" t="12842" r="7260" b="15291"/>
              <a:stretch/>
            </p:blipFill>
            <p:spPr bwMode="auto">
              <a:xfrm>
                <a:off x="9517800" y="2550084"/>
                <a:ext cx="1327924" cy="8325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10" descr="Molecules | Free SVG">
                <a:extLst>
                  <a:ext uri="{FF2B5EF4-FFF2-40B4-BE49-F238E27FC236}">
                    <a16:creationId xmlns="" xmlns:a16="http://schemas.microsoft.com/office/drawing/2014/main" id="{2D5CF9F8-2E81-481C-B71F-97E6E11E3E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22696" y="2427066"/>
                <a:ext cx="547364" cy="5892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030241" y="2691787"/>
                <a:ext cx="964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next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241" y="2691787"/>
                <a:ext cx="964642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>
            <a:stCxn id="45" idx="3"/>
            <a:endCxn id="68" idx="1"/>
          </p:cNvCxnSpPr>
          <p:nvPr/>
        </p:nvCxnSpPr>
        <p:spPr>
          <a:xfrm>
            <a:off x="6695283" y="2876453"/>
            <a:ext cx="13349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8" idx="3"/>
            <a:endCxn id="59" idx="2"/>
          </p:cNvCxnSpPr>
          <p:nvPr/>
        </p:nvCxnSpPr>
        <p:spPr>
          <a:xfrm flipV="1">
            <a:off x="8994883" y="2454348"/>
            <a:ext cx="1084386" cy="42210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8023274" y="883352"/>
                <a:ext cx="964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next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274" y="883352"/>
                <a:ext cx="964642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Elbow Connector 77"/>
          <p:cNvCxnSpPr>
            <a:stCxn id="59" idx="0"/>
            <a:endCxn id="77" idx="3"/>
          </p:cNvCxnSpPr>
          <p:nvPr/>
        </p:nvCxnSpPr>
        <p:spPr>
          <a:xfrm rot="16200000" flipV="1">
            <a:off x="9346060" y="709874"/>
            <a:ext cx="375066" cy="109135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1"/>
            <a:endCxn id="5" idx="4"/>
          </p:cNvCxnSpPr>
          <p:nvPr/>
        </p:nvCxnSpPr>
        <p:spPr>
          <a:xfrm flipH="1" flipV="1">
            <a:off x="6308407" y="1053674"/>
            <a:ext cx="1714867" cy="143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68" idx="0"/>
            <a:endCxn id="5" idx="4"/>
          </p:cNvCxnSpPr>
          <p:nvPr/>
        </p:nvCxnSpPr>
        <p:spPr>
          <a:xfrm rot="16200000" flipV="1">
            <a:off x="6591429" y="770653"/>
            <a:ext cx="1638113" cy="220415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107557" y="242018"/>
            <a:ext cx="2331952" cy="3055435"/>
          </a:xfrm>
          <a:prstGeom prst="roundRect">
            <a:avLst>
              <a:gd name="adj" fmla="val 994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Model </a:t>
            </a:r>
            <a:r>
              <a:rPr lang="en-GB" b="1" dirty="0" smtClean="0">
                <a:solidFill>
                  <a:schemeClr val="tx1"/>
                </a:solidFill>
              </a:rPr>
              <a:t>Repertoire</a:t>
            </a:r>
            <a:endParaRPr lang="en-US" sz="1050" dirty="0">
              <a:solidFill>
                <a:schemeClr val="tx1"/>
              </a:solidFill>
            </a:endParaRPr>
          </a:p>
          <a:p>
            <a:pPr marL="171456" indent="-171456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Gaussian </a:t>
            </a:r>
            <a:r>
              <a:rPr lang="en-US" sz="1400" b="1" dirty="0" smtClean="0">
                <a:solidFill>
                  <a:schemeClr val="tx1"/>
                </a:solidFill>
              </a:rPr>
              <a:t>Process</a:t>
            </a:r>
          </a:p>
          <a:p>
            <a:pPr marL="320040" lvl="1" indent="-171456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Overlap Kernel</a:t>
            </a:r>
          </a:p>
          <a:p>
            <a:pPr marL="320040" lvl="1" indent="-171456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Transformed Overlap Kernel</a:t>
            </a:r>
          </a:p>
          <a:p>
            <a:pPr marL="320040" lvl="1" indent="-171456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Diffusion Kernel</a:t>
            </a:r>
          </a:p>
          <a:p>
            <a:pPr marL="320040" lvl="1" indent="-171456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SSK Kernel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pPr marL="171456" indent="-171456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Linear </a:t>
            </a:r>
            <a:r>
              <a:rPr lang="en-US" sz="1400" b="1" dirty="0" smtClean="0">
                <a:solidFill>
                  <a:schemeClr val="tx1"/>
                </a:solidFill>
              </a:rPr>
              <a:t>Regression</a:t>
            </a:r>
          </a:p>
          <a:p>
            <a:pPr marL="320040" lvl="1" indent="-171456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MLE</a:t>
            </a:r>
          </a:p>
          <a:p>
            <a:pPr marL="320040" lvl="1" indent="-171456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Bayes</a:t>
            </a:r>
          </a:p>
          <a:p>
            <a:pPr marL="320040" lvl="1" indent="-171456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Horseshoe Prior</a:t>
            </a:r>
          </a:p>
          <a:p>
            <a:pPr marL="320040" lvl="1" indent="-171456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Sparse Horseshoe Prior</a:t>
            </a:r>
            <a:endParaRPr lang="en-US" sz="1400" dirty="0">
              <a:solidFill>
                <a:schemeClr val="tx1"/>
              </a:solidFill>
            </a:endParaRPr>
          </a:p>
          <a:p>
            <a:pPr marL="171456" indent="-171456">
              <a:buFont typeface="Arial" panose="020B0604020202020204" pitchFamily="34" charset="0"/>
              <a:buChar char="•"/>
            </a:pP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3504374" y="3707803"/>
            <a:ext cx="3720123" cy="1252595"/>
          </a:xfrm>
          <a:prstGeom prst="roundRect">
            <a:avLst>
              <a:gd name="adj" fmla="val 994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Acquisition Optimiser Repertoire</a:t>
            </a:r>
            <a:endParaRPr lang="en-US" sz="1050" b="1" dirty="0">
              <a:solidFill>
                <a:schemeClr val="tx1"/>
              </a:solidFill>
            </a:endParaRPr>
          </a:p>
          <a:p>
            <a:endParaRPr lang="en-US" sz="1050" dirty="0">
              <a:solidFill>
                <a:schemeClr val="tx1"/>
              </a:solidFill>
            </a:endParaRPr>
          </a:p>
          <a:p>
            <a:pPr marL="171456" indent="-171456">
              <a:buFont typeface="Arial" panose="020B0604020202020204" pitchFamily="34" charset="0"/>
              <a:buChar char="•"/>
            </a:pP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646193" y="4095305"/>
            <a:ext cx="1894587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6" indent="-171456">
              <a:buFont typeface="Arial" panose="020B0604020202020204" pitchFamily="34" charset="0"/>
              <a:buChar char="•"/>
            </a:pPr>
            <a:r>
              <a:rPr lang="en-US" sz="1400" dirty="0" smtClean="0"/>
              <a:t>Local </a:t>
            </a:r>
            <a:r>
              <a:rPr lang="en-US" sz="1400" dirty="0"/>
              <a:t>Search</a:t>
            </a:r>
          </a:p>
          <a:p>
            <a:pPr marL="171456" indent="-171456">
              <a:buFont typeface="Arial" panose="020B0604020202020204" pitchFamily="34" charset="0"/>
              <a:buChar char="•"/>
            </a:pPr>
            <a:r>
              <a:rPr lang="en-US" sz="1400" dirty="0"/>
              <a:t>Simulated </a:t>
            </a:r>
            <a:r>
              <a:rPr lang="en-US" sz="1400" dirty="0" smtClean="0"/>
              <a:t>Annealing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450858" y="4095305"/>
            <a:ext cx="1773640" cy="73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6" indent="-171456">
              <a:buFont typeface="Arial" panose="020B0604020202020204" pitchFamily="34" charset="0"/>
              <a:buChar char="•"/>
            </a:pPr>
            <a:r>
              <a:rPr lang="en-US" sz="1400" dirty="0" smtClean="0"/>
              <a:t>Trust-Region-Based Local </a:t>
            </a:r>
            <a:r>
              <a:rPr lang="en-US" sz="1400" dirty="0"/>
              <a:t>Search</a:t>
            </a:r>
          </a:p>
          <a:p>
            <a:pPr marL="171456" indent="-171456">
              <a:buFont typeface="Arial" panose="020B0604020202020204" pitchFamily="34" charset="0"/>
              <a:buChar char="•"/>
            </a:pPr>
            <a:r>
              <a:rPr lang="en-US" sz="1400" dirty="0"/>
              <a:t>Genetic </a:t>
            </a:r>
            <a:r>
              <a:rPr lang="en-US" sz="1400" dirty="0" smtClean="0"/>
              <a:t>Algorithm</a:t>
            </a:r>
            <a:endParaRPr lang="en-US" sz="1400" dirty="0"/>
          </a:p>
        </p:txBody>
      </p:sp>
      <p:sp>
        <p:nvSpPr>
          <p:cNvPr id="107" name="Rounded Rectangle 106"/>
          <p:cNvSpPr/>
          <p:nvPr/>
        </p:nvSpPr>
        <p:spPr>
          <a:xfrm>
            <a:off x="107238" y="3707803"/>
            <a:ext cx="3303043" cy="1254349"/>
          </a:xfrm>
          <a:prstGeom prst="roundRect">
            <a:avLst>
              <a:gd name="adj" fmla="val 994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Acquisition Function </a:t>
            </a:r>
            <a:r>
              <a:rPr lang="en-GB" b="1" dirty="0" smtClean="0">
                <a:solidFill>
                  <a:schemeClr val="tx1"/>
                </a:solidFill>
              </a:rPr>
              <a:t>Repertoire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47659" y="4095509"/>
            <a:ext cx="2652925" cy="73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6" indent="-171456">
              <a:buFont typeface="Arial" panose="020B0604020202020204" pitchFamily="34" charset="0"/>
              <a:buChar char="•"/>
            </a:pPr>
            <a:r>
              <a:rPr lang="en-US" sz="1400" dirty="0"/>
              <a:t>Lower Confidence Bound</a:t>
            </a:r>
          </a:p>
          <a:p>
            <a:pPr marL="171456" indent="-171456">
              <a:buFont typeface="Arial" panose="020B0604020202020204" pitchFamily="34" charset="0"/>
              <a:buChar char="•"/>
            </a:pPr>
            <a:r>
              <a:rPr lang="en-US" sz="1400" dirty="0"/>
              <a:t>Expected Improvement</a:t>
            </a:r>
          </a:p>
          <a:p>
            <a:pPr marL="171456" indent="-171456">
              <a:buFont typeface="Arial" panose="020B0604020202020204" pitchFamily="34" charset="0"/>
              <a:buChar char="•"/>
            </a:pPr>
            <a:r>
              <a:rPr lang="en-US" sz="1400" dirty="0"/>
              <a:t>Thompson Sampling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7362762" y="3707803"/>
            <a:ext cx="4331084" cy="1252595"/>
            <a:chOff x="7295796" y="3707803"/>
            <a:chExt cx="4331084" cy="1252595"/>
          </a:xfrm>
        </p:grpSpPr>
        <p:sp>
          <p:nvSpPr>
            <p:cNvPr id="67" name="Rounded Rectangle 66"/>
            <p:cNvSpPr/>
            <p:nvPr/>
          </p:nvSpPr>
          <p:spPr>
            <a:xfrm>
              <a:off x="7295796" y="3707803"/>
              <a:ext cx="4192820" cy="1252595"/>
            </a:xfrm>
            <a:prstGeom prst="roundRect">
              <a:avLst>
                <a:gd name="adj" fmla="val 994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Task Repertoire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295796" y="3990199"/>
              <a:ext cx="221771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6" indent="-171456">
                <a:buFont typeface="Arial" panose="020B0604020202020204" pitchFamily="34" charset="0"/>
                <a:buChar char="•"/>
              </a:pPr>
              <a:r>
                <a:rPr lang="en-US" sz="1400" dirty="0"/>
                <a:t>Synthetic Task</a:t>
              </a:r>
            </a:p>
            <a:p>
              <a:pPr lvl="1" indent="-171456">
                <a:buFont typeface="Arial" panose="020B0604020202020204" pitchFamily="34" charset="0"/>
                <a:buChar char="•"/>
              </a:pPr>
              <a:r>
                <a:rPr lang="en-US" sz="1400" dirty="0"/>
                <a:t>21 SFU test Functions</a:t>
              </a:r>
            </a:p>
            <a:p>
              <a:pPr lvl="1" indent="-171456">
                <a:buFont typeface="Arial" panose="020B0604020202020204" pitchFamily="34" charset="0"/>
                <a:buChar char="•"/>
              </a:pPr>
              <a:r>
                <a:rPr lang="en-US" sz="1400" dirty="0"/>
                <a:t>Pest Control</a:t>
              </a:r>
            </a:p>
            <a:p>
              <a:pPr lvl="1" indent="-171456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TSP</a:t>
              </a:r>
              <a:endParaRPr lang="en-US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232064" y="3998245"/>
              <a:ext cx="23948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6" indent="-171456">
                <a:buFont typeface="Arial" panose="020B0604020202020204" pitchFamily="34" charset="0"/>
                <a:buChar char="•"/>
              </a:pPr>
              <a:r>
                <a:rPr lang="en-US" sz="1400" dirty="0"/>
                <a:t>Real-World Tasks</a:t>
              </a:r>
            </a:p>
            <a:p>
              <a:pPr lvl="1" indent="-171456">
                <a:buFont typeface="Arial" panose="020B0604020202020204" pitchFamily="34" charset="0"/>
                <a:buChar char="•"/>
              </a:pPr>
              <a:r>
                <a:rPr lang="en-US" sz="1400" dirty="0"/>
                <a:t>Antibody Design</a:t>
              </a:r>
            </a:p>
            <a:p>
              <a:pPr lvl="1" indent="-171456">
                <a:buFont typeface="Arial" panose="020B0604020202020204" pitchFamily="34" charset="0"/>
                <a:buChar char="•"/>
              </a:pPr>
              <a:r>
                <a:rPr lang="en-US" sz="1400" dirty="0"/>
                <a:t>Inverse RNA Folding</a:t>
              </a:r>
            </a:p>
            <a:p>
              <a:pPr lvl="1" indent="-171456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3 Logic </a:t>
              </a:r>
              <a:r>
                <a:rPr lang="en-US" sz="1400" dirty="0" smtClean="0"/>
                <a:t>Synthesis</a:t>
              </a:r>
              <a:endParaRPr lang="en-US" sz="1400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6809775" y="2528814"/>
            <a:ext cx="1366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3399FF"/>
                </a:solidFill>
              </a:rPr>
              <a:t>suggest</a:t>
            </a:r>
            <a:endParaRPr lang="en-GB" sz="1400" b="1" dirty="0">
              <a:solidFill>
                <a:srgbClr val="3399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807880" y="767514"/>
            <a:ext cx="1366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CC99"/>
                </a:solidFill>
              </a:rPr>
              <a:t>observe</a:t>
            </a:r>
            <a:endParaRPr lang="en-GB" sz="1400" b="1" dirty="0">
              <a:solidFill>
                <a:srgbClr val="00CC99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21" y="871877"/>
            <a:ext cx="1360737" cy="102055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984" y="2847615"/>
            <a:ext cx="1001656" cy="301311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9" idx="1"/>
            <a:endCxn id="41" idx="3"/>
          </p:cNvCxnSpPr>
          <p:nvPr/>
        </p:nvCxnSpPr>
        <p:spPr>
          <a:xfrm flipH="1" flipV="1">
            <a:off x="4251626" y="1295992"/>
            <a:ext cx="85222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2757122" y="2528874"/>
            <a:ext cx="1494504" cy="6951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Construct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Acquisition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endCxn id="72" idx="0"/>
          </p:cNvCxnSpPr>
          <p:nvPr/>
        </p:nvCxnSpPr>
        <p:spPr>
          <a:xfrm>
            <a:off x="3495089" y="1944231"/>
            <a:ext cx="0" cy="5846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2" idx="3"/>
            <a:endCxn id="45" idx="1"/>
          </p:cNvCxnSpPr>
          <p:nvPr/>
        </p:nvCxnSpPr>
        <p:spPr>
          <a:xfrm>
            <a:off x="4251626" y="2876453"/>
            <a:ext cx="5311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0" idx="3"/>
            <a:endCxn id="41" idx="1"/>
          </p:cNvCxnSpPr>
          <p:nvPr/>
        </p:nvCxnSpPr>
        <p:spPr>
          <a:xfrm flipV="1">
            <a:off x="2439509" y="1295992"/>
            <a:ext cx="299047" cy="473744"/>
          </a:xfrm>
          <a:prstGeom prst="bentConnector3">
            <a:avLst>
              <a:gd name="adj1" fmla="val 2770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7" idx="0"/>
            <a:endCxn id="72" idx="2"/>
          </p:cNvCxnSpPr>
          <p:nvPr/>
        </p:nvCxnSpPr>
        <p:spPr>
          <a:xfrm rot="5400000" flipH="1" flipV="1">
            <a:off x="2389682" y="2593111"/>
            <a:ext cx="483771" cy="1745614"/>
          </a:xfrm>
          <a:prstGeom prst="bentConnector3">
            <a:avLst>
              <a:gd name="adj1" fmla="val 5646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9" idx="0"/>
            <a:endCxn id="45" idx="2"/>
          </p:cNvCxnSpPr>
          <p:nvPr/>
        </p:nvCxnSpPr>
        <p:spPr>
          <a:xfrm rot="5400000" flipH="1" flipV="1">
            <a:off x="5309852" y="3278617"/>
            <a:ext cx="483771" cy="37460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7" idx="0"/>
            <a:endCxn id="59" idx="3"/>
          </p:cNvCxnSpPr>
          <p:nvPr/>
        </p:nvCxnSpPr>
        <p:spPr>
          <a:xfrm rot="5400000" flipH="1" flipV="1">
            <a:off x="9313280" y="2094609"/>
            <a:ext cx="1759087" cy="1467302"/>
          </a:xfrm>
          <a:prstGeom prst="bentConnector4">
            <a:avLst>
              <a:gd name="adj1" fmla="val 27506"/>
              <a:gd name="adj2" fmla="val 12596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40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84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Kamil Dreczkowski</dc:creator>
  <cp:lastModifiedBy>Kamil Dreczkowski</cp:lastModifiedBy>
  <cp:revision>27</cp:revision>
  <dcterms:created xsi:type="dcterms:W3CDTF">2022-05-11T09:31:02Z</dcterms:created>
  <dcterms:modified xsi:type="dcterms:W3CDTF">2022-05-16T13:28:27Z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(2)H/MT3DIv20SMf46Hr4/01UKUfTWf7FEg/Uqm1pSfpoRCOlG3SMYjK9OsqQagAVkmN+wfJbH0
3lsHouy143nBj96hLsOAl6JBdrPcUF0OJG0FULEttWYbGOlo9ZEU7EYzBGg4TvcjIh71+car
O6ubNzFbjjqXu/n3NHpQ1XkhZQFvFSDwcbqbL3rDgVmvvEgroz+J153zwwaKBeu3mEG7Z/v7
eINDdqC2WCjkwq8FYd</vt:lpwstr>
  </property>
  <property fmtid="{D5CDD505-2E9C-101B-9397-08002B2CF9AE}" pid="3" name="_2015_ms_pID_7253431">
    <vt:lpwstr>pqbmJg9q0AM7aPLa6hYIVE93tMQtDsdu/Mx1r8sDLFUepU7/ZuUcw0
gSJKgmLINU+y7rcX+neN8N0WCqlPe5yskHY0s4rTf7z6YFqBLJBG4pG1JZ7OpDS9XZOdHkSk
+/+vqzpDmN6U6fY6RdpfTsQwcZNOCb0z+yONmu8zf53MiadS+lR60TcYLo7iU2JtCr1uFaTk
v2/ygi+Pkt53Poms</vt:lpwstr>
  </property>
</Properties>
</file>