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Barl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arlow-bold.fntdata"/><Relationship Id="rId16" Type="http://schemas.openxmlformats.org/officeDocument/2006/relationships/font" Target="fonts/Barlow-regular.fntdata"/><Relationship Id="rId5" Type="http://schemas.openxmlformats.org/officeDocument/2006/relationships/slide" Target="slides/slide1.xml"/><Relationship Id="rId19" Type="http://schemas.openxmlformats.org/officeDocument/2006/relationships/font" Target="fonts/Barlow-boldItalic.fntdata"/><Relationship Id="rId6" Type="http://schemas.openxmlformats.org/officeDocument/2006/relationships/slide" Target="slides/slide2.xml"/><Relationship Id="rId18" Type="http://schemas.openxmlformats.org/officeDocument/2006/relationships/font" Target="fonts/Barlow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228a86864_1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228a8686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2b2e5677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2b2e567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donor, who started in college, feeling connected to B+ through the B+ Heroes program 5 years later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overview of problem we are trying to solve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demographic data will teach us more about who to target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2b2e56773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2b2e567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program shows potential markets that B+ could reach out to and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Salesforce, B+ could compare this data to current users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28a86864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228a8686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228a86864_1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228a8686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94146"/>
              </a:buClr>
              <a:buSzPts val="1500"/>
              <a:buChar char="●"/>
            </a:pPr>
            <a:r>
              <a:rPr lang="en" sz="1500">
                <a:solidFill>
                  <a:srgbClr val="394146"/>
                </a:solidFill>
              </a:rPr>
              <a:t>Online resources are considered 20% more useful than direct mail when it comes to influencing donors.</a:t>
            </a:r>
            <a:endParaRPr sz="1500">
              <a:solidFill>
                <a:srgbClr val="394146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94146"/>
              </a:buClr>
              <a:buSzPts val="1500"/>
              <a:buChar char="●"/>
            </a:pPr>
            <a:r>
              <a:t/>
            </a:r>
            <a:endParaRPr sz="1500">
              <a:solidFill>
                <a:srgbClr val="394146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94146"/>
              </a:buClr>
              <a:buSzPts val="1500"/>
              <a:buChar char="●"/>
            </a:pPr>
            <a:r>
              <a:rPr lang="en" sz="1500">
                <a:solidFill>
                  <a:srgbClr val="394146"/>
                </a:solidFill>
              </a:rPr>
              <a:t>57% of people who watch nonprofit videos go on to make a donation.</a:t>
            </a:r>
            <a:endParaRPr sz="1500">
              <a:solidFill>
                <a:srgbClr val="394146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94146"/>
              </a:buClr>
              <a:buSzPts val="1500"/>
              <a:buChar char="●"/>
            </a:pPr>
            <a:r>
              <a:t/>
            </a:r>
            <a:endParaRPr sz="1500">
              <a:solidFill>
                <a:srgbClr val="394146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icon space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ackground imag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rgbClr val="24AF3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50300" y="43561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 slide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50300" y="43561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288325"/>
            <a:ext cx="393600" cy="3936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50300" y="4288325"/>
            <a:ext cx="393600" cy="393600"/>
          </a:xfrm>
          <a:prstGeom prst="rect">
            <a:avLst/>
          </a:prstGeom>
          <a:ln cap="flat" cmpd="sng" w="9525">
            <a:solidFill>
              <a:srgbClr val="24A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432875" y="1375225"/>
            <a:ext cx="12291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869225" y="39625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926000" y="432250"/>
            <a:ext cx="7872900" cy="806700"/>
          </a:xfrm>
          <a:prstGeom prst="rect">
            <a:avLst/>
          </a:prstGeom>
          <a:solidFill>
            <a:srgbClr val="6AA84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750300" y="43561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92200" y="432250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4AF3F"/>
          </a:solidFill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356200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Force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475"/>
            <a:ext cx="1141550" cy="10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3"/>
          <p:cNvSpPr txBox="1"/>
          <p:nvPr>
            <p:ph idx="4294967295" type="ctrTitle"/>
          </p:nvPr>
        </p:nvSpPr>
        <p:spPr>
          <a:xfrm>
            <a:off x="362500" y="163900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B000"/>
                </a:solidFill>
              </a:rPr>
              <a:t>User Interface</a:t>
            </a:r>
            <a:endParaRPr sz="3000">
              <a:solidFill>
                <a:srgbClr val="FFB000"/>
              </a:solidFill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400" y="972400"/>
            <a:ext cx="3863683" cy="388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idx="4294967295" type="ctrTitle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4AF3F"/>
                </a:solidFill>
              </a:rPr>
              <a:t>THANK YOU</a:t>
            </a:r>
            <a:r>
              <a:rPr lang="en" sz="9600">
                <a:solidFill>
                  <a:srgbClr val="24AF3F"/>
                </a:solidFill>
              </a:rPr>
              <a:t>!</a:t>
            </a:r>
            <a:endParaRPr sz="9600">
              <a:solidFill>
                <a:srgbClr val="24AF3F"/>
              </a:solidFill>
            </a:endParaRPr>
          </a:p>
        </p:txBody>
      </p:sp>
      <p:sp>
        <p:nvSpPr>
          <p:cNvPr id="194" name="Google Shape;194;p24"/>
          <p:cNvSpPr txBox="1"/>
          <p:nvPr>
            <p:ph idx="4294967295" type="subTitle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550" y="3468225"/>
            <a:ext cx="1865450" cy="16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2935400" y="15520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2935400" y="2345850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Improve donor retention by deepening relationships and providing advanced </a:t>
            </a:r>
            <a:r>
              <a:rPr lang="en">
                <a:solidFill>
                  <a:srgbClr val="FFFFFF"/>
                </a:solidFill>
              </a:rPr>
              <a:t>analytical</a:t>
            </a:r>
            <a:r>
              <a:rPr lang="en">
                <a:solidFill>
                  <a:srgbClr val="FFFFFF"/>
                </a:solidFill>
              </a:rPr>
              <a:t> tools that leverage the power of technology.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need to feel connected to the cause</a:t>
            </a:r>
            <a:endParaRPr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4334625" y="1304750"/>
            <a:ext cx="4415700" cy="1391100"/>
          </a:xfrm>
          <a:prstGeom prst="rect">
            <a:avLst/>
          </a:prstGeom>
          <a:solidFill>
            <a:srgbClr val="24A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3472125" y="1671375"/>
            <a:ext cx="862500" cy="18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type="ctrTitle"/>
          </p:nvPr>
        </p:nvSpPr>
        <p:spPr>
          <a:xfrm>
            <a:off x="4318400" y="1304750"/>
            <a:ext cx="4415700" cy="20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“When I met Gabby for the first time at a check up appointment, I could have never imagined the impact she would have on my life, but five years and around a hundred memories later, having Gabby as my little sister continues to be something very special and important to me.”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Alexa, NYU about the B+ Heroes program</a:t>
            </a:r>
            <a:endParaRPr i="1" sz="16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2252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user to build better relationships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1576275" y="1397700"/>
            <a:ext cx="71742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b="1" lang="en" sz="2400"/>
              <a:t>Figuring out the demographics of our users to better personalize their experiences with B+ 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" sz="2400"/>
              <a:t>Currently using Salesforce, but not to full capacity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" sz="2400"/>
              <a:t>Large social media following, regular blog posts, but no analytics for defining performance</a:t>
            </a:r>
            <a:endParaRPr b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750475" y="43003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21" name="Google Shape;121;p1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4A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4A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4A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r>
              <a:rPr lang="en"/>
              <a:t> </a:t>
            </a:r>
            <a:endParaRPr/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Growth Force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Easier analytics for personalized marketing</a:t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750300" y="43561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20"/>
          <p:cNvGrpSpPr/>
          <p:nvPr/>
        </p:nvGrpSpPr>
        <p:grpSpPr>
          <a:xfrm>
            <a:off x="8106001" y="595467"/>
            <a:ext cx="585382" cy="489016"/>
            <a:chOff x="4636075" y="261925"/>
            <a:chExt cx="401800" cy="475050"/>
          </a:xfrm>
        </p:grpSpPr>
        <p:sp>
          <p:nvSpPr>
            <p:cNvPr id="137" name="Google Shape;137;p2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4A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4A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4A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4A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20"/>
          <p:cNvGrpSpPr/>
          <p:nvPr/>
        </p:nvGrpSpPr>
        <p:grpSpPr>
          <a:xfrm>
            <a:off x="5983760" y="1422100"/>
            <a:ext cx="2766540" cy="2785550"/>
            <a:chOff x="5632317" y="1189775"/>
            <a:chExt cx="3305700" cy="2785550"/>
          </a:xfrm>
        </p:grpSpPr>
        <p:sp>
          <p:nvSpPr>
            <p:cNvPr id="142" name="Google Shape;142;p2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Maximize donations long-term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43" name="Google Shape;143;p20"/>
            <p:cNvSpPr txBox="1"/>
            <p:nvPr/>
          </p:nvSpPr>
          <p:spPr>
            <a:xfrm>
              <a:off x="616707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Bridge the gap between the two data sets, targeting high potential users for eventual donations and more personalized connection with highly connected users.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44" name="Google Shape;144;p20"/>
          <p:cNvGrpSpPr/>
          <p:nvPr/>
        </p:nvGrpSpPr>
        <p:grpSpPr>
          <a:xfrm>
            <a:off x="1292074" y="1422189"/>
            <a:ext cx="2968401" cy="2785336"/>
            <a:chOff x="0" y="1189989"/>
            <a:chExt cx="3546900" cy="2785336"/>
          </a:xfrm>
        </p:grpSpPr>
        <p:sp>
          <p:nvSpPr>
            <p:cNvPr id="145" name="Google Shape;145;p2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Tells who to target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46" name="Google Shape;146;p20"/>
            <p:cNvSpPr txBox="1"/>
            <p:nvPr/>
          </p:nvSpPr>
          <p:spPr>
            <a:xfrm>
              <a:off x="65536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Using </a:t>
              </a: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Machine Learning, we target a user based on regions they are most likely to donate. Also, a feature identifying our most connected users.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47" name="Google Shape;147;p20"/>
          <p:cNvGrpSpPr/>
          <p:nvPr/>
        </p:nvGrpSpPr>
        <p:grpSpPr>
          <a:xfrm>
            <a:off x="3745303" y="1422088"/>
            <a:ext cx="2766540" cy="2785550"/>
            <a:chOff x="2944204" y="1189775"/>
            <a:chExt cx="3305700" cy="2785550"/>
          </a:xfrm>
        </p:grpSpPr>
        <p:sp>
          <p:nvSpPr>
            <p:cNvPr id="148" name="Google Shape;148;p2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Compare to current users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49" name="Google Shape;149;p20"/>
            <p:cNvSpPr txBox="1"/>
            <p:nvPr/>
          </p:nvSpPr>
          <p:spPr>
            <a:xfrm>
              <a:off x="3478941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Compare the data to Salesforce’s current data on B+. 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 rot="5400000">
            <a:off x="6933276" y="3584800"/>
            <a:ext cx="2638200" cy="6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750300" y="42883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106100" y="1737000"/>
            <a:ext cx="937500" cy="635400"/>
          </a:xfrm>
          <a:prstGeom prst="rect">
            <a:avLst/>
          </a:prstGeom>
          <a:solidFill>
            <a:srgbClr val="F3C7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Raw Data</a:t>
            </a:r>
            <a:endParaRPr b="1" sz="1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075" y="2471800"/>
            <a:ext cx="999900" cy="9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7218575" y="2568400"/>
            <a:ext cx="1288800" cy="806700"/>
          </a:xfrm>
          <a:prstGeom prst="roundRect">
            <a:avLst>
              <a:gd fmla="val 16667" name="adj"/>
            </a:avLst>
          </a:prstGeom>
          <a:solidFill>
            <a:srgbClr val="F3C71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7332350" y="2705200"/>
            <a:ext cx="1335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Webpage</a:t>
            </a:r>
            <a:endParaRPr b="1" sz="1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3344750" y="3822575"/>
            <a:ext cx="1288800" cy="806700"/>
          </a:xfrm>
          <a:prstGeom prst="roundRect">
            <a:avLst>
              <a:gd fmla="val 16667" name="adj"/>
            </a:avLst>
          </a:prstGeom>
          <a:solidFill>
            <a:srgbClr val="F3C7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</a:t>
            </a:r>
            <a:r>
              <a:rPr b="1" lang="en"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achine Learning</a:t>
            </a:r>
            <a:endParaRPr b="1" sz="1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4771900" y="2588500"/>
            <a:ext cx="1420800" cy="766500"/>
          </a:xfrm>
          <a:prstGeom prst="roundRect">
            <a:avLst>
              <a:gd fmla="val 16667" name="adj"/>
            </a:avLst>
          </a:prstGeom>
          <a:solidFill>
            <a:srgbClr val="F3C7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Angular JS</a:t>
            </a:r>
            <a:endParaRPr b="1" sz="1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2412350" y="1326150"/>
            <a:ext cx="2325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Marked &amp; Web Scraped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1777075" y="3368700"/>
            <a:ext cx="142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Database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 flipH="1" rot="10800000">
            <a:off x="2134625" y="3901925"/>
            <a:ext cx="1141800" cy="545100"/>
          </a:xfrm>
          <a:prstGeom prst="bentArrow">
            <a:avLst>
              <a:gd fmla="val 25000" name="adj1"/>
              <a:gd fmla="val 22985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 rot="2113201">
            <a:off x="2581183" y="1839392"/>
            <a:ext cx="339681" cy="71671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 rot="-5397161">
            <a:off x="3537650" y="2146625"/>
            <a:ext cx="363300" cy="166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 rot="-5396963">
            <a:off x="6535846" y="2613390"/>
            <a:ext cx="339600" cy="716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 rot="7918867">
            <a:off x="2947926" y="3172761"/>
            <a:ext cx="209453" cy="71670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3276425" y="2568400"/>
            <a:ext cx="10800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Calls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 rot="1719182">
            <a:off x="2930442" y="3351226"/>
            <a:ext cx="1288831" cy="532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2211025" y="4330700"/>
            <a:ext cx="10800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347769" y="1773349"/>
            <a:ext cx="563338" cy="38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/>
        </p:nvSpPr>
        <p:spPr>
          <a:xfrm>
            <a:off x="5466938" y="3994475"/>
            <a:ext cx="2325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Visualization</a:t>
            </a:r>
            <a:endParaRPr sz="1800"/>
          </a:p>
        </p:txBody>
      </p:sp>
      <p:sp>
        <p:nvSpPr>
          <p:cNvPr id="174" name="Google Shape;174;p21"/>
          <p:cNvSpPr txBox="1"/>
          <p:nvPr/>
        </p:nvSpPr>
        <p:spPr>
          <a:xfrm>
            <a:off x="874500" y="385700"/>
            <a:ext cx="43563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Process</a:t>
            </a: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4294967295" type="ctrTitle"/>
          </p:nvPr>
        </p:nvSpPr>
        <p:spPr>
          <a:xfrm>
            <a:off x="1686525" y="166375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B000"/>
                </a:solidFill>
              </a:rPr>
              <a:t>Chrome Extension</a:t>
            </a:r>
            <a:endParaRPr sz="3000">
              <a:solidFill>
                <a:srgbClr val="FFB000"/>
              </a:solidFill>
            </a:endParaRPr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5000" y="883475"/>
            <a:ext cx="7021802" cy="4127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