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regular.fntdata"/><Relationship Id="rId14" Type="http://schemas.openxmlformats.org/officeDocument/2006/relationships/slide" Target="slides/slide10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b2e5677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b2e56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b2e5677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b2e567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rPr lang="en" sz="1500">
                <a:solidFill>
                  <a:srgbClr val="394146"/>
                </a:solidFill>
              </a:rPr>
              <a:t>Online resources are considered 20% more useful than direct mail when it comes to influencing donors.</a:t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t/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rPr lang="en" sz="1500">
                <a:solidFill>
                  <a:srgbClr val="394146"/>
                </a:solidFill>
              </a:rPr>
              <a:t>57% of people who watch nonprofit videos go on to make a donation.</a:t>
            </a:r>
            <a:endParaRPr sz="1500">
              <a:solidFill>
                <a:srgbClr val="394146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94146"/>
              </a:buClr>
              <a:buSzPts val="1500"/>
              <a:buChar char="●"/>
            </a:pPr>
            <a:r>
              <a:t/>
            </a:r>
            <a:endParaRPr sz="1500">
              <a:solidFill>
                <a:srgbClr val="39414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rgbClr val="24AF3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2883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300" y="4288325"/>
            <a:ext cx="393600" cy="393600"/>
          </a:xfrm>
          <a:prstGeom prst="rect">
            <a:avLst/>
          </a:prstGeom>
          <a:ln cap="flat" cmpd="sng" w="9525">
            <a:solidFill>
              <a:srgbClr val="24A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5" y="1375225"/>
            <a:ext cx="12291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869225" y="39625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6000" y="432250"/>
            <a:ext cx="7872900" cy="806700"/>
          </a:xfrm>
          <a:prstGeom prst="rect">
            <a:avLst/>
          </a:prstGeom>
          <a:solidFill>
            <a:srgbClr val="6AA84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92200" y="432250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4AF3F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4AF3F"/>
          </a:solidFill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00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Force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75"/>
            <a:ext cx="1141550" cy="10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4AF3F"/>
                </a:solidFill>
              </a:rPr>
              <a:t>THANK YOU</a:t>
            </a:r>
            <a:r>
              <a:rPr lang="en" sz="9600">
                <a:solidFill>
                  <a:srgbClr val="24AF3F"/>
                </a:solidFill>
              </a:rPr>
              <a:t>!</a:t>
            </a:r>
            <a:endParaRPr sz="9600">
              <a:solidFill>
                <a:srgbClr val="24AF3F"/>
              </a:solidFill>
            </a:endParaRPr>
          </a:p>
        </p:txBody>
      </p:sp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550" y="3468225"/>
            <a:ext cx="1865450" cy="1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increase user connection and engagement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need to feel connected to the cause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334625" y="1304750"/>
            <a:ext cx="4415700" cy="1391100"/>
          </a:xfrm>
          <a:prstGeom prst="rect">
            <a:avLst/>
          </a:prstGeom>
          <a:solidFill>
            <a:srgbClr val="24A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72125" y="1671375"/>
            <a:ext cx="862500" cy="18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ctrTitle"/>
          </p:nvPr>
        </p:nvSpPr>
        <p:spPr>
          <a:xfrm>
            <a:off x="4318400" y="1304750"/>
            <a:ext cx="4415700" cy="20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“When I met Gabby for the first time at a check up appointment, I could have never imagined the impact she would have on my life, but five years and around a hundred memories later, having Gabby as my little sister continues to be something very special and important to me.”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Alexa, NYU about the B+ Heroes program</a:t>
            </a:r>
            <a:endParaRPr i="1"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2252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user to build better relationships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576275" y="1397700"/>
            <a:ext cx="7174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Figuring out the demographics of our users to better personalize their experiences with B+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Currently using Salesforce, but not to full capacity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 sz="2400"/>
              <a:t>Large social media following, regular blog posts, but no analytics for defining performance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750475" y="43003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27" name="Google Shape;127;p1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analytics for personalized marketing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750300" y="43561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8106001" y="595467"/>
            <a:ext cx="585382" cy="489016"/>
            <a:chOff x="4636075" y="261925"/>
            <a:chExt cx="401800" cy="475050"/>
          </a:xfrm>
        </p:grpSpPr>
        <p:sp>
          <p:nvSpPr>
            <p:cNvPr id="137" name="Google Shape;137;p2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4A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5983760" y="1422100"/>
            <a:ext cx="2766540" cy="2785550"/>
            <a:chOff x="5632317" y="1189775"/>
            <a:chExt cx="3305700" cy="2785550"/>
          </a:xfrm>
        </p:grpSpPr>
        <p:sp>
          <p:nvSpPr>
            <p:cNvPr id="142" name="Google Shape;142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Maximize donations long-term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Bridge the gap between the two data sets, targeting high potential users for eventual donations and more personalized connection with highly connected users.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1292074" y="1422189"/>
            <a:ext cx="2968401" cy="2785336"/>
            <a:chOff x="0" y="1189989"/>
            <a:chExt cx="3546900" cy="2785336"/>
          </a:xfrm>
        </p:grpSpPr>
        <p:sp>
          <p:nvSpPr>
            <p:cNvPr id="145" name="Google Shape;145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Tells who to target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</a:t>
              </a: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Machine Learning, we target a user based on where they are most likely to donate. Also, a feature identifying our most connected users.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3745303" y="1422088"/>
            <a:ext cx="2766540" cy="2785550"/>
            <a:chOff x="2944204" y="1189775"/>
            <a:chExt cx="3305700" cy="2785550"/>
          </a:xfrm>
        </p:grpSpPr>
        <p:sp>
          <p:nvSpPr>
            <p:cNvPr id="148" name="Google Shape;148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Compare to current users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Compare the data to Salesforce’s current data on B+.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155" name="Google Shape;155;p21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56" name="Google Shape;156;p21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58" name="Google Shape;158;p21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159" name="Google Shape;159;p21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750400" y="4356200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